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6"/>
  </p:notesMasterIdLst>
  <p:sldIdLst>
    <p:sldId id="256" r:id="rId2"/>
    <p:sldId id="259" r:id="rId3"/>
    <p:sldId id="279" r:id="rId4"/>
    <p:sldId id="276" r:id="rId5"/>
    <p:sldId id="286" r:id="rId6"/>
    <p:sldId id="275" r:id="rId7"/>
    <p:sldId id="282" r:id="rId8"/>
    <p:sldId id="285" r:id="rId9"/>
    <p:sldId id="287" r:id="rId10"/>
    <p:sldId id="284" r:id="rId11"/>
    <p:sldId id="280" r:id="rId12"/>
    <p:sldId id="278" r:id="rId13"/>
    <p:sldId id="283" r:id="rId14"/>
    <p:sldId id="27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0395"/>
    <a:srgbClr val="FFC000"/>
    <a:srgbClr val="00B050"/>
    <a:srgbClr val="81DEFF"/>
    <a:srgbClr val="29C7FF"/>
    <a:srgbClr val="80C2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2907" autoAdjust="0"/>
  </p:normalViewPr>
  <p:slideViewPr>
    <p:cSldViewPr snapToGrid="0">
      <p:cViewPr varScale="1">
        <p:scale>
          <a:sx n="107" d="100"/>
          <a:sy n="107" d="100"/>
        </p:scale>
        <p:origin x="76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D4854-2E14-4CC6-BCBD-31EA008A597B}" type="datetimeFigureOut">
              <a:rPr lang="en-CA" smtClean="0"/>
              <a:t>2021-03-19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CA71A-4C6C-4BD8-9A5D-C0CDD8A6BC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0821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CA71A-4C6C-4BD8-9A5D-C0CDD8A6BCAB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5930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CA71A-4C6C-4BD8-9A5D-C0CDD8A6BCAB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4270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Czxdf</a:t>
            </a:r>
            <a:r>
              <a:rPr lang="en-US" dirty="0" smtClean="0"/>
              <a:t> </a:t>
            </a:r>
            <a:r>
              <a:rPr lang="en-US" dirty="0" err="1" smtClean="0"/>
              <a:t>bmhfgdsa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CA71A-4C6C-4BD8-9A5D-C0CDD8A6BCAB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9790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annica.com/topic/Braille-writing-system" TargetMode="External"/><Relationship Id="rId7" Type="http://schemas.openxmlformats.org/officeDocument/2006/relationships/hyperlink" Target="http://www.bridges-canada.com/products/brailliant-bi-40-braille-displa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mazon.ca/All-new-Kindle-Paperwhite-Waterproof-Storage/dp/B07HKYZMQX/ref=sr_1_1?crid=1XCH46ZNYVISJ&amp;dchild=1&amp;keywords=kindle+paperwhite&amp;qid=1615321963&amp;sprefix=kindle+p,aps,231&amp;sr=8-1" TargetMode="External"/><Relationship Id="rId5" Type="http://schemas.openxmlformats.org/officeDocument/2006/relationships/hyperlink" Target="https://lastminuteengineers.com/stepper-motor-l298n-arduino-tutorial/" TargetMode="External"/><Relationship Id="rId4" Type="http://schemas.openxmlformats.org/officeDocument/2006/relationships/hyperlink" Target="http://www.nfb.org/resources/blindness-statistic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Braille E-Reader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Samuel Kostousov</a:t>
            </a:r>
          </a:p>
          <a:p>
            <a:r>
              <a:rPr lang="en-US" dirty="0" smtClean="0"/>
              <a:t>Grade 9</a:t>
            </a:r>
          </a:p>
          <a:p>
            <a:r>
              <a:rPr lang="en-US" dirty="0" smtClean="0"/>
              <a:t>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3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Prices</a:t>
            </a:r>
            <a:endParaRPr lang="en-C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330169"/>
              </p:ext>
            </p:extLst>
          </p:nvPr>
        </p:nvGraphicFramePr>
        <p:xfrm>
          <a:off x="1580271" y="1550550"/>
          <a:ext cx="9031458" cy="2868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5729">
                  <a:extLst>
                    <a:ext uri="{9D8B030D-6E8A-4147-A177-3AD203B41FA5}">
                      <a16:colId xmlns:a16="http://schemas.microsoft.com/office/drawing/2014/main" val="4166805590"/>
                    </a:ext>
                  </a:extLst>
                </a:gridCol>
                <a:gridCol w="4515729">
                  <a:extLst>
                    <a:ext uri="{9D8B030D-6E8A-4147-A177-3AD203B41FA5}">
                      <a16:colId xmlns:a16="http://schemas.microsoft.com/office/drawing/2014/main" val="2283873097"/>
                    </a:ext>
                  </a:extLst>
                </a:gridCol>
              </a:tblGrid>
              <a:tr h="37009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Material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Price</a:t>
                      </a:r>
                      <a:endParaRPr lang="en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883693"/>
                  </a:ext>
                </a:extLst>
              </a:tr>
              <a:tr h="462619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3D printing filament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Approx. $1-$2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751737"/>
                  </a:ext>
                </a:extLst>
              </a:tr>
              <a:tr h="462619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12 mini magnets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$0.5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864613"/>
                  </a:ext>
                </a:extLst>
              </a:tr>
              <a:tr h="462619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Stepper Motor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$0.75-$4.50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662707"/>
                  </a:ext>
                </a:extLst>
              </a:tr>
              <a:tr h="370095">
                <a:tc gridSpan="2">
                  <a:txBody>
                    <a:bodyPr/>
                    <a:lstStyle/>
                    <a:p>
                      <a:r>
                        <a:rPr lang="en-US" sz="1800" b="1" dirty="0" smtClean="0"/>
                        <a:t>Overall</a:t>
                      </a:r>
                      <a:r>
                        <a:rPr lang="en-US" sz="1800" b="1" baseline="0" dirty="0" smtClean="0"/>
                        <a:t> Price of 1 cell: $2.25-$7.00</a:t>
                      </a:r>
                      <a:endParaRPr lang="en-CA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148191"/>
                  </a:ext>
                </a:extLst>
              </a:tr>
              <a:tr h="370095">
                <a:tc gridSpan="2">
                  <a:txBody>
                    <a:bodyPr/>
                    <a:lstStyle/>
                    <a:p>
                      <a:r>
                        <a:rPr lang="en-US" sz="1800" b="1" dirty="0" smtClean="0"/>
                        <a:t>Overall Price of 1</a:t>
                      </a:r>
                      <a:r>
                        <a:rPr lang="en-US" sz="1800" b="1" baseline="0" dirty="0" smtClean="0"/>
                        <a:t> Braille Character (6 cells): $13.50-$42</a:t>
                      </a:r>
                      <a:endParaRPr lang="en-CA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538353"/>
                  </a:ext>
                </a:extLst>
              </a:tr>
              <a:tr h="370095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My New and Affordable Braille Technology (40 characters, bulk order)</a:t>
                      </a:r>
                      <a:r>
                        <a:rPr lang="en-US" sz="1800" b="1" baseline="0" dirty="0" smtClean="0"/>
                        <a:t>: $500 - $1680</a:t>
                      </a:r>
                      <a:endParaRPr lang="en-CA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351696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913796" y="4503154"/>
            <a:ext cx="4481404" cy="1823959"/>
            <a:chOff x="913796" y="4503154"/>
            <a:chExt cx="4481404" cy="1823959"/>
          </a:xfrm>
        </p:grpSpPr>
        <p:pic>
          <p:nvPicPr>
            <p:cNvPr id="4" name="Picture 10" descr="Kindle Paperwhite E-reader White - Amazon Kindle Paperwhite 3 (2015) White  E-book Reader Transparent PNG - 500x500 - Free Download on Nice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03" b="97246" l="10000" r="90000">
                          <a14:foregroundMark x1="29634" y1="81756" x2="42805" y2="10327"/>
                          <a14:foregroundMark x1="33659" y1="10843" x2="67439" y2="9811"/>
                          <a14:foregroundMark x1="30244" y1="59552" x2="30732" y2="19449"/>
                          <a14:foregroundMark x1="28659" y1="9639" x2="28780" y2="55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797" y="5686333"/>
              <a:ext cx="834946" cy="591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0" descr="Kindle Paperwhite E-reader White - Amazon Kindle Paperwhite 3 (2015) White  E-book Reader Transparent PNG - 500x500 - Free Download on Nice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03" b="97246" l="10000" r="90000">
                          <a14:foregroundMark x1="29634" y1="81756" x2="42805" y2="10327"/>
                          <a14:foregroundMark x1="33659" y1="10843" x2="67439" y2="9811"/>
                          <a14:foregroundMark x1="30244" y1="59552" x2="30732" y2="19449"/>
                          <a14:foregroundMark x1="28659" y1="9639" x2="28780" y2="55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796" y="5094744"/>
              <a:ext cx="834946" cy="591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Kindle Paperwhite E-reader White - Amazon Kindle Paperwhite 3 (2015) White  E-book Reader Transparent PNG - 500x500 - Free Download on Nice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03" b="97246" l="10000" r="90000">
                          <a14:foregroundMark x1="29634" y1="81756" x2="42805" y2="10327"/>
                          <a14:foregroundMark x1="33659" y1="10843" x2="67439" y2="9811"/>
                          <a14:foregroundMark x1="30244" y1="59552" x2="30732" y2="19449"/>
                          <a14:foregroundMark x1="28659" y1="9639" x2="28780" y2="55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796" y="4503154"/>
              <a:ext cx="834946" cy="591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Kindle Paperwhite E-reader White - Amazon Kindle Paperwhite 3 (2015) White  E-book Reader Transparent PNG - 500x500 - Free Download on Nice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03" b="97246" l="10000" r="90000">
                          <a14:foregroundMark x1="29634" y1="81756" x2="42805" y2="10327"/>
                          <a14:foregroundMark x1="33659" y1="10843" x2="67439" y2="9811"/>
                          <a14:foregroundMark x1="30244" y1="59552" x2="30732" y2="19449"/>
                          <a14:foregroundMark x1="28659" y1="9639" x2="28780" y2="55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0735" y="5692197"/>
              <a:ext cx="834946" cy="591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Kindle Paperwhite E-reader White - Amazon Kindle Paperwhite 3 (2015) White  E-book Reader Transparent PNG - 500x500 - Free Download on Nice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03" b="97246" l="10000" r="90000">
                          <a14:foregroundMark x1="29634" y1="81756" x2="42805" y2="10327"/>
                          <a14:foregroundMark x1="33659" y1="10843" x2="67439" y2="9811"/>
                          <a14:foregroundMark x1="30244" y1="59552" x2="30732" y2="19449"/>
                          <a14:foregroundMark x1="28659" y1="9639" x2="28780" y2="55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0734" y="5100608"/>
              <a:ext cx="834946" cy="591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Kindle Paperwhite E-reader White - Amazon Kindle Paperwhite 3 (2015) White  E-book Reader Transparent PNG - 500x500 - Free Download on Nice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03" b="97246" l="10000" r="90000">
                          <a14:foregroundMark x1="29634" y1="81756" x2="42805" y2="10327"/>
                          <a14:foregroundMark x1="33659" y1="10843" x2="67439" y2="9811"/>
                          <a14:foregroundMark x1="30244" y1="59552" x2="30732" y2="19449"/>
                          <a14:foregroundMark x1="28659" y1="9639" x2="28780" y2="55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0734" y="4509018"/>
              <a:ext cx="834946" cy="591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 descr="Kindle Paperwhite E-reader White - Amazon Kindle Paperwhite 3 (2015) White  E-book Reader Transparent PNG - 500x500 - Free Download on Nice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03" b="97246" l="10000" r="90000">
                          <a14:foregroundMark x1="29634" y1="81756" x2="42805" y2="10327"/>
                          <a14:foregroundMark x1="33659" y1="10843" x2="67439" y2="9811"/>
                          <a14:foregroundMark x1="30244" y1="59552" x2="30732" y2="19449"/>
                          <a14:foregroundMark x1="28659" y1="9639" x2="28780" y2="55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1656" y="5705576"/>
              <a:ext cx="834946" cy="591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Kindle Paperwhite E-reader White - Amazon Kindle Paperwhite 3 (2015) White  E-book Reader Transparent PNG - 500x500 - Free Download on Nice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03" b="97246" l="10000" r="90000">
                          <a14:foregroundMark x1="29634" y1="81756" x2="42805" y2="10327"/>
                          <a14:foregroundMark x1="33659" y1="10843" x2="67439" y2="9811"/>
                          <a14:foregroundMark x1="30244" y1="59552" x2="30732" y2="19449"/>
                          <a14:foregroundMark x1="28659" y1="9639" x2="28780" y2="55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1656" y="5113987"/>
              <a:ext cx="834946" cy="591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0" descr="Kindle Paperwhite E-reader White - Amazon Kindle Paperwhite 3 (2015) White  E-book Reader Transparent PNG - 500x500 - Free Download on Nice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03" b="97246" l="10000" r="90000">
                          <a14:foregroundMark x1="29634" y1="81756" x2="42805" y2="10327"/>
                          <a14:foregroundMark x1="33659" y1="10843" x2="67439" y2="9811"/>
                          <a14:foregroundMark x1="30244" y1="59552" x2="30732" y2="19449"/>
                          <a14:foregroundMark x1="28659" y1="9639" x2="28780" y2="55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1656" y="4522397"/>
              <a:ext cx="834946" cy="591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0" descr="Kindle Paperwhite E-reader White - Amazon Kindle Paperwhite 3 (2015) White  E-book Reader Transparent PNG - 500x500 - Free Download on Nice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03" b="97246" l="10000" r="90000">
                          <a14:foregroundMark x1="29634" y1="81756" x2="42805" y2="10327"/>
                          <a14:foregroundMark x1="33659" y1="10843" x2="67439" y2="9811"/>
                          <a14:foregroundMark x1="30244" y1="59552" x2="30732" y2="19449"/>
                          <a14:foregroundMark x1="28659" y1="9639" x2="28780" y2="55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2576" y="5705576"/>
              <a:ext cx="834946" cy="591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Kindle Paperwhite E-reader White - Amazon Kindle Paperwhite 3 (2015) White  E-book Reader Transparent PNG - 500x500 - Free Download on Nice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03" b="97246" l="10000" r="90000">
                          <a14:foregroundMark x1="29634" y1="81756" x2="42805" y2="10327"/>
                          <a14:foregroundMark x1="33659" y1="10843" x2="67439" y2="9811"/>
                          <a14:foregroundMark x1="30244" y1="59552" x2="30732" y2="19449"/>
                          <a14:foregroundMark x1="28659" y1="9639" x2="28780" y2="55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2575" y="5113987"/>
              <a:ext cx="834946" cy="591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0" descr="Kindle Paperwhite E-reader White - Amazon Kindle Paperwhite 3 (2015) White  E-book Reader Transparent PNG - 500x500 - Free Download on Nice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03" b="97246" l="10000" r="90000">
                          <a14:foregroundMark x1="29634" y1="81756" x2="42805" y2="10327"/>
                          <a14:foregroundMark x1="33659" y1="10843" x2="67439" y2="9811"/>
                          <a14:foregroundMark x1="30244" y1="59552" x2="30732" y2="19449"/>
                          <a14:foregroundMark x1="28659" y1="9639" x2="28780" y2="55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2575" y="4522397"/>
              <a:ext cx="834946" cy="591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0" descr="Kindle Paperwhite E-reader White - Amazon Kindle Paperwhite 3 (2015) White  E-book Reader Transparent PNG - 500x500 - Free Download on Nice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03" b="97246" l="10000" r="90000">
                          <a14:foregroundMark x1="29634" y1="81756" x2="42805" y2="10327"/>
                          <a14:foregroundMark x1="33659" y1="10843" x2="67439" y2="9811"/>
                          <a14:foregroundMark x1="30244" y1="59552" x2="30732" y2="19449"/>
                          <a14:foregroundMark x1="28659" y1="9639" x2="28780" y2="55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234" y="5692197"/>
              <a:ext cx="834946" cy="591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0" descr="Kindle Paperwhite E-reader White - Amazon Kindle Paperwhite 3 (2015) White  E-book Reader Transparent PNG - 500x500 - Free Download on Nice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03" b="97246" l="10000" r="90000">
                          <a14:foregroundMark x1="29634" y1="81756" x2="42805" y2="10327"/>
                          <a14:foregroundMark x1="33659" y1="10843" x2="67439" y2="9811"/>
                          <a14:foregroundMark x1="30244" y1="59552" x2="30732" y2="19449"/>
                          <a14:foregroundMark x1="28659" y1="9639" x2="28780" y2="55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234" y="5100608"/>
              <a:ext cx="834946" cy="591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0" descr="Kindle Paperwhite E-reader White - Amazon Kindle Paperwhite 3 (2015) White  E-book Reader Transparent PNG - 500x500 - Free Download on Nice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03" b="97246" l="10000" r="90000">
                          <a14:foregroundMark x1="29634" y1="81756" x2="42805" y2="10327"/>
                          <a14:foregroundMark x1="33659" y1="10843" x2="67439" y2="9811"/>
                          <a14:foregroundMark x1="30244" y1="59552" x2="30732" y2="19449"/>
                          <a14:foregroundMark x1="28659" y1="9639" x2="28780" y2="55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234" y="4509018"/>
              <a:ext cx="834946" cy="591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0" descr="Kindle Paperwhite E-reader White - Amazon Kindle Paperwhite 3 (2015) White  E-book Reader Transparent PNG - 500x500 - Free Download on Nice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03" b="97246" l="10000" r="90000">
                          <a14:foregroundMark x1="29634" y1="81756" x2="42805" y2="10327"/>
                          <a14:foregroundMark x1="33659" y1="10843" x2="67439" y2="9811"/>
                          <a14:foregroundMark x1="30244" y1="59552" x2="30732" y2="19449"/>
                          <a14:foregroundMark x1="28659" y1="9639" x2="28780" y2="55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8154" y="5107550"/>
              <a:ext cx="834946" cy="591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0" descr="Kindle Paperwhite E-reader White - Amazon Kindle Paperwhite 3 (2015) White  E-book Reader Transparent PNG - 500x500 - Free Download on Nice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03" b="97246" l="10000" r="90000">
                          <a14:foregroundMark x1="29634" y1="81756" x2="42805" y2="10327"/>
                          <a14:foregroundMark x1="33659" y1="10843" x2="67439" y2="9811"/>
                          <a14:foregroundMark x1="30244" y1="59552" x2="30732" y2="19449"/>
                          <a14:foregroundMark x1="28659" y1="9639" x2="28780" y2="55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8153" y="4515960"/>
              <a:ext cx="834946" cy="591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Kindle Paperwhite E-reader White - Amazon Kindle Paperwhite 3 (2015) White  E-book Reader Transparent PNG - 500x500 - Free Download on Nice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03" b="97246" l="10000" r="90000">
                          <a14:foregroundMark x1="29634" y1="81756" x2="42805" y2="10327"/>
                          <a14:foregroundMark x1="33659" y1="10843" x2="67439" y2="9811"/>
                          <a14:foregroundMark x1="30244" y1="59552" x2="30732" y2="19449"/>
                          <a14:foregroundMark x1="28659" y1="9639" x2="28780" y2="55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5092" y="5113414"/>
              <a:ext cx="834946" cy="591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0" descr="Kindle Paperwhite E-reader White - Amazon Kindle Paperwhite 3 (2015) White  E-book Reader Transparent PNG - 500x500 - Free Download on Nice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03" b="97246" l="10000" r="90000">
                          <a14:foregroundMark x1="29634" y1="81756" x2="42805" y2="10327"/>
                          <a14:foregroundMark x1="33659" y1="10843" x2="67439" y2="9811"/>
                          <a14:foregroundMark x1="30244" y1="59552" x2="30732" y2="19449"/>
                          <a14:foregroundMark x1="28659" y1="9639" x2="28780" y2="55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5091" y="4521824"/>
              <a:ext cx="834946" cy="591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0" descr="Kindle Paperwhite E-reader White - Amazon Kindle Paperwhite 3 (2015) White  E-book Reader Transparent PNG - 500x500 - Free Download on Nice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03" b="97246" l="10000" r="90000">
                          <a14:foregroundMark x1="29634" y1="81756" x2="42805" y2="10327"/>
                          <a14:foregroundMark x1="33659" y1="10843" x2="67439" y2="9811"/>
                          <a14:foregroundMark x1="30244" y1="59552" x2="30732" y2="19449"/>
                          <a14:foregroundMark x1="28659" y1="9639" x2="28780" y2="55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6013" y="5126793"/>
              <a:ext cx="834946" cy="591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0" descr="Kindle Paperwhite E-reader White - Amazon Kindle Paperwhite 3 (2015) White  E-book Reader Transparent PNG - 500x500 - Free Download on Nice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03" b="97246" l="10000" r="90000">
                          <a14:foregroundMark x1="29634" y1="81756" x2="42805" y2="10327"/>
                          <a14:foregroundMark x1="33659" y1="10843" x2="67439" y2="9811"/>
                          <a14:foregroundMark x1="30244" y1="59552" x2="30732" y2="19449"/>
                          <a14:foregroundMark x1="28659" y1="9639" x2="28780" y2="55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6013" y="4535203"/>
              <a:ext cx="834946" cy="591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Kindle Paperwhite E-reader White - Amazon Kindle Paperwhite 3 (2015) White  E-book Reader Transparent PNG - 500x500 - Free Download on Nice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03" b="97246" l="10000" r="90000">
                          <a14:foregroundMark x1="29634" y1="81756" x2="42805" y2="10327"/>
                          <a14:foregroundMark x1="33659" y1="10843" x2="67439" y2="9811"/>
                          <a14:foregroundMark x1="30244" y1="59552" x2="30732" y2="19449"/>
                          <a14:foregroundMark x1="28659" y1="9639" x2="28780" y2="55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933" y="5126793"/>
              <a:ext cx="834946" cy="591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0" descr="Kindle Paperwhite E-reader White - Amazon Kindle Paperwhite 3 (2015) White  E-book Reader Transparent PNG - 500x500 - Free Download on Nice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03" b="97246" l="10000" r="90000">
                          <a14:foregroundMark x1="29634" y1="81756" x2="42805" y2="10327"/>
                          <a14:foregroundMark x1="33659" y1="10843" x2="67439" y2="9811"/>
                          <a14:foregroundMark x1="30244" y1="59552" x2="30732" y2="19449"/>
                          <a14:foregroundMark x1="28659" y1="9639" x2="28780" y2="55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932" y="4535203"/>
              <a:ext cx="834946" cy="591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Kindle Paperwhite E-reader White - Amazon Kindle Paperwhite 3 (2015) White  E-book Reader Transparent PNG - 500x500 - Free Download on Nice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03" b="97246" l="10000" r="90000">
                          <a14:foregroundMark x1="29634" y1="81756" x2="42805" y2="10327"/>
                          <a14:foregroundMark x1="33659" y1="10843" x2="67439" y2="9811"/>
                          <a14:foregroundMark x1="30244" y1="59552" x2="30732" y2="19449"/>
                          <a14:foregroundMark x1="28659" y1="9639" x2="28780" y2="55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8153" y="5705004"/>
              <a:ext cx="834946" cy="591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0" descr="Kindle Paperwhite E-reader White - Amazon Kindle Paperwhite 3 (2015) White  E-book Reader Transparent PNG - 500x500 - Free Download on Nice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03" b="97246" l="10000" r="90000">
                          <a14:foregroundMark x1="29634" y1="81756" x2="42805" y2="10327"/>
                          <a14:foregroundMark x1="33659" y1="10843" x2="67439" y2="9811"/>
                          <a14:foregroundMark x1="30244" y1="59552" x2="30732" y2="19449"/>
                          <a14:foregroundMark x1="28659" y1="9639" x2="28780" y2="55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2394" y="5711017"/>
              <a:ext cx="834946" cy="591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10" descr="Kindle Paperwhite E-reader White - Amazon Kindle Paperwhite 3 (2015) White  E-book Reader Transparent PNG - 500x500 - Free Download on Nice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03" b="97246" l="10000" r="90000">
                          <a14:foregroundMark x1="29634" y1="81756" x2="42805" y2="10327"/>
                          <a14:foregroundMark x1="33659" y1="10843" x2="67439" y2="9811"/>
                          <a14:foregroundMark x1="30244" y1="59552" x2="30732" y2="19449"/>
                          <a14:foregroundMark x1="28659" y1="9639" x2="28780" y2="55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6013" y="5729510"/>
              <a:ext cx="834946" cy="591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0" descr="Kindle Paperwhite E-reader White - Amazon Kindle Paperwhite 3 (2015) White  E-book Reader Transparent PNG - 500x500 - Free Download on Nice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03" b="97246" l="10000" r="90000">
                          <a14:foregroundMark x1="29634" y1="81756" x2="42805" y2="10327"/>
                          <a14:foregroundMark x1="33659" y1="10843" x2="67439" y2="9811"/>
                          <a14:foregroundMark x1="30244" y1="59552" x2="30732" y2="19449"/>
                          <a14:foregroundMark x1="28659" y1="9639" x2="28780" y2="55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254" y="5735523"/>
              <a:ext cx="834946" cy="591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TextBox 48"/>
          <p:cNvSpPr txBox="1"/>
          <p:nvPr/>
        </p:nvSpPr>
        <p:spPr>
          <a:xfrm>
            <a:off x="1581162" y="6338240"/>
            <a:ext cx="3213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Brailliant BI 40 Braille Display</a:t>
            </a:r>
            <a:endParaRPr lang="en-CA" sz="1600" i="1" dirty="0"/>
          </a:p>
        </p:txBody>
      </p:sp>
      <p:sp>
        <p:nvSpPr>
          <p:cNvPr id="50" name="Rectangle 49"/>
          <p:cNvSpPr/>
          <p:nvPr/>
        </p:nvSpPr>
        <p:spPr>
          <a:xfrm>
            <a:off x="5483132" y="4964603"/>
            <a:ext cx="1346878" cy="1036196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2"/>
                </a:solidFill>
              </a:rPr>
              <a:t>VS</a:t>
            </a:r>
            <a:endParaRPr lang="en-CA" sz="4400" dirty="0">
              <a:solidFill>
                <a:schemeClr val="bg2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 flipH="1">
            <a:off x="6917942" y="4546330"/>
            <a:ext cx="1299187" cy="1791910"/>
            <a:chOff x="6917942" y="4546330"/>
            <a:chExt cx="1299187" cy="1791910"/>
          </a:xfrm>
        </p:grpSpPr>
        <p:pic>
          <p:nvPicPr>
            <p:cNvPr id="51" name="Picture 10" descr="Kindle Paperwhite E-reader White - Amazon Kindle Paperwhite 3 (2015) White  E-book Reader Transparent PNG - 500x500 - Free Download on Nice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03" b="97246" l="10000" r="90000">
                          <a14:foregroundMark x1="29634" y1="81756" x2="42805" y2="10327"/>
                          <a14:foregroundMark x1="33659" y1="10843" x2="67439" y2="9811"/>
                          <a14:foregroundMark x1="30244" y1="59552" x2="30732" y2="19449"/>
                          <a14:foregroundMark x1="28659" y1="9639" x2="28780" y2="55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942" y="5137999"/>
              <a:ext cx="834946" cy="591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10" descr="Kindle Paperwhite E-reader White - Amazon Kindle Paperwhite 3 (2015) White  E-book Reader Transparent PNG - 500x500 - Free Download on Nice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03" b="97246" l="10000" r="90000">
                          <a14:foregroundMark x1="29634" y1="81756" x2="42805" y2="10327"/>
                          <a14:foregroundMark x1="33659" y1="10843" x2="67439" y2="9811"/>
                          <a14:foregroundMark x1="30244" y1="59552" x2="30732" y2="19449"/>
                          <a14:foregroundMark x1="28659" y1="9639" x2="28780" y2="55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8862" y="5137920"/>
              <a:ext cx="834946" cy="591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10" descr="Kindle Paperwhite E-reader White - Amazon Kindle Paperwhite 3 (2015) White  E-book Reader Transparent PNG - 500x500 - Free Download on Nice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03" b="97246" l="10000" r="90000">
                          <a14:foregroundMark x1="29634" y1="81756" x2="42805" y2="10327"/>
                          <a14:foregroundMark x1="33659" y1="10843" x2="67439" y2="9811"/>
                          <a14:foregroundMark x1="30244" y1="59552" x2="30732" y2="19449"/>
                          <a14:foregroundMark x1="28659" y1="9639" x2="28780" y2="55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8861" y="4546330"/>
              <a:ext cx="834946" cy="591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0" descr="Kindle Paperwhite E-reader White - Amazon Kindle Paperwhite 3 (2015) White  E-book Reader Transparent PNG - 500x500 - Free Download on Nice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03" b="97246" l="10000" r="90000">
                          <a14:foregroundMark x1="29634" y1="81756" x2="42805" y2="10327"/>
                          <a14:foregroundMark x1="33659" y1="10843" x2="67439" y2="9811"/>
                          <a14:foregroundMark x1="30244" y1="59552" x2="30732" y2="19449"/>
                          <a14:foregroundMark x1="28659" y1="9639" x2="28780" y2="55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2183" y="5746650"/>
              <a:ext cx="834946" cy="591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TextBox 55"/>
          <p:cNvSpPr txBox="1"/>
          <p:nvPr/>
        </p:nvSpPr>
        <p:spPr>
          <a:xfrm>
            <a:off x="7335415" y="6321100"/>
            <a:ext cx="4101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My New and Affordable Braille Technology</a:t>
            </a:r>
            <a:endParaRPr lang="en-CA" sz="1600" i="1" dirty="0"/>
          </a:p>
        </p:txBody>
      </p:sp>
    </p:spTree>
    <p:extLst>
      <p:ext uri="{BB962C8B-B14F-4D97-AF65-F5344CB8AC3E}">
        <p14:creationId xmlns:p14="http://schemas.microsoft.com/office/powerpoint/2010/main" val="152509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Although the price is still high compared to regular e-readers, it’s definitely an improvement from the current e-readers available on the market.</a:t>
            </a:r>
          </a:p>
          <a:p>
            <a:r>
              <a:rPr lang="en-US" sz="2800" dirty="0" smtClean="0"/>
              <a:t>The size isn’t ideal, but this can possibly be improved with the use of smaller stepper motors.</a:t>
            </a:r>
            <a:r>
              <a:rPr lang="en-CA" sz="2800" dirty="0" smtClean="0"/>
              <a:t> </a:t>
            </a:r>
          </a:p>
          <a:p>
            <a:r>
              <a:rPr lang="en-CA" sz="2800" dirty="0" smtClean="0"/>
              <a:t>Using smaller stepper motors can also decrease the voltage needed, currently at 24v.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5813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 &amp; Future Research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Scale down the size</a:t>
            </a:r>
          </a:p>
          <a:p>
            <a:r>
              <a:rPr lang="en-US" sz="2800" dirty="0" smtClean="0"/>
              <a:t>Put together enough cells for at least one character</a:t>
            </a:r>
          </a:p>
          <a:p>
            <a:r>
              <a:rPr lang="en-US" sz="2800" dirty="0" smtClean="0"/>
              <a:t>Lower the energy consumption</a:t>
            </a:r>
          </a:p>
          <a:p>
            <a:r>
              <a:rPr lang="en-US" sz="2800" dirty="0" smtClean="0"/>
              <a:t>Have a blind person test out the technology</a:t>
            </a:r>
          </a:p>
          <a:p>
            <a:r>
              <a:rPr lang="en-US" sz="2800" dirty="0" smtClean="0"/>
              <a:t>Program it to be able to display text files</a:t>
            </a:r>
          </a:p>
          <a:p>
            <a:endParaRPr lang="en-US" sz="2800" dirty="0" smtClean="0"/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00842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Eldridge, A. (2019, Feb 11).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Braille</a:t>
            </a:r>
            <a:r>
              <a:rPr lang="en-US" dirty="0" smtClean="0"/>
              <a:t>. Britannica</a:t>
            </a:r>
            <a:r>
              <a:rPr lang="en-US" dirty="0"/>
              <a:t>. </a:t>
            </a:r>
            <a:r>
              <a:rPr lang="en-US" dirty="0" smtClean="0">
                <a:hlinkClick r:id="rId3"/>
              </a:rPr>
              <a:t>www.britannica.com/topic/Braille-writing-system</a:t>
            </a:r>
            <a:endParaRPr lang="en-US" dirty="0" smtClean="0"/>
          </a:p>
          <a:p>
            <a:r>
              <a:rPr lang="en-US" dirty="0"/>
              <a:t>Eldridge, A. (</a:t>
            </a:r>
            <a:r>
              <a:rPr lang="en-US" dirty="0" smtClean="0"/>
              <a:t>2021, Jan 02).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Louis Braille</a:t>
            </a:r>
            <a:r>
              <a:rPr lang="en-US" dirty="0"/>
              <a:t>. Britannica. </a:t>
            </a:r>
            <a:r>
              <a:rPr lang="en-US" dirty="0" smtClean="0">
                <a:hlinkClick r:id="rId3"/>
              </a:rPr>
              <a:t>www.britannica.com/topic/Braille-writing-system</a:t>
            </a:r>
            <a:endParaRPr lang="en-US" dirty="0" smtClean="0"/>
          </a:p>
          <a:p>
            <a:r>
              <a:rPr lang="en-US" dirty="0" smtClean="0"/>
              <a:t>National Federation of the Blind. (2019, January).</a:t>
            </a:r>
            <a:br>
              <a:rPr lang="en-US" dirty="0" smtClean="0"/>
            </a:br>
            <a:r>
              <a:rPr lang="en-US" i="1" dirty="0" smtClean="0"/>
              <a:t>Blindness Statistics. </a:t>
            </a:r>
            <a:r>
              <a:rPr lang="en-US" dirty="0"/>
              <a:t>NFB. </a:t>
            </a:r>
            <a:r>
              <a:rPr lang="en-US" dirty="0" smtClean="0">
                <a:hlinkClick r:id="rId4"/>
              </a:rPr>
              <a:t>www.nfb.org/resources/blindness-statistics</a:t>
            </a:r>
            <a:endParaRPr lang="en-US" dirty="0" smtClean="0"/>
          </a:p>
          <a:p>
            <a:r>
              <a:rPr lang="en-US" dirty="0" err="1" smtClean="0"/>
              <a:t>LastMinuteEngineers</a:t>
            </a:r>
            <a:r>
              <a:rPr lang="en-US" dirty="0" smtClean="0"/>
              <a:t>. (2021).</a:t>
            </a:r>
            <a:br>
              <a:rPr lang="en-US" dirty="0" smtClean="0"/>
            </a:br>
            <a:r>
              <a:rPr lang="en-CA" i="1" dirty="0"/>
              <a:t>Control Stepper Motor with L298N Motor Driver &amp; </a:t>
            </a:r>
            <a:r>
              <a:rPr lang="en-CA" i="1" dirty="0" smtClean="0"/>
              <a:t>Arduino.</a:t>
            </a:r>
            <a:r>
              <a:rPr lang="en-CA" dirty="0" smtClean="0"/>
              <a:t> Last Minute Engineers</a:t>
            </a:r>
            <a:r>
              <a:rPr lang="en-CA" dirty="0"/>
              <a:t>. </a:t>
            </a:r>
            <a:r>
              <a:rPr lang="en-CA" dirty="0" smtClean="0">
                <a:hlinkClick r:id="rId5"/>
              </a:rPr>
              <a:t>https://lastminuteengineers.com/stepper-motor-l298n-arduino-tutorial/</a:t>
            </a:r>
            <a:endParaRPr lang="en-CA" dirty="0"/>
          </a:p>
          <a:p>
            <a:r>
              <a:rPr lang="en-US" dirty="0" smtClean="0"/>
              <a:t>Amazon. (2021).</a:t>
            </a:r>
            <a:br>
              <a:rPr lang="en-US" dirty="0" smtClean="0"/>
            </a:br>
            <a:r>
              <a:rPr lang="en-US" i="1" dirty="0" smtClean="0"/>
              <a:t>Kindle Paperwhite –Now Waterproof with 2 times the Storage. </a:t>
            </a:r>
            <a:r>
              <a:rPr lang="en-US" dirty="0" smtClean="0"/>
              <a:t>Amazon</a:t>
            </a:r>
            <a:r>
              <a:rPr lang="en-US" dirty="0"/>
              <a:t>. </a:t>
            </a: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www.amazon.ca/All-new-Kindle-Paperwhite-Waterproof-Storage/dp/B07HKYZMQX/ref=sr_1_1?crid=1XCH46ZNYVISJ&amp;dchild=1&amp;keywords=kindle+paperwhite&amp;qid=1615321963&amp;sprefix=kindle+p%2Caps%2C231&amp;sr=8-1</a:t>
            </a:r>
            <a:endParaRPr lang="en-US" dirty="0" smtClean="0"/>
          </a:p>
          <a:p>
            <a:r>
              <a:rPr lang="en-US" dirty="0" smtClean="0"/>
              <a:t>Bridges Canada. (2021).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Brailliant BI 40 Braille Display. </a:t>
            </a:r>
            <a:r>
              <a:rPr lang="en-US" dirty="0" smtClean="0"/>
              <a:t>Bridges Canada</a:t>
            </a:r>
            <a:r>
              <a:rPr lang="en-US" dirty="0"/>
              <a:t>. </a:t>
            </a:r>
            <a:r>
              <a:rPr lang="en-US" dirty="0" smtClean="0">
                <a:hlinkClick r:id="rId7"/>
              </a:rPr>
              <a:t>www.bridges-canada.com/products/brailliant-bi-40-braille-display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820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ouis Braille: The Inventor of '12 Raised Dots' that Changed the Life of  Mill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23" y="417373"/>
            <a:ext cx="30480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93474" y="3695538"/>
            <a:ext cx="20732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Image Credit: </a:t>
            </a:r>
            <a:r>
              <a:rPr lang="en-US" sz="1100" i="1" dirty="0" err="1" smtClean="0"/>
              <a:t>BrainPrick</a:t>
            </a:r>
            <a:endParaRPr lang="en-CA" sz="1100" dirty="0"/>
          </a:p>
        </p:txBody>
      </p:sp>
      <p:pic>
        <p:nvPicPr>
          <p:cNvPr id="5126" name="Picture 6" descr="Researchers Create Braille Tablet For The Bli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403" y="422580"/>
            <a:ext cx="6289340" cy="314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67451" y="3695538"/>
            <a:ext cx="20732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Image Credit: </a:t>
            </a:r>
            <a:r>
              <a:rPr lang="en-US" sz="1100" i="1" dirty="0" err="1" smtClean="0"/>
              <a:t>Techaeris</a:t>
            </a:r>
            <a:endParaRPr lang="en-CA" sz="1100" dirty="0"/>
          </a:p>
        </p:txBody>
      </p:sp>
      <p:pic>
        <p:nvPicPr>
          <p:cNvPr id="5134" name="Picture 14" descr="Braille Images, Stock Photos &amp; Vectors | Shutter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76" y="4319337"/>
            <a:ext cx="10992527" cy="124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82767" y="5760513"/>
            <a:ext cx="20732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Image Credit: </a:t>
            </a:r>
            <a:r>
              <a:rPr lang="en-US" sz="1100" i="1" dirty="0" err="1" smtClean="0"/>
              <a:t>Shutterstock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73510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[webp-to-jpg output image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4" b="24890"/>
          <a:stretch/>
        </p:blipFill>
        <p:spPr bwMode="auto">
          <a:xfrm>
            <a:off x="913795" y="1720441"/>
            <a:ext cx="6872186" cy="404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Day Braille Displays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04547" y="5125453"/>
            <a:ext cx="1346878" cy="478643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$</a:t>
            </a:r>
            <a:r>
              <a:rPr lang="en-US" sz="2400" dirty="0" smtClean="0">
                <a:solidFill>
                  <a:schemeClr val="bg2"/>
                </a:solidFill>
              </a:rPr>
              <a:t>3,775</a:t>
            </a:r>
            <a:endParaRPr lang="en-CA" sz="2400" dirty="0">
              <a:solidFill>
                <a:schemeClr val="bg2"/>
              </a:solidFill>
            </a:endParaRPr>
          </a:p>
        </p:txBody>
      </p:sp>
      <p:pic>
        <p:nvPicPr>
          <p:cNvPr id="2058" name="Picture 10" descr="Kindle Paperwhite E-reader White - Amazon Kindle Paperwhite 3 (2015) White  E-book Reader Transparent PNG - 500x500 - Free Download on Nice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03" b="97246" l="10000" r="90000">
                        <a14:foregroundMark x1="29634" y1="81756" x2="42805" y2="10327"/>
                        <a14:foregroundMark x1="33659" y1="10843" x2="67439" y2="9811"/>
                        <a14:foregroundMark x1="30244" y1="59552" x2="30732" y2="19449"/>
                        <a14:foregroundMark x1="28659" y1="9639" x2="28780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951" y="4962449"/>
            <a:ext cx="1129937" cy="80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Kindle Paperwhite E-reader White - Amazon Kindle Paperwhite 3 (2015) White  E-book Reader Transparent PNG - 500x500 - Free Download on Nice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03" b="97246" l="10000" r="90000">
                        <a14:foregroundMark x1="29634" y1="81756" x2="42805" y2="10327"/>
                        <a14:foregroundMark x1="33659" y1="10843" x2="67439" y2="9811"/>
                        <a14:foregroundMark x1="30244" y1="59552" x2="30732" y2="19449"/>
                        <a14:foregroundMark x1="28659" y1="9639" x2="28780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950" y="4161847"/>
            <a:ext cx="1129937" cy="80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Kindle Paperwhite E-reader White - Amazon Kindle Paperwhite 3 (2015) White  E-book Reader Transparent PNG - 500x500 - Free Download on Nice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03" b="97246" l="10000" r="90000">
                        <a14:foregroundMark x1="29634" y1="81756" x2="42805" y2="10327"/>
                        <a14:foregroundMark x1="33659" y1="10843" x2="67439" y2="9811"/>
                        <a14:foregroundMark x1="30244" y1="59552" x2="30732" y2="19449"/>
                        <a14:foregroundMark x1="28659" y1="9639" x2="28780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950" y="3361245"/>
            <a:ext cx="1129937" cy="80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Kindle Paperwhite E-reader White - Amazon Kindle Paperwhite 3 (2015) White  E-book Reader Transparent PNG - 500x500 - Free Download on Nice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03" b="97246" l="10000" r="90000">
                        <a14:foregroundMark x1="29634" y1="81756" x2="42805" y2="10327"/>
                        <a14:foregroundMark x1="33659" y1="10843" x2="67439" y2="9811"/>
                        <a14:foregroundMark x1="30244" y1="59552" x2="30732" y2="19449"/>
                        <a14:foregroundMark x1="28659" y1="9639" x2="28780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949" y="2560643"/>
            <a:ext cx="1129937" cy="80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Kindle Paperwhite E-reader White - Amazon Kindle Paperwhite 3 (2015) White  E-book Reader Transparent PNG - 500x500 - Free Download on Nice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03" b="97246" l="10000" r="90000">
                        <a14:foregroundMark x1="29634" y1="81756" x2="42805" y2="10327"/>
                        <a14:foregroundMark x1="33659" y1="10843" x2="67439" y2="9811"/>
                        <a14:foregroundMark x1="30244" y1="59552" x2="30732" y2="19449"/>
                        <a14:foregroundMark x1="28659" y1="9639" x2="28780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948" y="1760041"/>
            <a:ext cx="1129937" cy="80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Kindle Paperwhite E-reader White - Amazon Kindle Paperwhite 3 (2015) White  E-book Reader Transparent PNG - 500x500 - Free Download on Nice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03" b="97246" l="10000" r="90000">
                        <a14:foregroundMark x1="29634" y1="81756" x2="42805" y2="10327"/>
                        <a14:foregroundMark x1="33659" y1="10843" x2="67439" y2="9811"/>
                        <a14:foregroundMark x1="30244" y1="59552" x2="30732" y2="19449"/>
                        <a14:foregroundMark x1="28659" y1="9639" x2="28780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28" y="4970385"/>
            <a:ext cx="1129937" cy="80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Kindle Paperwhite E-reader White - Amazon Kindle Paperwhite 3 (2015) White  E-book Reader Transparent PNG - 500x500 - Free Download on Nice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03" b="97246" l="10000" r="90000">
                        <a14:foregroundMark x1="29634" y1="81756" x2="42805" y2="10327"/>
                        <a14:foregroundMark x1="33659" y1="10843" x2="67439" y2="9811"/>
                        <a14:foregroundMark x1="30244" y1="59552" x2="30732" y2="19449"/>
                        <a14:foregroundMark x1="28659" y1="9639" x2="28780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27" y="4169783"/>
            <a:ext cx="1129937" cy="80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Kindle Paperwhite E-reader White - Amazon Kindle Paperwhite 3 (2015) White  E-book Reader Transparent PNG - 500x500 - Free Download on Nice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03" b="97246" l="10000" r="90000">
                        <a14:foregroundMark x1="29634" y1="81756" x2="42805" y2="10327"/>
                        <a14:foregroundMark x1="33659" y1="10843" x2="67439" y2="9811"/>
                        <a14:foregroundMark x1="30244" y1="59552" x2="30732" y2="19449"/>
                        <a14:foregroundMark x1="28659" y1="9639" x2="28780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27" y="3369181"/>
            <a:ext cx="1129937" cy="80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Kindle Paperwhite E-reader White - Amazon Kindle Paperwhite 3 (2015) White  E-book Reader Transparent PNG - 500x500 - Free Download on Nice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03" b="97246" l="10000" r="90000">
                        <a14:foregroundMark x1="29634" y1="81756" x2="42805" y2="10327"/>
                        <a14:foregroundMark x1="33659" y1="10843" x2="67439" y2="9811"/>
                        <a14:foregroundMark x1="30244" y1="59552" x2="30732" y2="19449"/>
                        <a14:foregroundMark x1="28659" y1="9639" x2="28780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26" y="2568579"/>
            <a:ext cx="1129937" cy="80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Kindle Paperwhite E-reader White - Amazon Kindle Paperwhite 3 (2015) White  E-book Reader Transparent PNG - 500x500 - Free Download on Nice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03" b="97246" l="10000" r="90000">
                        <a14:foregroundMark x1="29634" y1="81756" x2="42805" y2="10327"/>
                        <a14:foregroundMark x1="33659" y1="10843" x2="67439" y2="9811"/>
                        <a14:foregroundMark x1="30244" y1="59552" x2="30732" y2="19449"/>
                        <a14:foregroundMark x1="28659" y1="9639" x2="28780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25" y="1767977"/>
            <a:ext cx="1129937" cy="80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Kindle Paperwhite E-reader White - Amazon Kindle Paperwhite 3 (2015) White  E-book Reader Transparent PNG - 500x500 - Free Download on Nice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03" b="97246" l="10000" r="90000">
                        <a14:foregroundMark x1="29634" y1="81756" x2="42805" y2="10327"/>
                        <a14:foregroundMark x1="33659" y1="10843" x2="67439" y2="9811"/>
                        <a14:foregroundMark x1="30244" y1="59552" x2="30732" y2="19449"/>
                        <a14:foregroundMark x1="28659" y1="9639" x2="28780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563" y="4988491"/>
            <a:ext cx="1129937" cy="80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Kindle Paperwhite E-reader White - Amazon Kindle Paperwhite 3 (2015) White  E-book Reader Transparent PNG - 500x500 - Free Download on Nice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03" b="97246" l="10000" r="90000">
                        <a14:foregroundMark x1="29634" y1="81756" x2="42805" y2="10327"/>
                        <a14:foregroundMark x1="33659" y1="10843" x2="67439" y2="9811"/>
                        <a14:foregroundMark x1="30244" y1="59552" x2="30732" y2="19449"/>
                        <a14:foregroundMark x1="28659" y1="9639" x2="28780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562" y="4187889"/>
            <a:ext cx="1129937" cy="80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Kindle Paperwhite E-reader White - Amazon Kindle Paperwhite 3 (2015) White  E-book Reader Transparent PNG - 500x500 - Free Download on Nice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03" b="97246" l="10000" r="90000">
                        <a14:foregroundMark x1="29634" y1="81756" x2="42805" y2="10327"/>
                        <a14:foregroundMark x1="33659" y1="10843" x2="67439" y2="9811"/>
                        <a14:foregroundMark x1="30244" y1="59552" x2="30732" y2="19449"/>
                        <a14:foregroundMark x1="28659" y1="9639" x2="28780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562" y="3387287"/>
            <a:ext cx="1129937" cy="80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Kindle Paperwhite E-reader White - Amazon Kindle Paperwhite 3 (2015) White  E-book Reader Transparent PNG - 500x500 - Free Download on Nice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03" b="97246" l="10000" r="90000">
                        <a14:foregroundMark x1="29634" y1="81756" x2="42805" y2="10327"/>
                        <a14:foregroundMark x1="33659" y1="10843" x2="67439" y2="9811"/>
                        <a14:foregroundMark x1="30244" y1="59552" x2="30732" y2="19449"/>
                        <a14:foregroundMark x1="28659" y1="9639" x2="28780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561" y="2586685"/>
            <a:ext cx="1129937" cy="80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Kindle Paperwhite E-reader White - Amazon Kindle Paperwhite 3 (2015) White  E-book Reader Transparent PNG - 500x500 - Free Download on Nice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03" b="97246" l="10000" r="90000">
                        <a14:foregroundMark x1="29634" y1="81756" x2="42805" y2="10327"/>
                        <a14:foregroundMark x1="33659" y1="10843" x2="67439" y2="9811"/>
                        <a14:foregroundMark x1="30244" y1="59552" x2="30732" y2="19449"/>
                        <a14:foregroundMark x1="28659" y1="9639" x2="28780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560" y="1786083"/>
            <a:ext cx="1129937" cy="80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0" descr="Kindle Paperwhite E-reader White - Amazon Kindle Paperwhite 3 (2015) White  E-book Reader Transparent PNG - 500x500 - Free Download on Nice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03" b="97246" l="10000" r="90000">
                        <a14:foregroundMark x1="29634" y1="81756" x2="42805" y2="10327"/>
                        <a14:foregroundMark x1="33659" y1="10843" x2="67439" y2="9811"/>
                        <a14:foregroundMark x1="30244" y1="59552" x2="30732" y2="19449"/>
                        <a14:foregroundMark x1="28659" y1="9639" x2="28780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795" y="4988491"/>
            <a:ext cx="1129937" cy="80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0" descr="Kindle Paperwhite E-reader White - Amazon Kindle Paperwhite 3 (2015) White  E-book Reader Transparent PNG - 500x500 - Free Download on Nice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03" b="97246" l="10000" r="90000">
                        <a14:foregroundMark x1="29634" y1="81756" x2="42805" y2="10327"/>
                        <a14:foregroundMark x1="33659" y1="10843" x2="67439" y2="9811"/>
                        <a14:foregroundMark x1="30244" y1="59552" x2="30732" y2="19449"/>
                        <a14:foregroundMark x1="28659" y1="9639" x2="28780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794" y="4187889"/>
            <a:ext cx="1129937" cy="80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0" descr="Kindle Paperwhite E-reader White - Amazon Kindle Paperwhite 3 (2015) White  E-book Reader Transparent PNG - 500x500 - Free Download on Nice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03" b="97246" l="10000" r="90000">
                        <a14:foregroundMark x1="29634" y1="81756" x2="42805" y2="10327"/>
                        <a14:foregroundMark x1="33659" y1="10843" x2="67439" y2="9811"/>
                        <a14:foregroundMark x1="30244" y1="59552" x2="30732" y2="19449"/>
                        <a14:foregroundMark x1="28659" y1="9639" x2="28780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794" y="3387287"/>
            <a:ext cx="1129937" cy="80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0" descr="Kindle Paperwhite E-reader White - Amazon Kindle Paperwhite 3 (2015) White  E-book Reader Transparent PNG - 500x500 - Free Download on Nice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03" b="97246" l="10000" r="90000">
                        <a14:foregroundMark x1="29634" y1="81756" x2="42805" y2="10327"/>
                        <a14:foregroundMark x1="33659" y1="10843" x2="67439" y2="9811"/>
                        <a14:foregroundMark x1="30244" y1="59552" x2="30732" y2="19449"/>
                        <a14:foregroundMark x1="28659" y1="9639" x2="28780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793" y="2586685"/>
            <a:ext cx="1129937" cy="80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Kindle Paperwhite E-reader White - Amazon Kindle Paperwhite 3 (2015) White  E-book Reader Transparent PNG - 500x500 - Free Download on Nice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03" b="97246" l="10000" r="90000">
                        <a14:foregroundMark x1="29634" y1="81756" x2="42805" y2="10327"/>
                        <a14:foregroundMark x1="33659" y1="10843" x2="67439" y2="9811"/>
                        <a14:foregroundMark x1="30244" y1="59552" x2="30732" y2="19449"/>
                        <a14:foregroundMark x1="28659" y1="9639" x2="28780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792" y="1786083"/>
            <a:ext cx="1129937" cy="80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0" descr="Kindle Paperwhite E-reader White - Amazon Kindle Paperwhite 3 (2015) White  E-book Reader Transparent PNG - 500x500 - Free Download on Nice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03" b="97246" l="10000" r="90000">
                        <a14:foregroundMark x1="29634" y1="81756" x2="42805" y2="10327"/>
                        <a14:foregroundMark x1="33659" y1="10843" x2="67439" y2="9811"/>
                        <a14:foregroundMark x1="30244" y1="59552" x2="30732" y2="19449"/>
                        <a14:foregroundMark x1="28659" y1="9639" x2="28780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620" y="4970385"/>
            <a:ext cx="1129937" cy="80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0" descr="Kindle Paperwhite E-reader White - Amazon Kindle Paperwhite 3 (2015) White  E-book Reader Transparent PNG - 500x500 - Free Download on Nice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03" b="97246" l="10000" r="90000">
                        <a14:foregroundMark x1="29634" y1="81756" x2="42805" y2="10327"/>
                        <a14:foregroundMark x1="33659" y1="10843" x2="67439" y2="9811"/>
                        <a14:foregroundMark x1="30244" y1="59552" x2="30732" y2="19449"/>
                        <a14:foregroundMark x1="28659" y1="9639" x2="28780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619" y="4169783"/>
            <a:ext cx="1129937" cy="80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0" descr="Kindle Paperwhite E-reader White - Amazon Kindle Paperwhite 3 (2015) White  E-book Reader Transparent PNG - 500x500 - Free Download on Nice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03" b="97246" l="10000" r="90000">
                        <a14:foregroundMark x1="29634" y1="81756" x2="42805" y2="10327"/>
                        <a14:foregroundMark x1="33659" y1="10843" x2="67439" y2="9811"/>
                        <a14:foregroundMark x1="30244" y1="59552" x2="30732" y2="19449"/>
                        <a14:foregroundMark x1="28659" y1="9639" x2="28780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619" y="3369181"/>
            <a:ext cx="1129937" cy="80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0" descr="Kindle Paperwhite E-reader White - Amazon Kindle Paperwhite 3 (2015) White  E-book Reader Transparent PNG - 500x500 - Free Download on Nice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03" b="97246" l="10000" r="90000">
                        <a14:foregroundMark x1="29634" y1="81756" x2="42805" y2="10327"/>
                        <a14:foregroundMark x1="33659" y1="10843" x2="67439" y2="9811"/>
                        <a14:foregroundMark x1="30244" y1="59552" x2="30732" y2="19449"/>
                        <a14:foregroundMark x1="28659" y1="9639" x2="28780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618" y="2568579"/>
            <a:ext cx="1129937" cy="80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0" descr="Kindle Paperwhite E-reader White - Amazon Kindle Paperwhite 3 (2015) White  E-book Reader Transparent PNG - 500x500 - Free Download on Nice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03" b="97246" l="10000" r="90000">
                        <a14:foregroundMark x1="29634" y1="81756" x2="42805" y2="10327"/>
                        <a14:foregroundMark x1="33659" y1="10843" x2="67439" y2="9811"/>
                        <a14:foregroundMark x1="30244" y1="59552" x2="30732" y2="19449"/>
                        <a14:foregroundMark x1="28659" y1="9639" x2="28780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617" y="1767977"/>
            <a:ext cx="1129937" cy="80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0" descr="Kindle Paperwhite E-reader White - Amazon Kindle Paperwhite 3 (2015) White  E-book Reader Transparent PNG - 500x500 - Free Download on Nice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03" b="97246" l="10000" r="90000">
                        <a14:foregroundMark x1="29634" y1="81756" x2="42805" y2="10327"/>
                        <a14:foregroundMark x1="33659" y1="10843" x2="67439" y2="9811"/>
                        <a14:foregroundMark x1="30244" y1="59552" x2="30732" y2="19449"/>
                        <a14:foregroundMark x1="28659" y1="9639" x2="28780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878" y="2576716"/>
            <a:ext cx="1129937" cy="80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0" descr="Kindle Paperwhite E-reader White - Amazon Kindle Paperwhite 3 (2015) White  E-book Reader Transparent PNG - 500x500 - Free Download on Nice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03" b="97246" l="10000" r="90000">
                        <a14:foregroundMark x1="29634" y1="81756" x2="42805" y2="10327"/>
                        <a14:foregroundMark x1="33659" y1="10843" x2="67439" y2="9811"/>
                        <a14:foregroundMark x1="30244" y1="59552" x2="30732" y2="19449"/>
                        <a14:foregroundMark x1="28659" y1="9639" x2="28780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878" y="1776114"/>
            <a:ext cx="1129937" cy="80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86827" y="1786083"/>
            <a:ext cx="20732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2"/>
                </a:solidFill>
              </a:rPr>
              <a:t>Image Credit: </a:t>
            </a:r>
            <a:r>
              <a:rPr lang="en-US" sz="1100" i="1" dirty="0" err="1" smtClean="0">
                <a:solidFill>
                  <a:schemeClr val="bg2"/>
                </a:solidFill>
              </a:rPr>
              <a:t>Humanware</a:t>
            </a:r>
            <a:endParaRPr lang="en-CA" sz="11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2620" y="6033143"/>
            <a:ext cx="3213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Brailliant BI 40 Braille Display</a:t>
            </a:r>
            <a:endParaRPr lang="en-CA" sz="1600" i="1" dirty="0"/>
          </a:p>
        </p:txBody>
      </p:sp>
      <p:sp>
        <p:nvSpPr>
          <p:cNvPr id="71" name="TextBox 70"/>
          <p:cNvSpPr txBox="1"/>
          <p:nvPr/>
        </p:nvSpPr>
        <p:spPr>
          <a:xfrm>
            <a:off x="10294224" y="1420813"/>
            <a:ext cx="20732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Image Credit: </a:t>
            </a:r>
            <a:r>
              <a:rPr lang="en-US" sz="900" i="1" dirty="0" smtClean="0"/>
              <a:t>Amazon</a:t>
            </a:r>
            <a:endParaRPr lang="en-CA" sz="900" dirty="0"/>
          </a:p>
        </p:txBody>
      </p:sp>
      <p:sp>
        <p:nvSpPr>
          <p:cNvPr id="79" name="TextBox 78"/>
          <p:cNvSpPr txBox="1"/>
          <p:nvPr/>
        </p:nvSpPr>
        <p:spPr>
          <a:xfrm>
            <a:off x="8169955" y="6033143"/>
            <a:ext cx="309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27 Amazon Kindle Paperwhite E-Readers</a:t>
            </a:r>
            <a:endParaRPr lang="en-CA" sz="1600" i="1" dirty="0"/>
          </a:p>
        </p:txBody>
      </p:sp>
    </p:spTree>
    <p:extLst>
      <p:ext uri="{BB962C8B-B14F-4D97-AF65-F5344CB8AC3E}">
        <p14:creationId xmlns:p14="http://schemas.microsoft.com/office/powerpoint/2010/main" val="345162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00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8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100"/>
                            </p:stCondLst>
                            <p:childTnLst>
                              <p:par>
                                <p:cTn id="8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40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7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300"/>
                            </p:stCondLst>
                            <p:childTnLst>
                              <p:par>
                                <p:cTn id="10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600"/>
                            </p:stCondLst>
                            <p:childTnLst>
                              <p:par>
                                <p:cTn id="1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900"/>
                            </p:stCondLst>
                            <p:childTnLst>
                              <p:par>
                                <p:cTn id="1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200"/>
                            </p:stCondLst>
                            <p:childTnLst>
                              <p:par>
                                <p:cTn id="1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500"/>
                            </p:stCondLst>
                            <p:childTnLst>
                              <p:par>
                                <p:cTn id="1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800"/>
                            </p:stCondLst>
                            <p:childTnLst>
                              <p:par>
                                <p:cTn id="1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100"/>
                            </p:stCondLst>
                            <p:childTnLst>
                              <p:par>
                                <p:cTn id="1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400"/>
                            </p:stCondLst>
                            <p:childTnLst>
                              <p:par>
                                <p:cTn id="1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700"/>
                            </p:stCondLst>
                            <p:childTnLst>
                              <p:par>
                                <p:cTn id="1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000"/>
                            </p:stCondLst>
                            <p:childTnLst>
                              <p:par>
                                <p:cTn id="1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7300"/>
                            </p:stCondLst>
                            <p:childTnLst>
                              <p:par>
                                <p:cTn id="17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600"/>
                            </p:stCondLst>
                            <p:childTnLst>
                              <p:par>
                                <p:cTn id="18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7900"/>
                            </p:stCondLst>
                            <p:childTnLst>
                              <p:par>
                                <p:cTn id="19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8200"/>
                            </p:stCondLst>
                            <p:childTnLst>
                              <p:par>
                                <p:cTn id="19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8500"/>
                            </p:stCondLst>
                            <p:childTnLst>
                              <p:par>
                                <p:cTn id="20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8800"/>
                            </p:stCondLst>
                            <p:childTnLst>
                              <p:par>
                                <p:cTn id="2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9100"/>
                            </p:stCondLst>
                            <p:childTnLst>
                              <p:par>
                                <p:cTn id="2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9600"/>
                            </p:stCondLst>
                            <p:childTnLst>
                              <p:par>
                                <p:cTn id="2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  <p:bldP spid="8" grpId="0"/>
      <p:bldP spid="9" grpId="0"/>
      <p:bldP spid="71" grpId="0"/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Create a Braille Display Technology that will be:</a:t>
            </a:r>
          </a:p>
          <a:p>
            <a:pPr lvl="1"/>
            <a:r>
              <a:rPr lang="en-US" sz="2400" dirty="0" smtClean="0"/>
              <a:t>Cost affordable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nergy efficient</a:t>
            </a:r>
          </a:p>
        </p:txBody>
      </p:sp>
    </p:spTree>
    <p:extLst>
      <p:ext uri="{BB962C8B-B14F-4D97-AF65-F5344CB8AC3E}">
        <p14:creationId xmlns:p14="http://schemas.microsoft.com/office/powerpoint/2010/main" val="108416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14810" y="2911643"/>
            <a:ext cx="1528010" cy="21536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10451432" y="3792955"/>
            <a:ext cx="391027" cy="39102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10451431" y="3127208"/>
            <a:ext cx="391027" cy="39102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10451431" y="4458702"/>
            <a:ext cx="391027" cy="391027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11079080" y="3792955"/>
            <a:ext cx="391027" cy="39102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11079079" y="3127208"/>
            <a:ext cx="391027" cy="39102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11079079" y="4458702"/>
            <a:ext cx="391027" cy="39102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10070431" y="2153649"/>
            <a:ext cx="1864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Braille Character</a:t>
            </a:r>
          </a:p>
          <a:p>
            <a:r>
              <a:rPr lang="en-US" dirty="0" smtClean="0"/>
              <a:t>(Six-Cells)</a:t>
            </a:r>
            <a:endParaRPr lang="en-CA" dirty="0"/>
          </a:p>
        </p:txBody>
      </p:sp>
      <p:sp>
        <p:nvSpPr>
          <p:cNvPr id="17" name="TextBox 16"/>
          <p:cNvSpPr txBox="1"/>
          <p:nvPr/>
        </p:nvSpPr>
        <p:spPr>
          <a:xfrm>
            <a:off x="2568738" y="130072"/>
            <a:ext cx="4860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Side View (One Cell)</a:t>
            </a:r>
            <a:endParaRPr lang="en-CA" sz="3600" dirty="0"/>
          </a:p>
        </p:txBody>
      </p:sp>
      <p:sp>
        <p:nvSpPr>
          <p:cNvPr id="18" name="Rectangle 17"/>
          <p:cNvSpPr/>
          <p:nvPr/>
        </p:nvSpPr>
        <p:spPr>
          <a:xfrm>
            <a:off x="890329" y="1767346"/>
            <a:ext cx="1888958" cy="127471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Moving Platform</a:t>
            </a:r>
            <a:endParaRPr lang="en-CA" dirty="0"/>
          </a:p>
        </p:txBody>
      </p:sp>
      <p:sp>
        <p:nvSpPr>
          <p:cNvPr id="19" name="Rectangle 18"/>
          <p:cNvSpPr/>
          <p:nvPr/>
        </p:nvSpPr>
        <p:spPr>
          <a:xfrm>
            <a:off x="890329" y="3643646"/>
            <a:ext cx="1888958" cy="1581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Rotating Platform	</a:t>
            </a:r>
            <a:endParaRPr lang="en-CA" dirty="0"/>
          </a:p>
        </p:txBody>
      </p:sp>
      <p:sp>
        <p:nvSpPr>
          <p:cNvPr id="20" name="Rectangle 19"/>
          <p:cNvSpPr/>
          <p:nvPr/>
        </p:nvSpPr>
        <p:spPr>
          <a:xfrm>
            <a:off x="1762618" y="5224848"/>
            <a:ext cx="144379" cy="2716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858243" y="5360677"/>
            <a:ext cx="1921043" cy="1139455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Stepper Motor</a:t>
            </a:r>
            <a:endParaRPr lang="en-CA" dirty="0"/>
          </a:p>
        </p:txBody>
      </p:sp>
      <p:sp>
        <p:nvSpPr>
          <p:cNvPr id="22" name="Rectangle 21"/>
          <p:cNvSpPr/>
          <p:nvPr/>
        </p:nvSpPr>
        <p:spPr>
          <a:xfrm>
            <a:off x="577509" y="2502395"/>
            <a:ext cx="2442410" cy="2858282"/>
          </a:xfrm>
          <a:prstGeom prst="rect">
            <a:avLst/>
          </a:prstGeom>
          <a:solidFill>
            <a:srgbClr val="00B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577509" y="5358948"/>
            <a:ext cx="2442410" cy="213227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Rectangle 23"/>
          <p:cNvSpPr/>
          <p:nvPr/>
        </p:nvSpPr>
        <p:spPr>
          <a:xfrm>
            <a:off x="613602" y="1610296"/>
            <a:ext cx="2442410" cy="2135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1200141" y="3643645"/>
            <a:ext cx="523373" cy="30585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N</a:t>
            </a:r>
            <a:endParaRPr lang="en-CA" b="1" dirty="0">
              <a:solidFill>
                <a:schemeClr val="bg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82933" y="3643645"/>
            <a:ext cx="523373" cy="30585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S</a:t>
            </a:r>
            <a:endParaRPr lang="en-CA" b="1" dirty="0">
              <a:solidFill>
                <a:schemeClr val="bg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00141" y="2736213"/>
            <a:ext cx="523373" cy="30585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N</a:t>
            </a:r>
            <a:endParaRPr lang="en-CA" b="1" dirty="0">
              <a:solidFill>
                <a:schemeClr val="bg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82933" y="2736213"/>
            <a:ext cx="523373" cy="30585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S</a:t>
            </a:r>
            <a:endParaRPr lang="en-CA" b="1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8243" y="1118259"/>
            <a:ext cx="2180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Braille Cell Raised</a:t>
            </a:r>
            <a:endParaRPr lang="en-CA" dirty="0"/>
          </a:p>
        </p:txBody>
      </p:sp>
      <p:sp>
        <p:nvSpPr>
          <p:cNvPr id="42" name="Rectangle 41"/>
          <p:cNvSpPr/>
          <p:nvPr/>
        </p:nvSpPr>
        <p:spPr>
          <a:xfrm>
            <a:off x="7227969" y="2404705"/>
            <a:ext cx="1888958" cy="127471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Moving Platform</a:t>
            </a:r>
            <a:endParaRPr lang="en-CA" dirty="0"/>
          </a:p>
        </p:txBody>
      </p:sp>
      <p:sp>
        <p:nvSpPr>
          <p:cNvPr id="43" name="Rectangle 42"/>
          <p:cNvSpPr/>
          <p:nvPr/>
        </p:nvSpPr>
        <p:spPr>
          <a:xfrm>
            <a:off x="7227969" y="3703480"/>
            <a:ext cx="1888958" cy="15812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Rotating Platform</a:t>
            </a:r>
            <a:endParaRPr lang="en-CA" dirty="0"/>
          </a:p>
        </p:txBody>
      </p:sp>
      <p:sp>
        <p:nvSpPr>
          <p:cNvPr id="44" name="Rectangle 43"/>
          <p:cNvSpPr/>
          <p:nvPr/>
        </p:nvSpPr>
        <p:spPr>
          <a:xfrm>
            <a:off x="8100258" y="5284682"/>
            <a:ext cx="144379" cy="2716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Rectangle 44"/>
          <p:cNvSpPr/>
          <p:nvPr/>
        </p:nvSpPr>
        <p:spPr>
          <a:xfrm>
            <a:off x="7195883" y="5420511"/>
            <a:ext cx="1921043" cy="1139455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Stepper Motor</a:t>
            </a:r>
            <a:endParaRPr lang="en-CA" dirty="0"/>
          </a:p>
        </p:txBody>
      </p:sp>
      <p:sp>
        <p:nvSpPr>
          <p:cNvPr id="46" name="Rectangle 45"/>
          <p:cNvSpPr/>
          <p:nvPr/>
        </p:nvSpPr>
        <p:spPr>
          <a:xfrm>
            <a:off x="6915149" y="2562229"/>
            <a:ext cx="2442410" cy="2858282"/>
          </a:xfrm>
          <a:prstGeom prst="rect">
            <a:avLst/>
          </a:prstGeom>
          <a:solidFill>
            <a:srgbClr val="00B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Rectangle 46"/>
          <p:cNvSpPr/>
          <p:nvPr/>
        </p:nvSpPr>
        <p:spPr>
          <a:xfrm>
            <a:off x="6915149" y="5418782"/>
            <a:ext cx="2442410" cy="213227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8" name="Rectangle 47"/>
          <p:cNvSpPr/>
          <p:nvPr/>
        </p:nvSpPr>
        <p:spPr>
          <a:xfrm>
            <a:off x="6951242" y="2247655"/>
            <a:ext cx="2442410" cy="2135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Rectangle 48"/>
          <p:cNvSpPr/>
          <p:nvPr/>
        </p:nvSpPr>
        <p:spPr>
          <a:xfrm>
            <a:off x="7537781" y="3703479"/>
            <a:ext cx="523373" cy="30585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N</a:t>
            </a:r>
            <a:endParaRPr lang="en-CA" b="1" dirty="0">
              <a:solidFill>
                <a:schemeClr val="bg2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220573" y="3703479"/>
            <a:ext cx="523373" cy="30585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S</a:t>
            </a:r>
            <a:endParaRPr lang="en-CA" b="1" dirty="0">
              <a:solidFill>
                <a:schemeClr val="bg2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537781" y="3373572"/>
            <a:ext cx="523373" cy="30585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S</a:t>
            </a:r>
            <a:endParaRPr lang="en-CA" b="1" dirty="0">
              <a:solidFill>
                <a:schemeClr val="bg2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220573" y="3373572"/>
            <a:ext cx="523373" cy="30585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N</a:t>
            </a:r>
            <a:endParaRPr lang="en-CA" b="1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95883" y="1178093"/>
            <a:ext cx="2180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Braille Cell Down</a:t>
            </a:r>
            <a:endParaRPr lang="en-CA" dirty="0"/>
          </a:p>
        </p:txBody>
      </p:sp>
      <p:pic>
        <p:nvPicPr>
          <p:cNvPr id="4098" name="Picture 2" descr="Rotating Circular Arrow - Free arrows icons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25250" y1="44921" x2="46000" y2="25397"/>
                        <a14:backgroundMark x1="47750" y1="25873" x2="53333" y2="24286"/>
                        <a14:backgroundMark x1="53917" y1="26984" x2="63000" y2="29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19"/>
          <a:stretch/>
        </p:blipFill>
        <p:spPr bwMode="auto">
          <a:xfrm>
            <a:off x="8705460" y="3568361"/>
            <a:ext cx="1802119" cy="215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Rotating Circular Arrow - Free arrows icons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25250" y1="44921" x2="46000" y2="25397"/>
                        <a14:backgroundMark x1="47750" y1="25873" x2="53333" y2="24286"/>
                        <a14:backgroundMark x1="53917" y1="26984" x2="63000" y2="29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519"/>
          <a:stretch/>
        </p:blipFill>
        <p:spPr bwMode="auto">
          <a:xfrm flipH="1">
            <a:off x="5895470" y="3647962"/>
            <a:ext cx="1167064" cy="215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Rotating Circular Arrow - Free arrows icons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25250" y1="44921" x2="46000" y2="25397"/>
                        <a14:backgroundMark x1="47750" y1="25873" x2="53333" y2="24286"/>
                        <a14:backgroundMark x1="53917" y1="26984" x2="63000" y2="29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80"/>
          <a:stretch/>
        </p:blipFill>
        <p:spPr bwMode="auto">
          <a:xfrm>
            <a:off x="2500603" y="3544615"/>
            <a:ext cx="1649781" cy="215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Rotating Circular Arrow - Free arrows icons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25250" y1="44921" x2="46000" y2="25397"/>
                        <a14:backgroundMark x1="47750" y1="25873" x2="53333" y2="24286"/>
                        <a14:backgroundMark x1="53917" y1="26984" x2="63000" y2="29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519"/>
          <a:stretch/>
        </p:blipFill>
        <p:spPr bwMode="auto">
          <a:xfrm flipH="1">
            <a:off x="-437160" y="3666080"/>
            <a:ext cx="1167064" cy="215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96" name="Group 4095"/>
          <p:cNvGrpSpPr/>
          <p:nvPr/>
        </p:nvGrpSpPr>
        <p:grpSpPr>
          <a:xfrm>
            <a:off x="3765867" y="2160029"/>
            <a:ext cx="2434389" cy="1762266"/>
            <a:chOff x="9027694" y="3568361"/>
            <a:chExt cx="2434389" cy="1670450"/>
          </a:xfrm>
        </p:grpSpPr>
        <p:sp>
          <p:nvSpPr>
            <p:cNvPr id="55" name="Cube 54"/>
            <p:cNvSpPr/>
            <p:nvPr/>
          </p:nvSpPr>
          <p:spPr>
            <a:xfrm>
              <a:off x="9027694" y="3568361"/>
              <a:ext cx="2434389" cy="1670450"/>
            </a:xfrm>
            <a:prstGeom prst="cube">
              <a:avLst>
                <a:gd name="adj" fmla="val 37857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9679410" y="3647962"/>
              <a:ext cx="1517984" cy="158606"/>
              <a:chOff x="9583154" y="3535230"/>
              <a:chExt cx="1517984" cy="307434"/>
            </a:xfrm>
          </p:grpSpPr>
          <p:sp>
            <p:nvSpPr>
              <p:cNvPr id="64" name="Can 63"/>
              <p:cNvSpPr/>
              <p:nvPr/>
            </p:nvSpPr>
            <p:spPr>
              <a:xfrm>
                <a:off x="9583154" y="3535231"/>
                <a:ext cx="385010" cy="305851"/>
              </a:xfrm>
              <a:prstGeom prst="can">
                <a:avLst>
                  <a:gd name="adj" fmla="val 50000"/>
                </a:avLst>
              </a:prstGeom>
              <a:solidFill>
                <a:srgbClr val="00B050"/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5" name="Can 64"/>
              <p:cNvSpPr/>
              <p:nvPr/>
            </p:nvSpPr>
            <p:spPr>
              <a:xfrm>
                <a:off x="10149641" y="3535230"/>
                <a:ext cx="385010" cy="305851"/>
              </a:xfrm>
              <a:prstGeom prst="can">
                <a:avLst>
                  <a:gd name="adj" fmla="val 50000"/>
                </a:avLst>
              </a:prstGeom>
              <a:solidFill>
                <a:srgbClr val="00B050"/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6" name="Can 65"/>
              <p:cNvSpPr/>
              <p:nvPr/>
            </p:nvSpPr>
            <p:spPr>
              <a:xfrm>
                <a:off x="10716128" y="3536813"/>
                <a:ext cx="385010" cy="305851"/>
              </a:xfrm>
              <a:prstGeom prst="can">
                <a:avLst>
                  <a:gd name="adj" fmla="val 50000"/>
                </a:avLst>
              </a:prstGeom>
              <a:solidFill>
                <a:srgbClr val="00B050"/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0" name="Can 59"/>
            <p:cNvSpPr/>
            <p:nvPr/>
          </p:nvSpPr>
          <p:spPr>
            <a:xfrm>
              <a:off x="9401677" y="3741821"/>
              <a:ext cx="385010" cy="356603"/>
            </a:xfrm>
            <a:prstGeom prst="can">
              <a:avLst/>
            </a:prstGeom>
            <a:solidFill>
              <a:srgbClr val="00B05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Can 67"/>
            <p:cNvSpPr/>
            <p:nvPr/>
          </p:nvSpPr>
          <p:spPr>
            <a:xfrm>
              <a:off x="9960641" y="3929618"/>
              <a:ext cx="385010" cy="157789"/>
            </a:xfrm>
            <a:prstGeom prst="can">
              <a:avLst>
                <a:gd name="adj" fmla="val 50000"/>
              </a:avLst>
            </a:prstGeom>
            <a:solidFill>
              <a:srgbClr val="00B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9" name="Can 68"/>
            <p:cNvSpPr/>
            <p:nvPr/>
          </p:nvSpPr>
          <p:spPr>
            <a:xfrm>
              <a:off x="10527128" y="3930435"/>
              <a:ext cx="385010" cy="157789"/>
            </a:xfrm>
            <a:prstGeom prst="can">
              <a:avLst>
                <a:gd name="adj" fmla="val 50000"/>
              </a:avLst>
            </a:prstGeom>
            <a:solidFill>
              <a:srgbClr val="00B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772898" y="4569595"/>
            <a:ext cx="2434389" cy="1670450"/>
            <a:chOff x="9027694" y="3568361"/>
            <a:chExt cx="2434389" cy="1670450"/>
          </a:xfrm>
        </p:grpSpPr>
        <p:sp>
          <p:nvSpPr>
            <p:cNvPr id="72" name="Cube 71"/>
            <p:cNvSpPr/>
            <p:nvPr/>
          </p:nvSpPr>
          <p:spPr>
            <a:xfrm>
              <a:off x="9027694" y="3568361"/>
              <a:ext cx="2434389" cy="1670450"/>
            </a:xfrm>
            <a:prstGeom prst="cube">
              <a:avLst>
                <a:gd name="adj" fmla="val 3785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9679410" y="3647962"/>
              <a:ext cx="1517984" cy="158606"/>
              <a:chOff x="9583154" y="3535230"/>
              <a:chExt cx="1517984" cy="307434"/>
            </a:xfrm>
          </p:grpSpPr>
          <p:sp>
            <p:nvSpPr>
              <p:cNvPr id="77" name="Can 76"/>
              <p:cNvSpPr/>
              <p:nvPr/>
            </p:nvSpPr>
            <p:spPr>
              <a:xfrm>
                <a:off x="9583154" y="3535231"/>
                <a:ext cx="385010" cy="305851"/>
              </a:xfrm>
              <a:prstGeom prst="can">
                <a:avLst>
                  <a:gd name="adj" fmla="val 5000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8" name="Can 77"/>
              <p:cNvSpPr/>
              <p:nvPr/>
            </p:nvSpPr>
            <p:spPr>
              <a:xfrm>
                <a:off x="10149641" y="3535230"/>
                <a:ext cx="385010" cy="305851"/>
              </a:xfrm>
              <a:prstGeom prst="can">
                <a:avLst>
                  <a:gd name="adj" fmla="val 5000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9" name="Can 78"/>
              <p:cNvSpPr/>
              <p:nvPr/>
            </p:nvSpPr>
            <p:spPr>
              <a:xfrm>
                <a:off x="10716128" y="3536813"/>
                <a:ext cx="385010" cy="305851"/>
              </a:xfrm>
              <a:prstGeom prst="can">
                <a:avLst>
                  <a:gd name="adj" fmla="val 5000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74" name="Can 73"/>
            <p:cNvSpPr/>
            <p:nvPr/>
          </p:nvSpPr>
          <p:spPr>
            <a:xfrm>
              <a:off x="9401677" y="3929618"/>
              <a:ext cx="385010" cy="168806"/>
            </a:xfrm>
            <a:prstGeom prst="can">
              <a:avLst>
                <a:gd name="adj" fmla="val 50000"/>
              </a:avLst>
            </a:prstGeom>
            <a:solidFill>
              <a:srgbClr val="00B05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5" name="Can 74"/>
            <p:cNvSpPr/>
            <p:nvPr/>
          </p:nvSpPr>
          <p:spPr>
            <a:xfrm>
              <a:off x="9960641" y="3929618"/>
              <a:ext cx="385010" cy="157789"/>
            </a:xfrm>
            <a:prstGeom prst="can">
              <a:avLst>
                <a:gd name="adj" fmla="val 5000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6" name="Can 75"/>
            <p:cNvSpPr/>
            <p:nvPr/>
          </p:nvSpPr>
          <p:spPr>
            <a:xfrm>
              <a:off x="10527128" y="3930435"/>
              <a:ext cx="385010" cy="157789"/>
            </a:xfrm>
            <a:prstGeom prst="can">
              <a:avLst>
                <a:gd name="adj" fmla="val 5000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4467226" y="1721276"/>
            <a:ext cx="2180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Braille Cell Raised</a:t>
            </a:r>
            <a:endParaRPr lang="en-CA" sz="1600" dirty="0"/>
          </a:p>
        </p:txBody>
      </p:sp>
      <p:sp>
        <p:nvSpPr>
          <p:cNvPr id="94" name="TextBox 93"/>
          <p:cNvSpPr txBox="1"/>
          <p:nvPr/>
        </p:nvSpPr>
        <p:spPr>
          <a:xfrm>
            <a:off x="4488267" y="4171210"/>
            <a:ext cx="2180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Braille Cell Down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62372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93" grpId="0"/>
      <p:bldP spid="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raille Cel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A tour of the Arduino UNO boar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84" b="96447" l="3488" r="94684">
                        <a14:foregroundMark x1="13372" y1="38452" x2="28654" y2="26269"/>
                        <a14:foregroundMark x1="21346" y1="9772" x2="21512" y2="28680"/>
                        <a14:foregroundMark x1="29983" y1="80330" x2="45598" y2="76015"/>
                        <a14:foregroundMark x1="45681" y1="32868" x2="71844" y2="30964"/>
                        <a14:foregroundMark x1="9551" y1="37944" x2="15698" y2="31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77170" y="201414"/>
            <a:ext cx="4777034" cy="312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50006" y="1300765"/>
            <a:ext cx="2768957" cy="51129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5" name="Group 4"/>
          <p:cNvGrpSpPr/>
          <p:nvPr/>
        </p:nvGrpSpPr>
        <p:grpSpPr>
          <a:xfrm>
            <a:off x="3618963" y="1468192"/>
            <a:ext cx="218941" cy="425004"/>
            <a:chOff x="3618963" y="1468192"/>
            <a:chExt cx="218941" cy="425004"/>
          </a:xfrm>
        </p:grpSpPr>
        <p:sp>
          <p:nvSpPr>
            <p:cNvPr id="4" name="Rectangle 3"/>
            <p:cNvSpPr/>
            <p:nvPr/>
          </p:nvSpPr>
          <p:spPr>
            <a:xfrm>
              <a:off x="3618963" y="1468192"/>
              <a:ext cx="218941" cy="206062"/>
            </a:xfrm>
            <a:prstGeom prst="rect">
              <a:avLst/>
            </a:prstGeom>
            <a:solidFill>
              <a:schemeClr val="tx2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18963" y="1687134"/>
              <a:ext cx="218941" cy="206062"/>
            </a:xfrm>
            <a:prstGeom prst="rect">
              <a:avLst/>
            </a:prstGeom>
            <a:solidFill>
              <a:schemeClr val="tx2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18963" y="1906076"/>
            <a:ext cx="218941" cy="425004"/>
            <a:chOff x="3618963" y="1468192"/>
            <a:chExt cx="218941" cy="425004"/>
          </a:xfrm>
        </p:grpSpPr>
        <p:sp>
          <p:nvSpPr>
            <p:cNvPr id="14" name="Rectangle 13"/>
            <p:cNvSpPr/>
            <p:nvPr/>
          </p:nvSpPr>
          <p:spPr>
            <a:xfrm>
              <a:off x="3618963" y="1468192"/>
              <a:ext cx="218941" cy="206062"/>
            </a:xfrm>
            <a:prstGeom prst="rect">
              <a:avLst/>
            </a:prstGeom>
            <a:solidFill>
              <a:schemeClr val="tx2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18963" y="1687134"/>
              <a:ext cx="218941" cy="206062"/>
            </a:xfrm>
            <a:prstGeom prst="rect">
              <a:avLst/>
            </a:prstGeom>
            <a:solidFill>
              <a:schemeClr val="tx2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616815" y="2470604"/>
            <a:ext cx="218941" cy="425004"/>
            <a:chOff x="3618963" y="1468192"/>
            <a:chExt cx="218941" cy="425004"/>
          </a:xfrm>
        </p:grpSpPr>
        <p:sp>
          <p:nvSpPr>
            <p:cNvPr id="17" name="Rectangle 16"/>
            <p:cNvSpPr/>
            <p:nvPr/>
          </p:nvSpPr>
          <p:spPr>
            <a:xfrm>
              <a:off x="3618963" y="1468192"/>
              <a:ext cx="218941" cy="206062"/>
            </a:xfrm>
            <a:prstGeom prst="rect">
              <a:avLst/>
            </a:prstGeom>
            <a:solidFill>
              <a:schemeClr val="tx2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18963" y="1687134"/>
              <a:ext cx="218941" cy="206062"/>
            </a:xfrm>
            <a:prstGeom prst="rect">
              <a:avLst/>
            </a:prstGeom>
            <a:solidFill>
              <a:schemeClr val="tx2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16815" y="4860710"/>
            <a:ext cx="218941" cy="425004"/>
            <a:chOff x="3618963" y="1468192"/>
            <a:chExt cx="218941" cy="425004"/>
          </a:xfrm>
        </p:grpSpPr>
        <p:sp>
          <p:nvSpPr>
            <p:cNvPr id="20" name="Rectangle 19"/>
            <p:cNvSpPr/>
            <p:nvPr/>
          </p:nvSpPr>
          <p:spPr>
            <a:xfrm>
              <a:off x="3618963" y="1468192"/>
              <a:ext cx="218941" cy="206062"/>
            </a:xfrm>
            <a:prstGeom prst="rect">
              <a:avLst/>
            </a:prstGeom>
            <a:solidFill>
              <a:schemeClr val="tx2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618963" y="1687134"/>
              <a:ext cx="218941" cy="206062"/>
            </a:xfrm>
            <a:prstGeom prst="rect">
              <a:avLst/>
            </a:prstGeom>
            <a:solidFill>
              <a:schemeClr val="tx2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616815" y="5298594"/>
            <a:ext cx="218941" cy="425004"/>
            <a:chOff x="3618963" y="1468192"/>
            <a:chExt cx="218941" cy="425004"/>
          </a:xfrm>
        </p:grpSpPr>
        <p:sp>
          <p:nvSpPr>
            <p:cNvPr id="23" name="Rectangle 22"/>
            <p:cNvSpPr/>
            <p:nvPr/>
          </p:nvSpPr>
          <p:spPr>
            <a:xfrm>
              <a:off x="3618963" y="1468192"/>
              <a:ext cx="218941" cy="206062"/>
            </a:xfrm>
            <a:prstGeom prst="rect">
              <a:avLst/>
            </a:prstGeom>
            <a:solidFill>
              <a:schemeClr val="tx2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618963" y="1687134"/>
              <a:ext cx="218941" cy="206062"/>
            </a:xfrm>
            <a:prstGeom prst="rect">
              <a:avLst/>
            </a:prstGeom>
            <a:solidFill>
              <a:schemeClr val="tx2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16814" y="5736478"/>
            <a:ext cx="218941" cy="425004"/>
            <a:chOff x="3618963" y="1468192"/>
            <a:chExt cx="218941" cy="425004"/>
          </a:xfrm>
        </p:grpSpPr>
        <p:sp>
          <p:nvSpPr>
            <p:cNvPr id="26" name="Rectangle 25"/>
            <p:cNvSpPr/>
            <p:nvPr/>
          </p:nvSpPr>
          <p:spPr>
            <a:xfrm>
              <a:off x="3618963" y="1468192"/>
              <a:ext cx="218941" cy="206062"/>
            </a:xfrm>
            <a:prstGeom prst="rect">
              <a:avLst/>
            </a:prstGeom>
            <a:solidFill>
              <a:schemeClr val="tx2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618963" y="1687134"/>
              <a:ext cx="218941" cy="206062"/>
            </a:xfrm>
            <a:prstGeom prst="rect">
              <a:avLst/>
            </a:prstGeom>
            <a:solidFill>
              <a:schemeClr val="tx2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44681" y="1306900"/>
            <a:ext cx="1855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en-US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H </a:t>
            </a:r>
            <a:r>
              <a:rPr lang="en-US" sz="20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Microstep</a:t>
            </a:r>
            <a:r>
              <a:rPr lang="en-US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Driver</a:t>
            </a:r>
            <a:endParaRPr lang="en-CA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3023" y="1415331"/>
            <a:ext cx="772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PUL+</a:t>
            </a:r>
            <a:endParaRPr lang="en-CA" sz="1050" dirty="0"/>
          </a:p>
        </p:txBody>
      </p:sp>
      <p:sp>
        <p:nvSpPr>
          <p:cNvPr id="30" name="TextBox 29"/>
          <p:cNvSpPr txBox="1"/>
          <p:nvPr/>
        </p:nvSpPr>
        <p:spPr>
          <a:xfrm>
            <a:off x="3047996" y="1645005"/>
            <a:ext cx="772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PUL-</a:t>
            </a:r>
            <a:endParaRPr lang="en-CA" sz="1050" dirty="0"/>
          </a:p>
        </p:txBody>
      </p:sp>
      <p:sp>
        <p:nvSpPr>
          <p:cNvPr id="31" name="TextBox 30"/>
          <p:cNvSpPr txBox="1"/>
          <p:nvPr/>
        </p:nvSpPr>
        <p:spPr>
          <a:xfrm>
            <a:off x="3063023" y="1877764"/>
            <a:ext cx="772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DIR+</a:t>
            </a:r>
            <a:endParaRPr lang="en-CA" sz="1050" dirty="0"/>
          </a:p>
        </p:txBody>
      </p:sp>
      <p:sp>
        <p:nvSpPr>
          <p:cNvPr id="32" name="TextBox 31"/>
          <p:cNvSpPr txBox="1"/>
          <p:nvPr/>
        </p:nvSpPr>
        <p:spPr>
          <a:xfrm>
            <a:off x="3047996" y="2107438"/>
            <a:ext cx="772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DIR-</a:t>
            </a:r>
            <a:endParaRPr lang="en-CA" sz="1050" dirty="0"/>
          </a:p>
        </p:txBody>
      </p:sp>
      <p:sp>
        <p:nvSpPr>
          <p:cNvPr id="33" name="TextBox 32"/>
          <p:cNvSpPr txBox="1"/>
          <p:nvPr/>
        </p:nvSpPr>
        <p:spPr>
          <a:xfrm>
            <a:off x="2985749" y="2442224"/>
            <a:ext cx="772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ENBL+</a:t>
            </a:r>
            <a:endParaRPr lang="en-CA" sz="1050" dirty="0"/>
          </a:p>
        </p:txBody>
      </p:sp>
      <p:sp>
        <p:nvSpPr>
          <p:cNvPr id="34" name="TextBox 33"/>
          <p:cNvSpPr txBox="1"/>
          <p:nvPr/>
        </p:nvSpPr>
        <p:spPr>
          <a:xfrm>
            <a:off x="2983601" y="2671898"/>
            <a:ext cx="772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ENBL-</a:t>
            </a:r>
            <a:endParaRPr lang="en-CA" sz="1050" dirty="0"/>
          </a:p>
        </p:txBody>
      </p:sp>
      <p:sp>
        <p:nvSpPr>
          <p:cNvPr id="35" name="TextBox 34"/>
          <p:cNvSpPr txBox="1"/>
          <p:nvPr/>
        </p:nvSpPr>
        <p:spPr>
          <a:xfrm>
            <a:off x="3078050" y="4811539"/>
            <a:ext cx="772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DC-</a:t>
            </a:r>
            <a:endParaRPr lang="en-CA" sz="1050" dirty="0"/>
          </a:p>
        </p:txBody>
      </p:sp>
      <p:sp>
        <p:nvSpPr>
          <p:cNvPr id="36" name="TextBox 35"/>
          <p:cNvSpPr txBox="1"/>
          <p:nvPr/>
        </p:nvSpPr>
        <p:spPr>
          <a:xfrm>
            <a:off x="3063023" y="5041213"/>
            <a:ext cx="772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DC+</a:t>
            </a:r>
            <a:endParaRPr lang="en-CA" sz="1050" dirty="0"/>
          </a:p>
        </p:txBody>
      </p:sp>
      <p:sp>
        <p:nvSpPr>
          <p:cNvPr id="37" name="TextBox 36"/>
          <p:cNvSpPr txBox="1"/>
          <p:nvPr/>
        </p:nvSpPr>
        <p:spPr>
          <a:xfrm>
            <a:off x="3063023" y="5284176"/>
            <a:ext cx="772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A+</a:t>
            </a:r>
            <a:endParaRPr lang="en-CA" sz="1050" dirty="0"/>
          </a:p>
        </p:txBody>
      </p:sp>
      <p:sp>
        <p:nvSpPr>
          <p:cNvPr id="38" name="TextBox 37"/>
          <p:cNvSpPr txBox="1"/>
          <p:nvPr/>
        </p:nvSpPr>
        <p:spPr>
          <a:xfrm>
            <a:off x="3047996" y="5513850"/>
            <a:ext cx="772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A-</a:t>
            </a:r>
            <a:endParaRPr lang="en-CA" sz="1050" dirty="0"/>
          </a:p>
        </p:txBody>
      </p:sp>
      <p:sp>
        <p:nvSpPr>
          <p:cNvPr id="39" name="TextBox 38"/>
          <p:cNvSpPr txBox="1"/>
          <p:nvPr/>
        </p:nvSpPr>
        <p:spPr>
          <a:xfrm>
            <a:off x="3047995" y="5747199"/>
            <a:ext cx="772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B+</a:t>
            </a:r>
            <a:endParaRPr lang="en-CA" sz="1050" dirty="0"/>
          </a:p>
        </p:txBody>
      </p:sp>
      <p:sp>
        <p:nvSpPr>
          <p:cNvPr id="40" name="TextBox 39"/>
          <p:cNvSpPr txBox="1"/>
          <p:nvPr/>
        </p:nvSpPr>
        <p:spPr>
          <a:xfrm>
            <a:off x="3032968" y="5976873"/>
            <a:ext cx="772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B-</a:t>
            </a:r>
            <a:endParaRPr lang="en-CA" sz="1050" dirty="0"/>
          </a:p>
        </p:txBody>
      </p:sp>
      <p:sp>
        <p:nvSpPr>
          <p:cNvPr id="8" name="Rectangle 7"/>
          <p:cNvSpPr/>
          <p:nvPr/>
        </p:nvSpPr>
        <p:spPr>
          <a:xfrm>
            <a:off x="3616814" y="3116687"/>
            <a:ext cx="139519" cy="15421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TextBox 42"/>
          <p:cNvSpPr txBox="1"/>
          <p:nvPr/>
        </p:nvSpPr>
        <p:spPr>
          <a:xfrm>
            <a:off x="3032968" y="3086009"/>
            <a:ext cx="772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SW8</a:t>
            </a:r>
            <a:endParaRPr lang="en-CA" sz="1050" dirty="0"/>
          </a:p>
        </p:txBody>
      </p:sp>
      <p:sp>
        <p:nvSpPr>
          <p:cNvPr id="44" name="TextBox 43"/>
          <p:cNvSpPr txBox="1"/>
          <p:nvPr/>
        </p:nvSpPr>
        <p:spPr>
          <a:xfrm>
            <a:off x="3032968" y="3277046"/>
            <a:ext cx="772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SW7</a:t>
            </a:r>
            <a:endParaRPr lang="en-CA" sz="1050" dirty="0"/>
          </a:p>
        </p:txBody>
      </p:sp>
      <p:sp>
        <p:nvSpPr>
          <p:cNvPr id="45" name="TextBox 44"/>
          <p:cNvSpPr txBox="1"/>
          <p:nvPr/>
        </p:nvSpPr>
        <p:spPr>
          <a:xfrm>
            <a:off x="3032968" y="3442735"/>
            <a:ext cx="772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SW6</a:t>
            </a:r>
            <a:endParaRPr lang="en-CA" sz="1050" dirty="0"/>
          </a:p>
        </p:txBody>
      </p:sp>
      <p:sp>
        <p:nvSpPr>
          <p:cNvPr id="46" name="TextBox 45"/>
          <p:cNvSpPr txBox="1"/>
          <p:nvPr/>
        </p:nvSpPr>
        <p:spPr>
          <a:xfrm>
            <a:off x="3032968" y="3608014"/>
            <a:ext cx="772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SW5</a:t>
            </a:r>
            <a:endParaRPr lang="en-CA" sz="1050" dirty="0"/>
          </a:p>
        </p:txBody>
      </p:sp>
      <p:sp>
        <p:nvSpPr>
          <p:cNvPr id="47" name="TextBox 46"/>
          <p:cNvSpPr txBox="1"/>
          <p:nvPr/>
        </p:nvSpPr>
        <p:spPr>
          <a:xfrm>
            <a:off x="3032968" y="3776968"/>
            <a:ext cx="772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SW4</a:t>
            </a:r>
            <a:endParaRPr lang="en-CA" sz="1050" dirty="0"/>
          </a:p>
        </p:txBody>
      </p:sp>
      <p:sp>
        <p:nvSpPr>
          <p:cNvPr id="48" name="TextBox 47"/>
          <p:cNvSpPr txBox="1"/>
          <p:nvPr/>
        </p:nvSpPr>
        <p:spPr>
          <a:xfrm>
            <a:off x="3032968" y="3929370"/>
            <a:ext cx="772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SW3</a:t>
            </a:r>
            <a:endParaRPr lang="en-CA" sz="1050" dirty="0"/>
          </a:p>
        </p:txBody>
      </p:sp>
      <p:sp>
        <p:nvSpPr>
          <p:cNvPr id="55" name="TextBox 54"/>
          <p:cNvSpPr txBox="1"/>
          <p:nvPr/>
        </p:nvSpPr>
        <p:spPr>
          <a:xfrm>
            <a:off x="3032968" y="4095965"/>
            <a:ext cx="772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SW2</a:t>
            </a:r>
            <a:endParaRPr lang="en-CA" sz="1050" dirty="0"/>
          </a:p>
        </p:txBody>
      </p:sp>
      <p:sp>
        <p:nvSpPr>
          <p:cNvPr id="56" name="TextBox 55"/>
          <p:cNvSpPr txBox="1"/>
          <p:nvPr/>
        </p:nvSpPr>
        <p:spPr>
          <a:xfrm>
            <a:off x="3032968" y="4274123"/>
            <a:ext cx="772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SW1</a:t>
            </a:r>
            <a:endParaRPr lang="en-CA" sz="1050" dirty="0"/>
          </a:p>
        </p:txBody>
      </p:sp>
      <p:sp>
        <p:nvSpPr>
          <p:cNvPr id="67" name="TextBox 66"/>
          <p:cNvSpPr txBox="1"/>
          <p:nvPr/>
        </p:nvSpPr>
        <p:spPr>
          <a:xfrm>
            <a:off x="3855069" y="3083861"/>
            <a:ext cx="7727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92D050"/>
                </a:solidFill>
              </a:rPr>
              <a:t>ON		</a:t>
            </a:r>
            <a:endParaRPr lang="en-CA" sz="1050" dirty="0">
              <a:solidFill>
                <a:srgbClr val="92D05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855069" y="3274898"/>
            <a:ext cx="772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92D050"/>
                </a:solidFill>
              </a:rPr>
              <a:t>ON	</a:t>
            </a:r>
            <a:endParaRPr lang="en-CA" sz="1050" dirty="0">
              <a:solidFill>
                <a:srgbClr val="92D05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855069" y="3440587"/>
            <a:ext cx="772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92D050"/>
                </a:solidFill>
              </a:rPr>
              <a:t>ON</a:t>
            </a:r>
            <a:endParaRPr lang="en-CA" sz="1050" dirty="0">
              <a:solidFill>
                <a:srgbClr val="92D05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55069" y="3605866"/>
            <a:ext cx="772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OFF</a:t>
            </a:r>
            <a:endParaRPr lang="en-CA" sz="1050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855069" y="3774820"/>
            <a:ext cx="772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OFF</a:t>
            </a:r>
            <a:endParaRPr lang="en-CA" sz="1050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855069" y="3927222"/>
            <a:ext cx="772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92D050"/>
                </a:solidFill>
              </a:rPr>
              <a:t>ON</a:t>
            </a:r>
            <a:endParaRPr lang="en-CA" sz="1050" dirty="0">
              <a:solidFill>
                <a:srgbClr val="92D05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855069" y="4093817"/>
            <a:ext cx="772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92D050"/>
                </a:solidFill>
              </a:rPr>
              <a:t>ON</a:t>
            </a:r>
            <a:endParaRPr lang="en-CA" sz="1050" dirty="0">
              <a:solidFill>
                <a:srgbClr val="92D05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855069" y="4271975"/>
            <a:ext cx="772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92D050"/>
                </a:solidFill>
              </a:rPr>
              <a:t>ON</a:t>
            </a:r>
            <a:endParaRPr lang="en-CA" sz="1050" dirty="0">
              <a:solidFill>
                <a:srgbClr val="92D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35173" y="4682719"/>
            <a:ext cx="406398" cy="8457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800" dirty="0" smtClean="0"/>
              <a:t>A-</a:t>
            </a:r>
          </a:p>
          <a:p>
            <a:pPr algn="ctr">
              <a:lnSpc>
                <a:spcPct val="150000"/>
              </a:lnSpc>
            </a:pPr>
            <a:r>
              <a:rPr lang="en-US" sz="800" dirty="0" smtClean="0"/>
              <a:t>B-</a:t>
            </a:r>
          </a:p>
          <a:p>
            <a:pPr algn="ctr">
              <a:lnSpc>
                <a:spcPct val="150000"/>
              </a:lnSpc>
            </a:pPr>
            <a:r>
              <a:rPr lang="en-US" sz="800" dirty="0" smtClean="0"/>
              <a:t>A+</a:t>
            </a:r>
          </a:p>
          <a:p>
            <a:pPr algn="ctr">
              <a:lnSpc>
                <a:spcPct val="150000"/>
              </a:lnSpc>
            </a:pPr>
            <a:r>
              <a:rPr lang="en-US" sz="800" dirty="0" smtClean="0"/>
              <a:t>B+</a:t>
            </a:r>
            <a:endParaRPr lang="en-CA" sz="800" dirty="0"/>
          </a:p>
        </p:txBody>
      </p:sp>
      <p:sp>
        <p:nvSpPr>
          <p:cNvPr id="28" name="Rectangle 27"/>
          <p:cNvSpPr/>
          <p:nvPr/>
        </p:nvSpPr>
        <p:spPr>
          <a:xfrm>
            <a:off x="5121493" y="4787656"/>
            <a:ext cx="152396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9" name="Rectangle 78"/>
          <p:cNvSpPr/>
          <p:nvPr/>
        </p:nvSpPr>
        <p:spPr>
          <a:xfrm>
            <a:off x="5119031" y="4987011"/>
            <a:ext cx="152396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0" name="Rectangle 79"/>
          <p:cNvSpPr/>
          <p:nvPr/>
        </p:nvSpPr>
        <p:spPr>
          <a:xfrm>
            <a:off x="5118653" y="5183234"/>
            <a:ext cx="152396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1" name="Rectangle 80"/>
          <p:cNvSpPr/>
          <p:nvPr/>
        </p:nvSpPr>
        <p:spPr>
          <a:xfrm>
            <a:off x="5116191" y="5382589"/>
            <a:ext cx="152396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5547122" y="4158351"/>
            <a:ext cx="1906073" cy="1906073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1" name="Straight Connector 40"/>
          <p:cNvCxnSpPr>
            <a:stCxn id="28" idx="1"/>
            <a:endCxn id="24" idx="3"/>
          </p:cNvCxnSpPr>
          <p:nvPr/>
        </p:nvCxnSpPr>
        <p:spPr>
          <a:xfrm flipH="1">
            <a:off x="3835756" y="4810516"/>
            <a:ext cx="1285737" cy="8100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endCxn id="27" idx="3"/>
          </p:cNvCxnSpPr>
          <p:nvPr/>
        </p:nvCxnSpPr>
        <p:spPr>
          <a:xfrm flipH="1">
            <a:off x="3835755" y="4999405"/>
            <a:ext cx="1292795" cy="10590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80" idx="1"/>
            <a:endCxn id="37" idx="3"/>
          </p:cNvCxnSpPr>
          <p:nvPr/>
        </p:nvCxnSpPr>
        <p:spPr>
          <a:xfrm flipH="1">
            <a:off x="3835755" y="5206094"/>
            <a:ext cx="1282898" cy="2088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26" idx="3"/>
          </p:cNvCxnSpPr>
          <p:nvPr/>
        </p:nvCxnSpPr>
        <p:spPr>
          <a:xfrm flipH="1">
            <a:off x="3835755" y="5394940"/>
            <a:ext cx="1280435" cy="4445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6064878" y="4717901"/>
            <a:ext cx="842211" cy="84221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7" name="Rectangle 86"/>
          <p:cNvSpPr/>
          <p:nvPr/>
        </p:nvSpPr>
        <p:spPr>
          <a:xfrm>
            <a:off x="9243984" y="4433632"/>
            <a:ext cx="2719137" cy="216568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8" name="Rectangle 87"/>
          <p:cNvSpPr/>
          <p:nvPr/>
        </p:nvSpPr>
        <p:spPr>
          <a:xfrm>
            <a:off x="9059779" y="4605777"/>
            <a:ext cx="184205" cy="57202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6" name="Rectangle 95"/>
          <p:cNvSpPr/>
          <p:nvPr/>
        </p:nvSpPr>
        <p:spPr>
          <a:xfrm>
            <a:off x="9056783" y="5803749"/>
            <a:ext cx="184205" cy="57202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1" name="TextBox 90"/>
          <p:cNvSpPr txBox="1"/>
          <p:nvPr/>
        </p:nvSpPr>
        <p:spPr>
          <a:xfrm>
            <a:off x="9348537" y="4365139"/>
            <a:ext cx="107081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bg2"/>
                </a:solidFill>
              </a:rPr>
              <a:t>+</a:t>
            </a:r>
          </a:p>
          <a:p>
            <a:endParaRPr lang="en-US" sz="3600" dirty="0">
              <a:solidFill>
                <a:schemeClr val="bg2"/>
              </a:solidFill>
            </a:endParaRPr>
          </a:p>
          <a:p>
            <a:r>
              <a:rPr lang="en-US" sz="4400" dirty="0" smtClean="0">
                <a:solidFill>
                  <a:schemeClr val="bg2"/>
                </a:solidFill>
              </a:rPr>
              <a:t>-</a:t>
            </a:r>
          </a:p>
        </p:txBody>
      </p:sp>
      <p:cxnSp>
        <p:nvCxnSpPr>
          <p:cNvPr id="97" name="Straight Connector 96"/>
          <p:cNvCxnSpPr/>
          <p:nvPr/>
        </p:nvCxnSpPr>
        <p:spPr>
          <a:xfrm>
            <a:off x="3784629" y="1575944"/>
            <a:ext cx="2808676" cy="1433136"/>
          </a:xfrm>
          <a:prstGeom prst="line">
            <a:avLst/>
          </a:prstGeom>
          <a:ln w="38100">
            <a:solidFill>
              <a:srgbClr val="80C2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3778860" y="548534"/>
            <a:ext cx="2721298" cy="12146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3764685" y="2011768"/>
            <a:ext cx="2924873" cy="98456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7" idx="3"/>
          </p:cNvCxnSpPr>
          <p:nvPr/>
        </p:nvCxnSpPr>
        <p:spPr>
          <a:xfrm>
            <a:off x="3835756" y="2573635"/>
            <a:ext cx="2974118" cy="4226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5" idx="3"/>
          </p:cNvCxnSpPr>
          <p:nvPr/>
        </p:nvCxnSpPr>
        <p:spPr>
          <a:xfrm flipV="1">
            <a:off x="3837904" y="542031"/>
            <a:ext cx="2804770" cy="1686018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3786545" y="2777356"/>
            <a:ext cx="3570055" cy="219735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Freeform 111"/>
          <p:cNvSpPr/>
          <p:nvPr/>
        </p:nvSpPr>
        <p:spPr>
          <a:xfrm>
            <a:off x="3765884" y="3814010"/>
            <a:ext cx="5287903" cy="2347471"/>
          </a:xfrm>
          <a:custGeom>
            <a:avLst/>
            <a:gdLst>
              <a:gd name="connsiteX0" fmla="*/ 5305927 w 5305927"/>
              <a:gd name="connsiteY0" fmla="*/ 2286000 h 2286000"/>
              <a:gd name="connsiteX1" fmla="*/ 3669632 w 5305927"/>
              <a:gd name="connsiteY1" fmla="*/ 0 h 2286000"/>
              <a:gd name="connsiteX2" fmla="*/ 1311442 w 5305927"/>
              <a:gd name="connsiteY2" fmla="*/ 0 h 2286000"/>
              <a:gd name="connsiteX3" fmla="*/ 0 w 5305927"/>
              <a:gd name="connsiteY3" fmla="*/ 1118936 h 2286000"/>
              <a:gd name="connsiteX4" fmla="*/ 0 w 5305927"/>
              <a:gd name="connsiteY4" fmla="*/ 1118936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927" h="2286000">
                <a:moveTo>
                  <a:pt x="5305927" y="2286000"/>
                </a:moveTo>
                <a:lnTo>
                  <a:pt x="3669632" y="0"/>
                </a:lnTo>
                <a:lnTo>
                  <a:pt x="1311442" y="0"/>
                </a:lnTo>
                <a:lnTo>
                  <a:pt x="0" y="1118936"/>
                </a:lnTo>
                <a:lnTo>
                  <a:pt x="0" y="1118936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3" name="Freeform 112"/>
          <p:cNvSpPr/>
          <p:nvPr/>
        </p:nvSpPr>
        <p:spPr>
          <a:xfrm>
            <a:off x="3777916" y="3525253"/>
            <a:ext cx="5269831" cy="1648326"/>
          </a:xfrm>
          <a:custGeom>
            <a:avLst/>
            <a:gdLst>
              <a:gd name="connsiteX0" fmla="*/ 5269831 w 5269831"/>
              <a:gd name="connsiteY0" fmla="*/ 1347536 h 1648326"/>
              <a:gd name="connsiteX1" fmla="*/ 4030579 w 5269831"/>
              <a:gd name="connsiteY1" fmla="*/ 24063 h 1648326"/>
              <a:gd name="connsiteX2" fmla="*/ 1094873 w 5269831"/>
              <a:gd name="connsiteY2" fmla="*/ 0 h 1648326"/>
              <a:gd name="connsiteX3" fmla="*/ 12031 w 5269831"/>
              <a:gd name="connsiteY3" fmla="*/ 1648326 h 1648326"/>
              <a:gd name="connsiteX4" fmla="*/ 0 w 5269831"/>
              <a:gd name="connsiteY4" fmla="*/ 1624263 h 164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9831" h="1648326">
                <a:moveTo>
                  <a:pt x="5269831" y="1347536"/>
                </a:moveTo>
                <a:lnTo>
                  <a:pt x="4030579" y="24063"/>
                </a:lnTo>
                <a:lnTo>
                  <a:pt x="1094873" y="0"/>
                </a:lnTo>
                <a:lnTo>
                  <a:pt x="12031" y="1648326"/>
                </a:lnTo>
                <a:lnTo>
                  <a:pt x="0" y="1624263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1" name="TextBox 120"/>
          <p:cNvSpPr txBox="1"/>
          <p:nvPr/>
        </p:nvSpPr>
        <p:spPr>
          <a:xfrm>
            <a:off x="5808490" y="4407749"/>
            <a:ext cx="1915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Stepper Motor</a:t>
            </a:r>
            <a:endParaRPr lang="en-CA" sz="1100" b="1" dirty="0">
              <a:solidFill>
                <a:schemeClr val="bg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746398" y="1697904"/>
            <a:ext cx="1915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81DE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Arduino Uno Board</a:t>
            </a:r>
            <a:endParaRPr lang="en-CA" sz="1100" b="1" dirty="0">
              <a:solidFill>
                <a:srgbClr val="81DE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9904707" y="5228953"/>
            <a:ext cx="19157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Power Bank</a:t>
            </a:r>
          </a:p>
          <a:p>
            <a:r>
              <a:rPr lang="en-US" sz="1400" b="1" dirty="0" smtClean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(Giving off </a:t>
            </a:r>
            <a:r>
              <a:rPr lang="en-US" sz="2000" b="1" dirty="0" smtClean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24</a:t>
            </a:r>
            <a:r>
              <a:rPr lang="en-US" sz="1400" b="1" dirty="0" smtClean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V)</a:t>
            </a:r>
            <a:endParaRPr lang="en-CA" sz="1100" b="1" dirty="0">
              <a:solidFill>
                <a:schemeClr val="bg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9237632" y="2107438"/>
            <a:ext cx="2954367" cy="22364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Power</a:t>
            </a:r>
            <a:endParaRPr lang="en-CA" sz="14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9071811" y="2004405"/>
            <a:ext cx="169177" cy="4297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0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marL="36900" indent="0">
              <a:buNone/>
            </a:pPr>
            <a:r>
              <a:rPr lang="en-CA" sz="160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CA" sz="160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CA" sz="1600" dirty="0" smtClean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&lt;Arduino.h&gt;</a:t>
            </a:r>
            <a:endParaRPr lang="en-CA" sz="1600" dirty="0" smtClean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36900" indent="0">
              <a:buNone/>
            </a:pPr>
            <a:r>
              <a:rPr lang="en-CA" sz="16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/>
            </a:r>
            <a:br>
              <a:rPr lang="en-CA" sz="16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CA" sz="160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CA" sz="160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 PULSE_PIN </a:t>
            </a:r>
            <a:r>
              <a:rPr lang="en-CA" sz="1600" dirty="0" smtClean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8	</a:t>
            </a:r>
            <a:endParaRPr lang="en-CA" sz="160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36900" indent="0">
              <a:buNone/>
            </a:pPr>
            <a:r>
              <a:rPr lang="en-CA" sz="160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CA" sz="160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 ENABLE_PIN </a:t>
            </a:r>
            <a:r>
              <a:rPr lang="en-CA" sz="160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endParaRPr lang="en-CA" sz="160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36900" indent="0">
              <a:buNone/>
            </a:pPr>
            <a:r>
              <a:rPr lang="en-CA" sz="160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CA" sz="160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 DIRECTION_PIN </a:t>
            </a:r>
            <a:r>
              <a:rPr lang="en-CA" sz="160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9</a:t>
            </a:r>
            <a:endParaRPr lang="en-CA" sz="160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36900" indent="0">
              <a:buNone/>
            </a:pPr>
            <a:r>
              <a:rPr lang="en-CA" sz="16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/>
            </a:r>
            <a:br>
              <a:rPr lang="en-CA" sz="16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CA" sz="16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/>
            </a:r>
            <a:br>
              <a:rPr lang="en-CA" sz="16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CA" sz="160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CA" sz="16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CA" sz="160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setup</a:t>
            </a:r>
            <a:r>
              <a:rPr lang="en-CA" sz="16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 {</a:t>
            </a:r>
          </a:p>
          <a:p>
            <a:pPr marL="36900" indent="0">
              <a:buNone/>
            </a:pPr>
            <a:r>
              <a:rPr lang="en-CA" sz="16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CA" sz="1600" dirty="0" smtClean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pinMode</a:t>
            </a:r>
            <a:r>
              <a:rPr lang="en-CA" sz="1600" dirty="0" smtClean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CA" sz="1600" dirty="0" smtClean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PULSE_PIN</a:t>
            </a:r>
            <a:r>
              <a:rPr lang="en-CA" sz="1600" dirty="0" smtClean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CA" sz="1600" dirty="0" smtClean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OUTPUT</a:t>
            </a:r>
            <a:r>
              <a:rPr lang="en-CA" sz="16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36900" indent="0">
              <a:buNone/>
            </a:pPr>
            <a:r>
              <a:rPr lang="en-CA" sz="16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CA" sz="1600" dirty="0" smtClean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pinMode</a:t>
            </a:r>
            <a:r>
              <a:rPr lang="en-CA" sz="1600" dirty="0" smtClean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CA" sz="1600" dirty="0" smtClean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ENABLE_PIN</a:t>
            </a:r>
            <a:r>
              <a:rPr lang="en-CA" sz="1600" dirty="0" smtClean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CA" sz="1600" dirty="0" smtClean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OUTPUT</a:t>
            </a:r>
            <a:r>
              <a:rPr lang="en-CA" sz="16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36900" indent="0">
              <a:buNone/>
            </a:pPr>
            <a:r>
              <a:rPr lang="en-CA" sz="16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CA" sz="160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pinMode</a:t>
            </a:r>
            <a:r>
              <a:rPr lang="en-CA" sz="16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CA" sz="160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DIRECTION_PIN</a:t>
            </a:r>
            <a:r>
              <a:rPr lang="en-CA" sz="16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CA" sz="160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OUTPUT</a:t>
            </a:r>
            <a:r>
              <a:rPr lang="en-CA" sz="16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36900" indent="0">
              <a:buNone/>
            </a:pPr>
            <a:r>
              <a:rPr lang="en-CA" sz="16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CA" sz="160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digitalWrite</a:t>
            </a:r>
            <a:r>
              <a:rPr lang="en-CA" sz="16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CA" sz="160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ENABLE_PIN</a:t>
            </a:r>
            <a:r>
              <a:rPr lang="en-CA" sz="16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CA" sz="160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HIGH</a:t>
            </a:r>
            <a:r>
              <a:rPr lang="en-CA" sz="16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36900" indent="0">
              <a:buNone/>
            </a:pPr>
            <a:r>
              <a:rPr lang="en-CA" sz="16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36900" indent="0">
              <a:buNone/>
            </a:pPr>
            <a:r>
              <a:rPr lang="en-CA" sz="16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/>
            </a:r>
            <a:br>
              <a:rPr lang="en-CA" sz="16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CA" sz="160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CA" sz="16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CA" sz="160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loop</a:t>
            </a:r>
            <a:r>
              <a:rPr lang="en-CA" sz="16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 {</a:t>
            </a:r>
          </a:p>
          <a:p>
            <a:pPr marL="36900" indent="0">
              <a:buNone/>
            </a:pPr>
            <a:r>
              <a:rPr lang="en-CA" sz="16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CA" sz="160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digitalWrite</a:t>
            </a:r>
            <a:r>
              <a:rPr lang="en-CA" sz="16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CA" sz="160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PULSE_PIN</a:t>
            </a:r>
            <a:r>
              <a:rPr lang="en-CA" sz="16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CA" sz="160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LOW</a:t>
            </a:r>
            <a:r>
              <a:rPr lang="en-CA" sz="16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36900" indent="0">
              <a:buNone/>
            </a:pPr>
            <a:r>
              <a:rPr lang="en-CA" sz="16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CA" sz="160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delay</a:t>
            </a:r>
            <a:r>
              <a:rPr lang="en-CA" sz="16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CA" sz="160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CA" sz="16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36900" indent="0">
              <a:buNone/>
            </a:pPr>
            <a:r>
              <a:rPr lang="en-CA" sz="16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CA" sz="160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digitalWrite</a:t>
            </a:r>
            <a:r>
              <a:rPr lang="en-CA" sz="16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CA" sz="160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PULSE_PIN</a:t>
            </a:r>
            <a:r>
              <a:rPr lang="en-CA" sz="16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CA" sz="160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HIGH</a:t>
            </a:r>
            <a:r>
              <a:rPr lang="en-CA" sz="16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36900" indent="0">
              <a:buNone/>
            </a:pPr>
            <a:r>
              <a:rPr lang="en-CA" sz="16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CA" sz="160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delay</a:t>
            </a:r>
            <a:r>
              <a:rPr lang="en-CA" sz="16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CA" sz="160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CA" sz="16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36900" indent="0">
              <a:buNone/>
            </a:pPr>
            <a:r>
              <a:rPr lang="en-CA" sz="16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 }</a:t>
            </a:r>
          </a:p>
          <a:p>
            <a:endParaRPr lang="en-CA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862130" y="2612056"/>
            <a:ext cx="150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Defines the control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ins 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6100" y="1638241"/>
            <a:ext cx="2731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Includes the Arduino library</a:t>
            </a:r>
            <a:endParaRPr lang="en-CA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3795" y="1580050"/>
            <a:ext cx="2828024" cy="657824"/>
          </a:xfrm>
          <a:prstGeom prst="rect">
            <a:avLst/>
          </a:prstGeom>
          <a:solidFill>
            <a:srgbClr val="FFC000">
              <a:alpha val="3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913795" y="2306051"/>
            <a:ext cx="2828024" cy="1159043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913795" y="3902241"/>
            <a:ext cx="3958994" cy="1487906"/>
          </a:xfrm>
          <a:prstGeom prst="rect">
            <a:avLst/>
          </a:prstGeom>
          <a:solidFill>
            <a:srgbClr val="00B050">
              <a:alpha val="3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5049256" y="4098590"/>
            <a:ext cx="1929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Sets the previously defined pins to output pins</a:t>
            </a:r>
            <a:endParaRPr lang="en-CA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3795" y="5436199"/>
            <a:ext cx="3958994" cy="355001"/>
          </a:xfrm>
          <a:prstGeom prst="rect">
            <a:avLst/>
          </a:prstGeom>
          <a:solidFill>
            <a:schemeClr val="accent2">
              <a:lumMod val="75000"/>
              <a:alpha val="30196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5005147" y="5390147"/>
            <a:ext cx="331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Sets the driver to ‘on’ (HIGH)</a:t>
            </a:r>
            <a:endParaRPr lang="en-C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24508" y="2261953"/>
            <a:ext cx="3958994" cy="1925035"/>
          </a:xfrm>
          <a:prstGeom prst="rect">
            <a:avLst/>
          </a:prstGeom>
          <a:solidFill>
            <a:srgbClr val="AD0395">
              <a:alpha val="30196"/>
            </a:srgbClr>
          </a:solidFill>
          <a:ln>
            <a:solidFill>
              <a:srgbClr val="AD03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10206779" y="2708529"/>
            <a:ext cx="1503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D0395"/>
                </a:solidFill>
              </a:rPr>
              <a:t>Moves one step (7.5°) and then repeats</a:t>
            </a:r>
            <a:endParaRPr lang="en-CA" dirty="0">
              <a:solidFill>
                <a:srgbClr val="AD03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6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8344505" cy="4058751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Problem: </a:t>
            </a:r>
            <a:r>
              <a:rPr lang="en-US" dirty="0" smtClean="0"/>
              <a:t>The micro stepper motor was too weak</a:t>
            </a:r>
          </a:p>
          <a:p>
            <a:r>
              <a:rPr lang="en-US" b="1" dirty="0" smtClean="0"/>
              <a:t>Solution: </a:t>
            </a:r>
            <a:r>
              <a:rPr lang="en-US" dirty="0" smtClean="0"/>
              <a:t>I tested out the technology on a stronger &amp; bigger stepper motor</a:t>
            </a:r>
          </a:p>
          <a:p>
            <a:endParaRPr lang="en-US" b="1" dirty="0"/>
          </a:p>
          <a:p>
            <a:r>
              <a:rPr lang="en-US" b="1" dirty="0" smtClean="0"/>
              <a:t>P: </a:t>
            </a:r>
            <a:r>
              <a:rPr lang="en-US" dirty="0" smtClean="0"/>
              <a:t>The motor driver could not handle the required 24 volts and melted my apparatus (Fig.1)</a:t>
            </a:r>
          </a:p>
          <a:p>
            <a:r>
              <a:rPr lang="en-US" b="1" dirty="0" smtClean="0"/>
              <a:t>S: </a:t>
            </a:r>
            <a:r>
              <a:rPr lang="en-US" dirty="0" smtClean="0"/>
              <a:t>I used a stepper motor driver</a:t>
            </a:r>
          </a:p>
          <a:p>
            <a:endParaRPr lang="en-US" b="1" dirty="0"/>
          </a:p>
          <a:p>
            <a:r>
              <a:rPr lang="en-US" b="1" dirty="0" smtClean="0"/>
              <a:t>P: </a:t>
            </a:r>
            <a:r>
              <a:rPr lang="en-US" dirty="0" smtClean="0"/>
              <a:t>Instead of rising upwards, the moving platform rotated together with the bottom platform</a:t>
            </a:r>
            <a:endParaRPr lang="en-US" b="1" dirty="0" smtClean="0"/>
          </a:p>
          <a:p>
            <a:r>
              <a:rPr lang="en-US" b="1" dirty="0" smtClean="0"/>
              <a:t>S: </a:t>
            </a:r>
            <a:r>
              <a:rPr lang="en-US" dirty="0" smtClean="0"/>
              <a:t>I made grooves in the moving platform to allow it to only go upwards</a:t>
            </a:r>
          </a:p>
          <a:p>
            <a:endParaRPr lang="en-US" dirty="0"/>
          </a:p>
          <a:p>
            <a:pPr marL="36900" indent="0">
              <a:buNone/>
            </a:pPr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CA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9380784" y="2177210"/>
            <a:ext cx="2530660" cy="3169228"/>
            <a:chOff x="9422348" y="2182094"/>
            <a:chExt cx="2530660" cy="31692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2" r="2893"/>
            <a:stretch/>
          </p:blipFill>
          <p:spPr>
            <a:xfrm rot="5400000">
              <a:off x="9103065" y="2501379"/>
              <a:ext cx="3169226" cy="253066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453520" y="2182094"/>
              <a:ext cx="44680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/>
                <a:t>140 C</a:t>
              </a:r>
              <a:endParaRPr lang="en-CA" sz="7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453520" y="5151267"/>
              <a:ext cx="44680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/>
                <a:t>22 C</a:t>
              </a:r>
              <a:endParaRPr lang="en-CA" sz="7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467457" y="5483423"/>
            <a:ext cx="80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Fig.1</a:t>
            </a:r>
            <a:endParaRPr lang="en-CA" sz="1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0467457" y="2883582"/>
            <a:ext cx="487415" cy="406467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578252" y="2603900"/>
            <a:ext cx="2009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Stepper Motor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367823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If I were to redo this project, I would:</a:t>
            </a:r>
          </a:p>
          <a:p>
            <a:pPr lvl="1"/>
            <a:r>
              <a:rPr lang="en-US" sz="2400" dirty="0" smtClean="0"/>
              <a:t>Order motors from several different suppliers to make sure at least one would suit my needs.</a:t>
            </a:r>
          </a:p>
          <a:p>
            <a:pPr lvl="1"/>
            <a:r>
              <a:rPr lang="en-US" sz="2400" dirty="0" smtClean="0"/>
              <a:t>Minimize the amount of area taken up by the tube surrounding the mechanism.</a:t>
            </a:r>
          </a:p>
          <a:p>
            <a:pPr lvl="1"/>
            <a:r>
              <a:rPr lang="en-US" sz="2400" dirty="0" smtClean="0"/>
              <a:t>Wire the motor straight to the control board.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783638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6552</TotalTime>
  <Words>528</Words>
  <Application>Microsoft Office PowerPoint</Application>
  <PresentationFormat>Widescreen</PresentationFormat>
  <Paragraphs>158</Paragraphs>
  <Slides>14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Aharoni</vt:lpstr>
      <vt:lpstr>Calibri</vt:lpstr>
      <vt:lpstr>Calisto MT</vt:lpstr>
      <vt:lpstr>Consolas</vt:lpstr>
      <vt:lpstr>Trebuchet MS</vt:lpstr>
      <vt:lpstr>Wingdings 2</vt:lpstr>
      <vt:lpstr>Slate</vt:lpstr>
      <vt:lpstr>Braille E-Reader</vt:lpstr>
      <vt:lpstr>Modern Day Braille Displays</vt:lpstr>
      <vt:lpstr>Objectives</vt:lpstr>
      <vt:lpstr>PowerPoint Presentation</vt:lpstr>
      <vt:lpstr>PowerPoint Presentation</vt:lpstr>
      <vt:lpstr>PowerPoint Presentation</vt:lpstr>
      <vt:lpstr>Code</vt:lpstr>
      <vt:lpstr>Problems</vt:lpstr>
      <vt:lpstr>Improvements</vt:lpstr>
      <vt:lpstr>Prices</vt:lpstr>
      <vt:lpstr>Conclusion</vt:lpstr>
      <vt:lpstr>Extensions &amp; Future Research</vt:lpstr>
      <vt:lpstr>Bibliography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Braille E-Reader</dc:title>
  <dc:creator>Samuel Kostousov</dc:creator>
  <cp:lastModifiedBy>Samuel Kostousov</cp:lastModifiedBy>
  <cp:revision>83</cp:revision>
  <dcterms:created xsi:type="dcterms:W3CDTF">2020-10-13T14:21:33Z</dcterms:created>
  <dcterms:modified xsi:type="dcterms:W3CDTF">2021-03-19T12:53:19Z</dcterms:modified>
</cp:coreProperties>
</file>