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9" r:id="rId7"/>
    <p:sldId id="268" r:id="rId8"/>
    <p:sldId id="261" r:id="rId9"/>
    <p:sldId id="270" r:id="rId10"/>
    <p:sldId id="271" r:id="rId11"/>
    <p:sldId id="272" r:id="rId12"/>
    <p:sldId id="262" r:id="rId13"/>
    <p:sldId id="282" r:id="rId14"/>
    <p:sldId id="283" r:id="rId15"/>
    <p:sldId id="284" r:id="rId16"/>
    <p:sldId id="285" r:id="rId17"/>
    <p:sldId id="286" r:id="rId18"/>
    <p:sldId id="287" r:id="rId19"/>
    <p:sldId id="288" r:id="rId20"/>
    <p:sldId id="289" r:id="rId21"/>
    <p:sldId id="263" r:id="rId22"/>
    <p:sldId id="297" r:id="rId23"/>
    <p:sldId id="296" r:id="rId24"/>
    <p:sldId id="298" r:id="rId25"/>
    <p:sldId id="299" r:id="rId26"/>
    <p:sldId id="300" r:id="rId27"/>
    <p:sldId id="301" r:id="rId28"/>
    <p:sldId id="304" r:id="rId29"/>
    <p:sldId id="305" r:id="rId30"/>
    <p:sldId id="306" r:id="rId31"/>
    <p:sldId id="307" r:id="rId32"/>
    <p:sldId id="264" r:id="rId33"/>
    <p:sldId id="290" r:id="rId34"/>
    <p:sldId id="291" r:id="rId35"/>
    <p:sldId id="292" r:id="rId36"/>
    <p:sldId id="293" r:id="rId37"/>
    <p:sldId id="295" r:id="rId38"/>
    <p:sldId id="265" r:id="rId39"/>
    <p:sldId id="273" r:id="rId40"/>
    <p:sldId id="276" r:id="rId41"/>
    <p:sldId id="266" r:id="rId42"/>
    <p:sldId id="278" r:id="rId43"/>
    <p:sldId id="279" r:id="rId44"/>
    <p:sldId id="267" r:id="rId45"/>
    <p:sldId id="27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B1E"/>
    <a:srgbClr val="1A3B42"/>
    <a:srgbClr val="1D4557"/>
    <a:srgbClr val="378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851" autoAdjust="0"/>
  </p:normalViewPr>
  <p:slideViewPr>
    <p:cSldViewPr>
      <p:cViewPr>
        <p:scale>
          <a:sx n="100" d="100"/>
          <a:sy n="100" d="100"/>
        </p:scale>
        <p:origin x="-2160" y="-240"/>
      </p:cViewPr>
      <p:guideLst>
        <p:guide orient="horz" pos="2160"/>
        <p:guide pos="2880"/>
      </p:guideLst>
    </p:cSldViewPr>
  </p:slideViewPr>
  <p:outlineViewPr>
    <p:cViewPr>
      <p:scale>
        <a:sx n="33" d="100"/>
        <a:sy n="33" d="100"/>
      </p:scale>
      <p:origin x="24" y="23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941C2-044C-4AF7-9AC9-5D7E0D10D325}" type="datetimeFigureOut">
              <a:rPr lang="en-CA" smtClean="0"/>
              <a:t>2024-03-09</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D4076C-FFE0-4C9B-AA49-436753E95FE9}" type="slidenum">
              <a:rPr lang="en-CA" smtClean="0"/>
              <a:t>‹#›</a:t>
            </a:fld>
            <a:endParaRPr lang="en-CA" dirty="0"/>
          </a:p>
        </p:txBody>
      </p:sp>
    </p:spTree>
    <p:extLst>
      <p:ext uri="{BB962C8B-B14F-4D97-AF65-F5344CB8AC3E}">
        <p14:creationId xmlns:p14="http://schemas.microsoft.com/office/powerpoint/2010/main" val="214055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3D4076C-FFE0-4C9B-AA49-436753E95FE9}" type="slidenum">
              <a:rPr lang="en-CA" smtClean="0"/>
              <a:t>42</a:t>
            </a:fld>
            <a:endParaRPr lang="en-CA" dirty="0"/>
          </a:p>
        </p:txBody>
      </p:sp>
    </p:spTree>
    <p:extLst>
      <p:ext uri="{BB962C8B-B14F-4D97-AF65-F5344CB8AC3E}">
        <p14:creationId xmlns:p14="http://schemas.microsoft.com/office/powerpoint/2010/main" val="234798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3D4076C-FFE0-4C9B-AA49-436753E95FE9}" type="slidenum">
              <a:rPr lang="en-CA" smtClean="0"/>
              <a:t>43</a:t>
            </a:fld>
            <a:endParaRPr lang="en-CA" dirty="0"/>
          </a:p>
        </p:txBody>
      </p:sp>
    </p:spTree>
    <p:extLst>
      <p:ext uri="{BB962C8B-B14F-4D97-AF65-F5344CB8AC3E}">
        <p14:creationId xmlns:p14="http://schemas.microsoft.com/office/powerpoint/2010/main" val="384843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4724400"/>
          </a:xfrm>
        </p:spPr>
        <p:txBody>
          <a:bodyPr>
            <a:noAutofit/>
          </a:bodyPr>
          <a:lstStyle/>
          <a:p>
            <a:r>
              <a:rPr lang="en-CA" sz="6000" b="1" dirty="0" smtClean="0">
                <a:solidFill>
                  <a:srgbClr val="002060"/>
                </a:solidFill>
                <a:effectLst>
                  <a:outerShdw blurRad="38100" dist="38100" dir="2700000" algn="tl">
                    <a:srgbClr val="000000">
                      <a:alpha val="43137"/>
                    </a:srgbClr>
                  </a:outerShdw>
                </a:effectLst>
              </a:rPr>
              <a:t>Drugs And Genetics: The Genetic And Non Genetic Relation With Various Responses To Medications</a:t>
            </a:r>
            <a:endParaRPr lang="en-CA" sz="6000" b="1" dirty="0">
              <a:solidFill>
                <a:srgbClr val="00206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5257800"/>
            <a:ext cx="6400800" cy="914400"/>
          </a:xfrm>
        </p:spPr>
        <p:txBody>
          <a:bodyPr>
            <a:noAutofit/>
          </a:bodyPr>
          <a:lstStyle/>
          <a:p>
            <a:r>
              <a:rPr lang="en-CA" sz="2800" b="1" dirty="0" smtClean="0">
                <a:solidFill>
                  <a:schemeClr val="accent5">
                    <a:lumMod val="50000"/>
                  </a:schemeClr>
                </a:solidFill>
                <a:effectLst>
                  <a:outerShdw blurRad="38100" dist="38100" dir="2700000" algn="tl">
                    <a:srgbClr val="000000">
                      <a:alpha val="43137"/>
                    </a:srgbClr>
                  </a:outerShdw>
                </a:effectLst>
              </a:rPr>
              <a:t>By: Anay Shroff </a:t>
            </a:r>
          </a:p>
          <a:p>
            <a:r>
              <a:rPr lang="en-CA" sz="2800" b="1" dirty="0" smtClean="0">
                <a:solidFill>
                  <a:schemeClr val="accent5">
                    <a:lumMod val="50000"/>
                  </a:schemeClr>
                </a:solidFill>
                <a:effectLst>
                  <a:outerShdw blurRad="38100" dist="38100" dir="2700000" algn="tl">
                    <a:srgbClr val="000000">
                      <a:alpha val="43137"/>
                    </a:srgbClr>
                  </a:outerShdw>
                </a:effectLst>
              </a:rPr>
              <a:t>Grade: 9</a:t>
            </a:r>
          </a:p>
          <a:p>
            <a:r>
              <a:rPr lang="en-CA" sz="2800" b="1" dirty="0" smtClean="0">
                <a:solidFill>
                  <a:schemeClr val="accent5">
                    <a:lumMod val="50000"/>
                  </a:schemeClr>
                </a:solidFill>
                <a:effectLst>
                  <a:outerShdw blurRad="38100" dist="38100" dir="2700000" algn="tl">
                    <a:srgbClr val="000000">
                      <a:alpha val="43137"/>
                    </a:srgbClr>
                  </a:outerShdw>
                </a:effectLst>
              </a:rPr>
              <a:t>School: Fairview Jr. High</a:t>
            </a:r>
            <a:endParaRPr lang="en-CA" sz="28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2230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a:solidFill>
                  <a:schemeClr val="accent5">
                    <a:lumMod val="50000"/>
                  </a:schemeClr>
                </a:solidFill>
                <a:effectLst>
                  <a:outerShdw blurRad="38100" dist="38100" dir="2700000" algn="tl">
                    <a:srgbClr val="000000">
                      <a:alpha val="43137"/>
                    </a:srgbClr>
                  </a:outerShdw>
                </a:effectLst>
              </a:rPr>
              <a:t>Adverse Drug Reactions (ADRs)</a:t>
            </a:r>
          </a:p>
        </p:txBody>
      </p:sp>
      <p:sp>
        <p:nvSpPr>
          <p:cNvPr id="3" name="Content Placeholder 2"/>
          <p:cNvSpPr>
            <a:spLocks noGrp="1"/>
          </p:cNvSpPr>
          <p:nvPr>
            <p:ph idx="1"/>
          </p:nvPr>
        </p:nvSpPr>
        <p:spPr>
          <a:xfrm>
            <a:off x="304800" y="1447800"/>
            <a:ext cx="8229600" cy="5105400"/>
          </a:xfrm>
        </p:spPr>
        <p:txBody>
          <a:bodyPr>
            <a:normAutofit/>
          </a:bodyPr>
          <a:lstStyle/>
          <a:p>
            <a:pPr>
              <a:buFont typeface="Wingdings" pitchFamily="2" charset="2"/>
              <a:buChar char="v"/>
            </a:pPr>
            <a:r>
              <a:rPr lang="en-CA" sz="2600" b="1" dirty="0" smtClean="0">
                <a:solidFill>
                  <a:schemeClr val="tx2">
                    <a:lumMod val="50000"/>
                  </a:schemeClr>
                </a:solidFill>
              </a:rPr>
              <a:t>A type </a:t>
            </a:r>
            <a:r>
              <a:rPr lang="en-CA" sz="2600" b="1" dirty="0">
                <a:solidFill>
                  <a:schemeClr val="tx2">
                    <a:lumMod val="50000"/>
                  </a:schemeClr>
                </a:solidFill>
              </a:rPr>
              <a:t>of reaction to </a:t>
            </a:r>
            <a:r>
              <a:rPr lang="en-CA" sz="2600" b="1" dirty="0" smtClean="0">
                <a:solidFill>
                  <a:schemeClr val="tx2">
                    <a:lumMod val="50000"/>
                  </a:schemeClr>
                </a:solidFill>
              </a:rPr>
              <a:t>medicines that can </a:t>
            </a:r>
            <a:r>
              <a:rPr lang="en-CA" sz="2600" b="1" dirty="0">
                <a:solidFill>
                  <a:schemeClr val="tx2">
                    <a:lumMod val="50000"/>
                  </a:schemeClr>
                </a:solidFill>
              </a:rPr>
              <a:t>happen when taking a </a:t>
            </a:r>
            <a:r>
              <a:rPr lang="en-CA" sz="2600" b="1" dirty="0" smtClean="0">
                <a:solidFill>
                  <a:schemeClr val="tx2">
                    <a:lumMod val="50000"/>
                  </a:schemeClr>
                </a:solidFill>
              </a:rPr>
              <a:t>medicine</a:t>
            </a:r>
            <a:endParaRPr lang="en-CA" sz="2600" b="1" dirty="0">
              <a:solidFill>
                <a:schemeClr val="tx2">
                  <a:lumMod val="50000"/>
                </a:schemeClr>
              </a:solidFill>
            </a:endParaRPr>
          </a:p>
          <a:p>
            <a:pPr>
              <a:buFont typeface="Wingdings" pitchFamily="2" charset="2"/>
              <a:buChar char="v"/>
            </a:pPr>
            <a:r>
              <a:rPr lang="en-CA" sz="2600" b="1" dirty="0">
                <a:solidFill>
                  <a:schemeClr val="tx2">
                    <a:lumMod val="50000"/>
                  </a:schemeClr>
                </a:solidFill>
              </a:rPr>
              <a:t>They are possible when there is </a:t>
            </a:r>
            <a:r>
              <a:rPr lang="en-CA" sz="2600" b="1" dirty="0" smtClean="0">
                <a:solidFill>
                  <a:schemeClr val="tx2">
                    <a:lumMod val="50000"/>
                  </a:schemeClr>
                </a:solidFill>
              </a:rPr>
              <a:t>a genetic </a:t>
            </a:r>
            <a:r>
              <a:rPr lang="en-CA" sz="2600" b="1" dirty="0">
                <a:solidFill>
                  <a:schemeClr val="tx2">
                    <a:lumMod val="50000"/>
                  </a:schemeClr>
                </a:solidFill>
              </a:rPr>
              <a:t>mutation </a:t>
            </a:r>
            <a:r>
              <a:rPr lang="en-CA" sz="2600" b="1" dirty="0" smtClean="0">
                <a:solidFill>
                  <a:schemeClr val="tx2">
                    <a:lumMod val="50000"/>
                  </a:schemeClr>
                </a:solidFill>
              </a:rPr>
              <a:t>or when </a:t>
            </a:r>
            <a:r>
              <a:rPr lang="en-CA" sz="2600" b="1" dirty="0">
                <a:solidFill>
                  <a:schemeClr val="tx2">
                    <a:lumMod val="50000"/>
                  </a:schemeClr>
                </a:solidFill>
              </a:rPr>
              <a:t>a certain patient related factor is causing the reaction</a:t>
            </a:r>
          </a:p>
          <a:p>
            <a:pPr>
              <a:buFont typeface="Wingdings" pitchFamily="2" charset="2"/>
              <a:buChar char="v"/>
            </a:pPr>
            <a:endParaRPr lang="en-CA" dirty="0"/>
          </a:p>
        </p:txBody>
      </p:sp>
      <p:pic>
        <p:nvPicPr>
          <p:cNvPr id="1026" name="Picture 2" descr="D:\Anay\Anay learning\school\Grade 9\Other\science fair\08_School submission\01_PPTX\01_Pictures\ADR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3809999"/>
            <a:ext cx="5200650" cy="2729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34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CA" sz="4000" b="1" dirty="0">
                <a:solidFill>
                  <a:schemeClr val="accent5">
                    <a:lumMod val="50000"/>
                  </a:schemeClr>
                </a:solidFill>
                <a:effectLst>
                  <a:outerShdw blurRad="38100" dist="38100" dir="2700000" algn="tl">
                    <a:srgbClr val="000000">
                      <a:alpha val="43137"/>
                    </a:srgbClr>
                  </a:outerShdw>
                </a:effectLst>
              </a:rPr>
              <a:t>Change in Effectivity</a:t>
            </a:r>
          </a:p>
        </p:txBody>
      </p:sp>
      <p:sp>
        <p:nvSpPr>
          <p:cNvPr id="3" name="Content Placeholder 2"/>
          <p:cNvSpPr>
            <a:spLocks noGrp="1"/>
          </p:cNvSpPr>
          <p:nvPr>
            <p:ph idx="1"/>
          </p:nvPr>
        </p:nvSpPr>
        <p:spPr>
          <a:xfrm>
            <a:off x="304800" y="1219200"/>
            <a:ext cx="8686800" cy="4525963"/>
          </a:xfrm>
        </p:spPr>
        <p:txBody>
          <a:bodyPr>
            <a:noAutofit/>
          </a:bodyPr>
          <a:lstStyle/>
          <a:p>
            <a:pPr>
              <a:buFont typeface="Wingdings" pitchFamily="2" charset="2"/>
              <a:buChar char="v"/>
            </a:pPr>
            <a:r>
              <a:rPr lang="en-CA" sz="2800" b="1" dirty="0">
                <a:solidFill>
                  <a:schemeClr val="tx2">
                    <a:lumMod val="50000"/>
                  </a:schemeClr>
                </a:solidFill>
              </a:rPr>
              <a:t>W</a:t>
            </a:r>
            <a:r>
              <a:rPr lang="en-CA" sz="2800" b="1" dirty="0" smtClean="0">
                <a:solidFill>
                  <a:schemeClr val="tx2">
                    <a:lumMod val="50000"/>
                  </a:schemeClr>
                </a:solidFill>
              </a:rPr>
              <a:t>hen </a:t>
            </a:r>
            <a:r>
              <a:rPr lang="en-CA" sz="2800" b="1" dirty="0">
                <a:solidFill>
                  <a:schemeClr val="tx2">
                    <a:lumMod val="50000"/>
                  </a:schemeClr>
                </a:solidFill>
              </a:rPr>
              <a:t>the medicine is </a:t>
            </a:r>
            <a:r>
              <a:rPr lang="en-CA" sz="2800" b="1" dirty="0" smtClean="0">
                <a:solidFill>
                  <a:schemeClr val="tx2">
                    <a:lumMod val="50000"/>
                  </a:schemeClr>
                </a:solidFill>
              </a:rPr>
              <a:t>either: </a:t>
            </a:r>
            <a:endParaRPr lang="en-CA" sz="2800" b="1" dirty="0">
              <a:solidFill>
                <a:schemeClr val="tx2">
                  <a:lumMod val="50000"/>
                </a:schemeClr>
              </a:solidFill>
            </a:endParaRPr>
          </a:p>
          <a:p>
            <a:pPr lvl="1">
              <a:buFont typeface="Wingdings" pitchFamily="2" charset="2"/>
              <a:buChar char="§"/>
            </a:pPr>
            <a:r>
              <a:rPr lang="en-CA" b="1" dirty="0">
                <a:solidFill>
                  <a:schemeClr val="tx2">
                    <a:lumMod val="50000"/>
                  </a:schemeClr>
                </a:solidFill>
              </a:rPr>
              <a:t>L</a:t>
            </a:r>
            <a:r>
              <a:rPr lang="en-CA" b="1" dirty="0" smtClean="0">
                <a:solidFill>
                  <a:schemeClr val="tx2">
                    <a:lumMod val="50000"/>
                  </a:schemeClr>
                </a:solidFill>
              </a:rPr>
              <a:t>ess </a:t>
            </a:r>
            <a:r>
              <a:rPr lang="en-CA" b="1" dirty="0">
                <a:solidFill>
                  <a:schemeClr val="tx2">
                    <a:lumMod val="50000"/>
                  </a:schemeClr>
                </a:solidFill>
              </a:rPr>
              <a:t>effective than intended </a:t>
            </a:r>
          </a:p>
          <a:p>
            <a:pPr lvl="1">
              <a:buFont typeface="Wingdings" pitchFamily="2" charset="2"/>
              <a:buChar char="§"/>
            </a:pPr>
            <a:r>
              <a:rPr lang="en-CA" b="1" dirty="0" smtClean="0">
                <a:solidFill>
                  <a:schemeClr val="tx2">
                    <a:lumMod val="50000"/>
                  </a:schemeClr>
                </a:solidFill>
              </a:rPr>
              <a:t>More </a:t>
            </a:r>
            <a:r>
              <a:rPr lang="en-CA" b="1" dirty="0">
                <a:solidFill>
                  <a:schemeClr val="tx2">
                    <a:lumMod val="50000"/>
                  </a:schemeClr>
                </a:solidFill>
              </a:rPr>
              <a:t>effective than intended</a:t>
            </a:r>
          </a:p>
          <a:p>
            <a:pPr>
              <a:buFont typeface="Wingdings" pitchFamily="2" charset="2"/>
              <a:buChar char="v"/>
            </a:pPr>
            <a:r>
              <a:rPr lang="en-CA" sz="2800" b="1" dirty="0">
                <a:solidFill>
                  <a:schemeClr val="tx2">
                    <a:lumMod val="50000"/>
                  </a:schemeClr>
                </a:solidFill>
              </a:rPr>
              <a:t>Generally, problems occur </a:t>
            </a:r>
            <a:r>
              <a:rPr lang="en-CA" sz="2800" b="1" dirty="0" smtClean="0">
                <a:solidFill>
                  <a:schemeClr val="tx2">
                    <a:lumMod val="50000"/>
                  </a:schemeClr>
                </a:solidFill>
              </a:rPr>
              <a:t>when</a:t>
            </a:r>
          </a:p>
          <a:p>
            <a:pPr marL="361950" indent="0">
              <a:buNone/>
            </a:pPr>
            <a:r>
              <a:rPr lang="en-CA" sz="2800" b="1" dirty="0">
                <a:solidFill>
                  <a:schemeClr val="tx2">
                    <a:lumMod val="50000"/>
                  </a:schemeClr>
                </a:solidFill>
              </a:rPr>
              <a:t>t</a:t>
            </a:r>
            <a:r>
              <a:rPr lang="en-CA" sz="2800" b="1" dirty="0" smtClean="0">
                <a:solidFill>
                  <a:schemeClr val="tx2">
                    <a:lumMod val="50000"/>
                  </a:schemeClr>
                </a:solidFill>
              </a:rPr>
              <a:t>he medicine </a:t>
            </a:r>
            <a:r>
              <a:rPr lang="en-CA" sz="2800" b="1" dirty="0">
                <a:solidFill>
                  <a:schemeClr val="tx2">
                    <a:lumMod val="50000"/>
                  </a:schemeClr>
                </a:solidFill>
              </a:rPr>
              <a:t>is less effective than intended </a:t>
            </a:r>
          </a:p>
          <a:p>
            <a:pPr>
              <a:buFont typeface="Wingdings" pitchFamily="2" charset="2"/>
              <a:buChar char="v"/>
            </a:pPr>
            <a:r>
              <a:rPr lang="en-CA" sz="2800" b="1" dirty="0">
                <a:solidFill>
                  <a:schemeClr val="tx2">
                    <a:lumMod val="50000"/>
                  </a:schemeClr>
                </a:solidFill>
              </a:rPr>
              <a:t>There are two predominant reasons for this </a:t>
            </a:r>
            <a:r>
              <a:rPr lang="en-CA" sz="2800" b="1" dirty="0" smtClean="0">
                <a:solidFill>
                  <a:schemeClr val="tx2">
                    <a:lumMod val="50000"/>
                  </a:schemeClr>
                </a:solidFill>
              </a:rPr>
              <a:t>occurring:</a:t>
            </a:r>
            <a:endParaRPr lang="en-CA" sz="2800" b="1" dirty="0">
              <a:solidFill>
                <a:schemeClr val="tx2">
                  <a:lumMod val="50000"/>
                </a:schemeClr>
              </a:solidFill>
            </a:endParaRPr>
          </a:p>
          <a:p>
            <a:pPr lvl="1">
              <a:buFont typeface="Wingdings" pitchFamily="2" charset="2"/>
              <a:buChar char="§"/>
            </a:pPr>
            <a:r>
              <a:rPr lang="en-CA" b="1" dirty="0">
                <a:solidFill>
                  <a:schemeClr val="tx2">
                    <a:lumMod val="50000"/>
                  </a:schemeClr>
                </a:solidFill>
              </a:rPr>
              <a:t>Genetic related factors</a:t>
            </a:r>
          </a:p>
          <a:p>
            <a:pPr lvl="1">
              <a:buFont typeface="Wingdings" pitchFamily="2" charset="2"/>
              <a:buChar char="§"/>
            </a:pPr>
            <a:r>
              <a:rPr lang="en-CA" b="1" dirty="0">
                <a:solidFill>
                  <a:schemeClr val="tx2">
                    <a:lumMod val="50000"/>
                  </a:schemeClr>
                </a:solidFill>
              </a:rPr>
              <a:t>Patient related factors</a:t>
            </a:r>
          </a:p>
        </p:txBody>
      </p:sp>
      <p:pic>
        <p:nvPicPr>
          <p:cNvPr id="1026" name="Picture 2" descr="D:\Anay\Anay learning\school\Grade 9\Other\science fair\08_School submission\01_PPTX\01_Pictures\Measuring effectivity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219200"/>
            <a:ext cx="259548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172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43200"/>
            <a:ext cx="8839200" cy="1362075"/>
          </a:xfrm>
        </p:spPr>
        <p:txBody>
          <a:bodyPr>
            <a:noAutofit/>
          </a:bodyPr>
          <a:lstStyle/>
          <a:p>
            <a:pPr algn="ctr"/>
            <a:r>
              <a:rPr lang="en-CA" sz="6000" dirty="0" smtClean="0">
                <a:solidFill>
                  <a:srgbClr val="002060"/>
                </a:solidFill>
                <a:effectLst>
                  <a:outerShdw blurRad="38100" dist="38100" dir="2700000" algn="tl">
                    <a:srgbClr val="000000">
                      <a:alpha val="43137"/>
                    </a:srgbClr>
                  </a:outerShdw>
                </a:effectLst>
              </a:rPr>
              <a:t>Part 1: General </a:t>
            </a:r>
            <a:r>
              <a:rPr lang="en-CA" sz="6000" dirty="0">
                <a:solidFill>
                  <a:srgbClr val="002060"/>
                </a:solidFill>
                <a:effectLst>
                  <a:outerShdw blurRad="38100" dist="38100" dir="2700000" algn="tl">
                    <a:srgbClr val="000000">
                      <a:alpha val="43137"/>
                    </a:srgbClr>
                  </a:outerShdw>
                </a:effectLst>
              </a:rPr>
              <a:t>Medicines And Changes To Effectivity And Reactions</a:t>
            </a:r>
            <a:r>
              <a:rPr lang="en-CA" sz="5400" dirty="0"/>
              <a:t/>
            </a:r>
            <a:br>
              <a:rPr lang="en-CA" sz="5400" dirty="0"/>
            </a:br>
            <a:endParaRPr lang="en-CA" sz="54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Autofit/>
          </a:bodyPr>
          <a:lstStyle/>
          <a:p>
            <a:r>
              <a:rPr lang="en-CA" b="1" dirty="0" smtClean="0">
                <a:solidFill>
                  <a:srgbClr val="1D4557"/>
                </a:solidFill>
              </a:rPr>
              <a:t>Genetic Factors Causing ADRs Or Changing Effectivity In General Medicine</a:t>
            </a:r>
            <a:endParaRPr lang="en-CA" b="1" dirty="0">
              <a:solidFill>
                <a:srgbClr val="1D4557"/>
              </a:solidFill>
            </a:endParaRPr>
          </a:p>
        </p:txBody>
      </p:sp>
      <p:pic>
        <p:nvPicPr>
          <p:cNvPr id="3074" name="Picture 2" descr="D:\Anay\Anay learning\school\Grade 9\Other\science fair\08_School submission\01_PPTX\01_Pictures\Genetic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038600"/>
            <a:ext cx="4267200" cy="239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492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CA" sz="4000" b="1" dirty="0">
                <a:solidFill>
                  <a:schemeClr val="accent5">
                    <a:lumMod val="50000"/>
                  </a:schemeClr>
                </a:solidFill>
                <a:effectLst>
                  <a:outerShdw blurRad="38100" dist="38100" dir="2700000" algn="tl">
                    <a:srgbClr val="000000">
                      <a:alpha val="43137"/>
                    </a:srgbClr>
                  </a:outerShdw>
                </a:effectLst>
              </a:rPr>
              <a:t>Genetic Mutations</a:t>
            </a:r>
          </a:p>
        </p:txBody>
      </p:sp>
      <p:sp>
        <p:nvSpPr>
          <p:cNvPr id="3" name="Content Placeholder 2"/>
          <p:cNvSpPr>
            <a:spLocks noGrp="1"/>
          </p:cNvSpPr>
          <p:nvPr>
            <p:ph idx="1"/>
          </p:nvPr>
        </p:nvSpPr>
        <p:spPr>
          <a:xfrm>
            <a:off x="-19050" y="584768"/>
            <a:ext cx="9220200" cy="6172200"/>
          </a:xfrm>
        </p:spPr>
        <p:txBody>
          <a:bodyPr>
            <a:noAutofit/>
          </a:bodyPr>
          <a:lstStyle/>
          <a:p>
            <a:pPr>
              <a:buFont typeface="Wingdings" pitchFamily="2" charset="2"/>
              <a:buChar char="v"/>
            </a:pPr>
            <a:r>
              <a:rPr lang="en-CA" sz="2000" dirty="0">
                <a:solidFill>
                  <a:schemeClr val="tx2">
                    <a:lumMod val="50000"/>
                  </a:schemeClr>
                </a:solidFill>
              </a:rPr>
              <a:t>There are 4 types of DNA nucleotides and they are shown in </a:t>
            </a:r>
            <a:endParaRPr lang="en-CA" sz="2000" dirty="0" smtClean="0">
              <a:solidFill>
                <a:schemeClr val="tx2">
                  <a:lumMod val="50000"/>
                </a:schemeClr>
              </a:solidFill>
            </a:endParaRPr>
          </a:p>
          <a:p>
            <a:pPr marL="361950" indent="0">
              <a:buNone/>
            </a:pPr>
            <a:r>
              <a:rPr lang="en-CA" sz="2000" dirty="0">
                <a:solidFill>
                  <a:schemeClr val="tx2">
                    <a:lumMod val="50000"/>
                  </a:schemeClr>
                </a:solidFill>
              </a:rPr>
              <a:t>t</a:t>
            </a:r>
            <a:r>
              <a:rPr lang="en-CA" sz="2000" dirty="0" smtClean="0">
                <a:solidFill>
                  <a:schemeClr val="tx2">
                    <a:lumMod val="50000"/>
                  </a:schemeClr>
                </a:solidFill>
              </a:rPr>
              <a:t>he picture(top</a:t>
            </a:r>
            <a:r>
              <a:rPr lang="en-CA" sz="2000" dirty="0">
                <a:solidFill>
                  <a:schemeClr val="tx2">
                    <a:lumMod val="50000"/>
                  </a:schemeClr>
                </a:solidFill>
              </a:rPr>
              <a:t>)</a:t>
            </a:r>
          </a:p>
          <a:p>
            <a:pPr>
              <a:buFont typeface="Wingdings" pitchFamily="2" charset="2"/>
              <a:buChar char="v"/>
            </a:pPr>
            <a:r>
              <a:rPr lang="en-CA" sz="2000" dirty="0" smtClean="0">
                <a:solidFill>
                  <a:schemeClr val="tx2">
                    <a:lumMod val="50000"/>
                  </a:schemeClr>
                </a:solidFill>
              </a:rPr>
              <a:t>DNA is turned into mRNA through </a:t>
            </a:r>
            <a:r>
              <a:rPr lang="en-CA" sz="2000" dirty="0">
                <a:solidFill>
                  <a:schemeClr val="tx2">
                    <a:lumMod val="50000"/>
                  </a:schemeClr>
                </a:solidFill>
              </a:rPr>
              <a:t>a process called </a:t>
            </a:r>
          </a:p>
          <a:p>
            <a:pPr marL="0" indent="361950">
              <a:buNone/>
            </a:pPr>
            <a:r>
              <a:rPr lang="en-CA" sz="2000" dirty="0" smtClean="0">
                <a:solidFill>
                  <a:schemeClr val="tx2">
                    <a:lumMod val="50000"/>
                  </a:schemeClr>
                </a:solidFill>
              </a:rPr>
              <a:t>transcription which is then turned into proteins the process of </a:t>
            </a:r>
          </a:p>
          <a:p>
            <a:pPr marL="0" indent="361950">
              <a:buNone/>
            </a:pPr>
            <a:r>
              <a:rPr lang="en-CA" sz="2000" dirty="0" smtClean="0">
                <a:solidFill>
                  <a:schemeClr val="tx2">
                    <a:lumMod val="50000"/>
                  </a:schemeClr>
                </a:solidFill>
              </a:rPr>
              <a:t>translation</a:t>
            </a:r>
          </a:p>
          <a:p>
            <a:pPr lvl="1">
              <a:buFont typeface="Wingdings" pitchFamily="2" charset="2"/>
              <a:buChar char="§"/>
            </a:pPr>
            <a:r>
              <a:rPr lang="en-CA" sz="1600" dirty="0" smtClean="0">
                <a:solidFill>
                  <a:schemeClr val="tx2">
                    <a:lumMod val="50000"/>
                  </a:schemeClr>
                </a:solidFill>
              </a:rPr>
              <a:t>Proteins are responsible for most of the functions of the cells in the body</a:t>
            </a:r>
          </a:p>
          <a:p>
            <a:pPr>
              <a:buFont typeface="Wingdings" pitchFamily="2" charset="2"/>
              <a:buChar char="v"/>
            </a:pPr>
            <a:r>
              <a:rPr lang="en-CA" sz="2000" dirty="0" smtClean="0">
                <a:solidFill>
                  <a:schemeClr val="tx2">
                    <a:lumMod val="50000"/>
                  </a:schemeClr>
                </a:solidFill>
              </a:rPr>
              <a:t>Through the lengthy process, it is possible that a mutation in a</a:t>
            </a:r>
          </a:p>
          <a:p>
            <a:pPr marL="0" indent="361950">
              <a:buNone/>
            </a:pPr>
            <a:r>
              <a:rPr lang="en-CA" sz="2000" dirty="0" smtClean="0">
                <a:solidFill>
                  <a:schemeClr val="tx2">
                    <a:lumMod val="50000"/>
                  </a:schemeClr>
                </a:solidFill>
              </a:rPr>
              <a:t>single DNA nucleotide called and </a:t>
            </a:r>
            <a:r>
              <a:rPr lang="en-CA" sz="2000" dirty="0">
                <a:solidFill>
                  <a:schemeClr val="tx2">
                    <a:lumMod val="50000"/>
                  </a:schemeClr>
                </a:solidFill>
              </a:rPr>
              <a:t>SNP (Single-nucleotide Polymorphism) could </a:t>
            </a:r>
            <a:endParaRPr lang="en-CA" sz="2000" dirty="0" smtClean="0">
              <a:solidFill>
                <a:schemeClr val="tx2">
                  <a:lumMod val="50000"/>
                </a:schemeClr>
              </a:solidFill>
            </a:endParaRPr>
          </a:p>
          <a:p>
            <a:pPr marL="0" indent="361950">
              <a:buNone/>
            </a:pPr>
            <a:r>
              <a:rPr lang="en-CA" sz="2000" dirty="0" smtClean="0">
                <a:solidFill>
                  <a:schemeClr val="tx2">
                    <a:lumMod val="50000"/>
                  </a:schemeClr>
                </a:solidFill>
              </a:rPr>
              <a:t>occur</a:t>
            </a:r>
            <a:endParaRPr lang="en-CA" sz="2000" dirty="0">
              <a:solidFill>
                <a:schemeClr val="tx2">
                  <a:lumMod val="50000"/>
                </a:schemeClr>
              </a:solidFill>
            </a:endParaRPr>
          </a:p>
          <a:p>
            <a:pPr lvl="1">
              <a:buFont typeface="Wingdings" pitchFamily="2" charset="2"/>
              <a:buChar char="§"/>
            </a:pPr>
            <a:r>
              <a:rPr lang="en-CA" sz="1600" dirty="0" smtClean="0">
                <a:solidFill>
                  <a:schemeClr val="tx2">
                    <a:lumMod val="50000"/>
                  </a:schemeClr>
                </a:solidFill>
              </a:rPr>
              <a:t>If this occurs, it could cause the protein made in the end to be dysfunctional or completely useless</a:t>
            </a:r>
          </a:p>
          <a:p>
            <a:pPr>
              <a:buFont typeface="Wingdings" pitchFamily="2" charset="2"/>
              <a:buChar char="v"/>
            </a:pPr>
            <a:r>
              <a:rPr lang="en-CA" sz="2000" dirty="0" smtClean="0">
                <a:solidFill>
                  <a:schemeClr val="tx2">
                    <a:lumMod val="50000"/>
                  </a:schemeClr>
                </a:solidFill>
              </a:rPr>
              <a:t>These differences are enough to be able to cause an effect on how our body handles a medicine</a:t>
            </a:r>
          </a:p>
          <a:p>
            <a:pPr>
              <a:buFont typeface="Wingdings" pitchFamily="2" charset="2"/>
              <a:buChar char="v"/>
            </a:pPr>
            <a:r>
              <a:rPr lang="en-CA" sz="2000" dirty="0" smtClean="0">
                <a:solidFill>
                  <a:schemeClr val="tx2">
                    <a:lumMod val="50000"/>
                  </a:schemeClr>
                </a:solidFill>
              </a:rPr>
              <a:t>Drugs interact with signalling pathways called biochemical</a:t>
            </a:r>
          </a:p>
          <a:p>
            <a:pPr marL="361950" indent="0">
              <a:buNone/>
            </a:pPr>
            <a:r>
              <a:rPr lang="en-CA" sz="2000" dirty="0" smtClean="0">
                <a:solidFill>
                  <a:schemeClr val="tx2">
                    <a:lumMod val="50000"/>
                  </a:schemeClr>
                </a:solidFill>
              </a:rPr>
              <a:t> pathways in very specific ways</a:t>
            </a:r>
          </a:p>
          <a:p>
            <a:pPr lvl="1">
              <a:buFont typeface="Wingdings" pitchFamily="2" charset="2"/>
              <a:buChar char="§"/>
            </a:pPr>
            <a:r>
              <a:rPr lang="en-CA" sz="1600" dirty="0" smtClean="0">
                <a:solidFill>
                  <a:schemeClr val="tx2">
                    <a:lumMod val="50000"/>
                  </a:schemeClr>
                </a:solidFill>
              </a:rPr>
              <a:t>These biochemical pathways use proteins to function properly</a:t>
            </a:r>
          </a:p>
          <a:p>
            <a:pPr>
              <a:buFont typeface="Wingdings" pitchFamily="2" charset="2"/>
              <a:buChar char="v"/>
            </a:pPr>
            <a:r>
              <a:rPr lang="en-CA" sz="2000" dirty="0" smtClean="0">
                <a:solidFill>
                  <a:schemeClr val="tx2">
                    <a:lumMod val="50000"/>
                  </a:schemeClr>
                </a:solidFill>
              </a:rPr>
              <a:t>If the drug interacts with a protein that is dysfunctional,</a:t>
            </a:r>
          </a:p>
          <a:p>
            <a:pPr marL="361950" indent="0">
              <a:buNone/>
            </a:pPr>
            <a:r>
              <a:rPr lang="en-CA" sz="2000" dirty="0" smtClean="0">
                <a:solidFill>
                  <a:schemeClr val="tx2">
                    <a:lumMod val="50000"/>
                  </a:schemeClr>
                </a:solidFill>
              </a:rPr>
              <a:t>the response to the drug and the effectivity of the drug </a:t>
            </a:r>
          </a:p>
          <a:p>
            <a:pPr marL="0" indent="361950">
              <a:buNone/>
            </a:pPr>
            <a:r>
              <a:rPr lang="en-CA" sz="2000" dirty="0" smtClean="0">
                <a:solidFill>
                  <a:schemeClr val="tx2">
                    <a:lumMod val="50000"/>
                  </a:schemeClr>
                </a:solidFill>
              </a:rPr>
              <a:t>could drastically change</a:t>
            </a:r>
          </a:p>
        </p:txBody>
      </p:sp>
      <p:pic>
        <p:nvPicPr>
          <p:cNvPr id="2050" name="Picture 2" descr="D:\Anay\Anay learning\school\Grade 9\Other\science fair\08_School submission\01_PPTX\01_Pictures\DNA nucleotides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4043" y="463118"/>
            <a:ext cx="2162079" cy="19752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nay\Anay learning\school\Grade 9\Other\science fair\08_School submission\01_PPTX\01_Pictures\protein_synthesis-114c6e97b3494f04abc60643d7fda11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21"/>
          <a:stretch/>
        </p:blipFill>
        <p:spPr bwMode="auto">
          <a:xfrm>
            <a:off x="6686550" y="4941986"/>
            <a:ext cx="2379572" cy="177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540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CA" sz="4000" b="1" dirty="0" smtClean="0">
                <a:solidFill>
                  <a:schemeClr val="accent5">
                    <a:lumMod val="50000"/>
                  </a:schemeClr>
                </a:solidFill>
                <a:effectLst>
                  <a:outerShdw blurRad="38100" dist="38100" dir="2700000" algn="tl">
                    <a:srgbClr val="000000">
                      <a:alpha val="43137"/>
                    </a:srgbClr>
                  </a:outerShdw>
                </a:effectLst>
              </a:rPr>
              <a:t>Differences In RGS Proteins</a:t>
            </a:r>
            <a:endParaRPr lang="en-CA" sz="4000"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685800"/>
            <a:ext cx="8534400" cy="6019800"/>
          </a:xfrm>
        </p:spPr>
        <p:txBody>
          <a:bodyPr>
            <a:normAutofit fontScale="92500" lnSpcReduction="20000"/>
          </a:bodyPr>
          <a:lstStyle/>
          <a:p>
            <a:pPr>
              <a:buFont typeface="Wingdings" pitchFamily="2" charset="2"/>
              <a:buChar char="v"/>
            </a:pPr>
            <a:r>
              <a:rPr lang="en-CA" sz="2600" dirty="0">
                <a:solidFill>
                  <a:schemeClr val="tx2">
                    <a:lumMod val="50000"/>
                  </a:schemeClr>
                </a:solidFill>
              </a:rPr>
              <a:t>RGS proteins are responsible for regulating signals coming in from surface cell receptors of our body</a:t>
            </a:r>
          </a:p>
          <a:p>
            <a:pPr lvl="1">
              <a:buFont typeface="Wingdings" pitchFamily="2" charset="2"/>
              <a:buChar char="§"/>
            </a:pPr>
            <a:r>
              <a:rPr lang="en-CA" sz="1900" dirty="0">
                <a:solidFill>
                  <a:schemeClr val="tx2">
                    <a:lumMod val="50000"/>
                  </a:schemeClr>
                </a:solidFill>
              </a:rPr>
              <a:t>There are commonly differences in these proteins that cause the same drug to have a different impact on the cell receptor (normally for medications used to stimulate cells)</a:t>
            </a:r>
          </a:p>
          <a:p>
            <a:pPr>
              <a:buFont typeface="Wingdings" pitchFamily="2" charset="2"/>
              <a:buChar char="v"/>
            </a:pPr>
            <a:r>
              <a:rPr lang="en-CA" sz="2600" dirty="0">
                <a:solidFill>
                  <a:schemeClr val="tx2">
                    <a:lumMod val="50000"/>
                  </a:schemeClr>
                </a:solidFill>
              </a:rPr>
              <a:t>RGS proteins provide a braking function for GPCR receptors</a:t>
            </a:r>
          </a:p>
          <a:p>
            <a:pPr lvl="1">
              <a:buFont typeface="Wingdings" pitchFamily="2" charset="2"/>
              <a:buChar char="§"/>
            </a:pPr>
            <a:r>
              <a:rPr lang="en-CA" sz="1900" dirty="0">
                <a:solidFill>
                  <a:schemeClr val="tx2">
                    <a:lumMod val="50000"/>
                  </a:schemeClr>
                </a:solidFill>
              </a:rPr>
              <a:t>These receptors control hundreds of functions in our bodies and impact things like mood disorders, heart disease, and vision impairments</a:t>
            </a:r>
          </a:p>
          <a:p>
            <a:pPr>
              <a:buFont typeface="Wingdings" pitchFamily="2" charset="2"/>
              <a:buChar char="v"/>
            </a:pPr>
            <a:r>
              <a:rPr lang="en-CA" sz="2600" dirty="0">
                <a:solidFill>
                  <a:schemeClr val="tx2">
                    <a:lumMod val="50000"/>
                  </a:schemeClr>
                </a:solidFill>
              </a:rPr>
              <a:t>GPCRs are the main group of receptors targeted by medicines</a:t>
            </a:r>
          </a:p>
          <a:p>
            <a:pPr lvl="1">
              <a:buFont typeface="Wingdings" pitchFamily="2" charset="2"/>
              <a:buChar char="§"/>
            </a:pPr>
            <a:r>
              <a:rPr lang="en-CA" sz="1900" dirty="0">
                <a:solidFill>
                  <a:schemeClr val="tx2">
                    <a:lumMod val="50000"/>
                  </a:schemeClr>
                </a:solidFill>
              </a:rPr>
              <a:t>A third of FDA approved medicines target GPCRs</a:t>
            </a:r>
          </a:p>
          <a:p>
            <a:pPr>
              <a:buFont typeface="Wingdings" pitchFamily="2" charset="2"/>
              <a:buChar char="v"/>
            </a:pPr>
            <a:r>
              <a:rPr lang="en-CA" sz="2600" dirty="0">
                <a:solidFill>
                  <a:schemeClr val="tx2">
                    <a:lumMod val="50000"/>
                  </a:schemeClr>
                </a:solidFill>
              </a:rPr>
              <a:t>GPCRs initiate cell signalling using G-proteins</a:t>
            </a:r>
          </a:p>
          <a:p>
            <a:pPr lvl="1">
              <a:buFont typeface="Wingdings" pitchFamily="2" charset="2"/>
              <a:buChar char="§"/>
            </a:pPr>
            <a:r>
              <a:rPr lang="en-CA" sz="1900" dirty="0">
                <a:solidFill>
                  <a:schemeClr val="tx2">
                    <a:lumMod val="50000"/>
                  </a:schemeClr>
                </a:solidFill>
              </a:rPr>
              <a:t>RGS proteins help shut of the cell signalling (regulators of G proteins) </a:t>
            </a:r>
          </a:p>
          <a:p>
            <a:pPr lvl="1">
              <a:buFont typeface="Wingdings" pitchFamily="2" charset="2"/>
              <a:buChar char="§"/>
            </a:pPr>
            <a:r>
              <a:rPr lang="en-CA" sz="1900" dirty="0">
                <a:solidFill>
                  <a:schemeClr val="tx2">
                    <a:lumMod val="50000"/>
                  </a:schemeClr>
                </a:solidFill>
              </a:rPr>
              <a:t>This shutoff device limits the G-protein signalling to only a brief amount of time </a:t>
            </a:r>
          </a:p>
          <a:p>
            <a:pPr lvl="2"/>
            <a:r>
              <a:rPr lang="en-CA" sz="1900" dirty="0">
                <a:solidFill>
                  <a:schemeClr val="tx2">
                    <a:lumMod val="50000"/>
                  </a:schemeClr>
                </a:solidFill>
              </a:rPr>
              <a:t>This allows the cells to reset and accept new signals</a:t>
            </a:r>
          </a:p>
          <a:p>
            <a:pPr lvl="1">
              <a:buFont typeface="Wingdings" pitchFamily="2" charset="2"/>
              <a:buChar char="§"/>
            </a:pPr>
            <a:r>
              <a:rPr lang="en-CA" sz="1900" dirty="0">
                <a:solidFill>
                  <a:schemeClr val="tx2">
                    <a:lumMod val="50000"/>
                  </a:schemeClr>
                </a:solidFill>
              </a:rPr>
              <a:t>Without RGS proteins, the GPCR-initiated signal stays on for too long </a:t>
            </a:r>
          </a:p>
          <a:p>
            <a:pPr lvl="2"/>
            <a:r>
              <a:rPr lang="en-CA" sz="1700" dirty="0">
                <a:solidFill>
                  <a:schemeClr val="tx2">
                    <a:lumMod val="50000"/>
                  </a:schemeClr>
                </a:solidFill>
              </a:rPr>
              <a:t>This causes the cell to become dysfunctional</a:t>
            </a:r>
          </a:p>
          <a:p>
            <a:pPr lvl="1">
              <a:buFont typeface="Wingdings" pitchFamily="2" charset="2"/>
              <a:buChar char="§"/>
            </a:pPr>
            <a:r>
              <a:rPr lang="en-CA" sz="1900" dirty="0">
                <a:solidFill>
                  <a:schemeClr val="tx2">
                    <a:lumMod val="50000"/>
                  </a:schemeClr>
                </a:solidFill>
              </a:rPr>
              <a:t> Genetic variation in the RGS proteins has the possibility to disrupt normal GPCR signalling</a:t>
            </a:r>
          </a:p>
          <a:p>
            <a:pPr>
              <a:buFont typeface="Wingdings" pitchFamily="2" charset="2"/>
              <a:buChar char="v"/>
            </a:pPr>
            <a:r>
              <a:rPr lang="en-CA" sz="2600" dirty="0">
                <a:solidFill>
                  <a:schemeClr val="tx2">
                    <a:lumMod val="50000"/>
                  </a:schemeClr>
                </a:solidFill>
              </a:rPr>
              <a:t>As a result of that, different individuals can have wildly different responses to the same GPCR targeting drugs</a:t>
            </a:r>
          </a:p>
          <a:p>
            <a:pPr marL="457200" lvl="1" indent="0">
              <a:buNone/>
            </a:pPr>
            <a:endParaRPr lang="en-CA" sz="1600" dirty="0"/>
          </a:p>
        </p:txBody>
      </p:sp>
    </p:spTree>
    <p:extLst>
      <p:ext uri="{BB962C8B-B14F-4D97-AF65-F5344CB8AC3E}">
        <p14:creationId xmlns:p14="http://schemas.microsoft.com/office/powerpoint/2010/main" val="281549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1470025"/>
          </a:xfrm>
        </p:spPr>
        <p:txBody>
          <a:bodyPr>
            <a:noAutofit/>
          </a:bodyPr>
          <a:lstStyle/>
          <a:p>
            <a:r>
              <a:rPr lang="en-CA" b="1" dirty="0" smtClean="0">
                <a:solidFill>
                  <a:srgbClr val="1D4557"/>
                </a:solidFill>
              </a:rPr>
              <a:t>Patient Factors Causing ADRs Or Changing Effectivity In General Medicine</a:t>
            </a:r>
            <a:endParaRPr lang="en-CA" b="1" dirty="0">
              <a:solidFill>
                <a:srgbClr val="1D4557"/>
              </a:solidFill>
            </a:endParaRPr>
          </a:p>
        </p:txBody>
      </p:sp>
      <p:pic>
        <p:nvPicPr>
          <p:cNvPr id="4098" name="Picture 2" descr="D:\Anay\Anay learning\school\Grade 9\Other\science fair\08_School submission\01_PPTX\01_Pictures\Patient Profil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002992"/>
            <a:ext cx="2590800" cy="259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32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CA" sz="4000" b="1" dirty="0">
                <a:solidFill>
                  <a:schemeClr val="accent5">
                    <a:lumMod val="50000"/>
                  </a:schemeClr>
                </a:solidFill>
                <a:effectLst>
                  <a:outerShdw blurRad="38100" dist="38100" dir="2700000" algn="tl">
                    <a:srgbClr val="000000">
                      <a:alpha val="43137"/>
                    </a:srgbClr>
                  </a:outerShdw>
                </a:effectLst>
              </a:rPr>
              <a:t>Age</a:t>
            </a:r>
          </a:p>
        </p:txBody>
      </p:sp>
      <p:sp>
        <p:nvSpPr>
          <p:cNvPr id="3" name="Content Placeholder 2"/>
          <p:cNvSpPr>
            <a:spLocks noGrp="1"/>
          </p:cNvSpPr>
          <p:nvPr>
            <p:ph idx="1"/>
          </p:nvPr>
        </p:nvSpPr>
        <p:spPr>
          <a:xfrm>
            <a:off x="533400" y="685800"/>
            <a:ext cx="8229600" cy="6019800"/>
          </a:xfrm>
        </p:spPr>
        <p:txBody>
          <a:bodyPr>
            <a:normAutofit/>
          </a:bodyPr>
          <a:lstStyle/>
          <a:p>
            <a:pPr>
              <a:buFont typeface="Wingdings" pitchFamily="2" charset="2"/>
              <a:buChar char="v"/>
            </a:pPr>
            <a:r>
              <a:rPr lang="en-CA" sz="2000" dirty="0">
                <a:solidFill>
                  <a:schemeClr val="tx2">
                    <a:lumMod val="50000"/>
                  </a:schemeClr>
                </a:solidFill>
              </a:rPr>
              <a:t>All medicines can cause ADRs, but not </a:t>
            </a:r>
            <a:r>
              <a:rPr lang="en-CA" sz="2000" dirty="0" smtClean="0">
                <a:solidFill>
                  <a:schemeClr val="tx2">
                    <a:lumMod val="50000"/>
                  </a:schemeClr>
                </a:solidFill>
              </a:rPr>
              <a:t>all</a:t>
            </a:r>
          </a:p>
          <a:p>
            <a:pPr marL="361950" indent="0">
              <a:buNone/>
            </a:pPr>
            <a:r>
              <a:rPr lang="en-CA" sz="2000" dirty="0" smtClean="0">
                <a:solidFill>
                  <a:schemeClr val="tx2">
                    <a:lumMod val="50000"/>
                  </a:schemeClr>
                </a:solidFill>
              </a:rPr>
              <a:t>patients develop </a:t>
            </a:r>
            <a:r>
              <a:rPr lang="en-CA" sz="2000" dirty="0">
                <a:solidFill>
                  <a:schemeClr val="tx2">
                    <a:lumMod val="50000"/>
                  </a:schemeClr>
                </a:solidFill>
              </a:rPr>
              <a:t>the same level and/or </a:t>
            </a:r>
            <a:r>
              <a:rPr lang="en-CA" sz="2000" dirty="0" smtClean="0">
                <a:solidFill>
                  <a:schemeClr val="tx2">
                    <a:lumMod val="50000"/>
                  </a:schemeClr>
                </a:solidFill>
              </a:rPr>
              <a:t>the</a:t>
            </a:r>
          </a:p>
          <a:p>
            <a:pPr marL="361950" indent="0">
              <a:buNone/>
            </a:pPr>
            <a:r>
              <a:rPr lang="en-CA" sz="2000" dirty="0" smtClean="0">
                <a:solidFill>
                  <a:schemeClr val="tx2">
                    <a:lumMod val="50000"/>
                  </a:schemeClr>
                </a:solidFill>
              </a:rPr>
              <a:t> </a:t>
            </a:r>
            <a:r>
              <a:rPr lang="en-CA" sz="2000" dirty="0">
                <a:solidFill>
                  <a:schemeClr val="tx2">
                    <a:lumMod val="50000"/>
                  </a:schemeClr>
                </a:solidFill>
              </a:rPr>
              <a:t>same </a:t>
            </a:r>
            <a:r>
              <a:rPr lang="en-CA" sz="2000" dirty="0" smtClean="0">
                <a:solidFill>
                  <a:schemeClr val="tx2">
                    <a:lumMod val="50000"/>
                  </a:schemeClr>
                </a:solidFill>
              </a:rPr>
              <a:t>type </a:t>
            </a:r>
            <a:r>
              <a:rPr lang="en-CA" sz="2000" dirty="0">
                <a:solidFill>
                  <a:schemeClr val="tx2">
                    <a:lumMod val="50000"/>
                  </a:schemeClr>
                </a:solidFill>
              </a:rPr>
              <a:t>of </a:t>
            </a:r>
            <a:r>
              <a:rPr lang="en-CA" sz="2000" dirty="0" smtClean="0">
                <a:solidFill>
                  <a:schemeClr val="tx2">
                    <a:lumMod val="50000"/>
                  </a:schemeClr>
                </a:solidFill>
              </a:rPr>
              <a:t>ADRs</a:t>
            </a:r>
          </a:p>
          <a:p>
            <a:pPr>
              <a:buFont typeface="Wingdings" pitchFamily="2" charset="2"/>
              <a:buChar char="v"/>
            </a:pPr>
            <a:r>
              <a:rPr lang="en-CA" sz="2000" dirty="0" smtClean="0">
                <a:solidFill>
                  <a:schemeClr val="tx2">
                    <a:lumMod val="50000"/>
                  </a:schemeClr>
                </a:solidFill>
              </a:rPr>
              <a:t> </a:t>
            </a:r>
            <a:r>
              <a:rPr lang="en-CA" sz="2000" dirty="0">
                <a:solidFill>
                  <a:schemeClr val="tx2">
                    <a:lumMod val="50000"/>
                  </a:schemeClr>
                </a:solidFill>
              </a:rPr>
              <a:t>Age is a very important factor which affects the </a:t>
            </a:r>
            <a:endParaRPr lang="en-CA" sz="2000" dirty="0" smtClean="0">
              <a:solidFill>
                <a:schemeClr val="tx2">
                  <a:lumMod val="50000"/>
                </a:schemeClr>
              </a:solidFill>
            </a:endParaRPr>
          </a:p>
          <a:p>
            <a:pPr marL="361950" indent="0">
              <a:buNone/>
            </a:pPr>
            <a:r>
              <a:rPr lang="en-CA" sz="2000" dirty="0" smtClean="0">
                <a:solidFill>
                  <a:schemeClr val="tx2">
                    <a:lumMod val="50000"/>
                  </a:schemeClr>
                </a:solidFill>
              </a:rPr>
              <a:t>occurrence </a:t>
            </a:r>
            <a:r>
              <a:rPr lang="en-CA" sz="2000" dirty="0">
                <a:solidFill>
                  <a:schemeClr val="tx2">
                    <a:lumMod val="50000"/>
                  </a:schemeClr>
                </a:solidFill>
              </a:rPr>
              <a:t>of </a:t>
            </a:r>
            <a:r>
              <a:rPr lang="en-CA" sz="2000" dirty="0" smtClean="0">
                <a:solidFill>
                  <a:schemeClr val="tx2">
                    <a:lumMod val="50000"/>
                  </a:schemeClr>
                </a:solidFill>
              </a:rPr>
              <a:t>ADRs</a:t>
            </a:r>
          </a:p>
          <a:p>
            <a:pPr>
              <a:buFont typeface="Wingdings" pitchFamily="2" charset="2"/>
              <a:buChar char="v"/>
            </a:pPr>
            <a:r>
              <a:rPr lang="en-CA" sz="2000" dirty="0" smtClean="0">
                <a:solidFill>
                  <a:schemeClr val="tx2">
                    <a:lumMod val="50000"/>
                  </a:schemeClr>
                </a:solidFill>
              </a:rPr>
              <a:t>The risk of ADRs is elevated for:</a:t>
            </a:r>
          </a:p>
          <a:p>
            <a:pPr lvl="1">
              <a:buFont typeface="Wingdings" pitchFamily="2" charset="2"/>
              <a:buChar char="§"/>
            </a:pPr>
            <a:r>
              <a:rPr lang="en-CA" sz="1600" dirty="0" smtClean="0">
                <a:solidFill>
                  <a:schemeClr val="tx2">
                    <a:lumMod val="50000"/>
                  </a:schemeClr>
                </a:solidFill>
              </a:rPr>
              <a:t>For elderly patients who have multiple medical problems and are taking multiple drugs because </a:t>
            </a:r>
            <a:r>
              <a:rPr lang="en-CA" sz="1600" dirty="0">
                <a:solidFill>
                  <a:schemeClr val="tx2">
                    <a:lumMod val="50000"/>
                  </a:schemeClr>
                </a:solidFill>
              </a:rPr>
              <a:t>there are more chances for two medicines to react with each </a:t>
            </a:r>
            <a:r>
              <a:rPr lang="en-CA" sz="1600" dirty="0" smtClean="0">
                <a:solidFill>
                  <a:schemeClr val="tx2">
                    <a:lumMod val="50000"/>
                  </a:schemeClr>
                </a:solidFill>
              </a:rPr>
              <a:t>other</a:t>
            </a:r>
          </a:p>
          <a:p>
            <a:pPr>
              <a:buFont typeface="Wingdings" pitchFamily="2" charset="2"/>
              <a:buChar char="v"/>
            </a:pPr>
            <a:r>
              <a:rPr lang="en-CA" sz="2000" dirty="0" smtClean="0">
                <a:solidFill>
                  <a:schemeClr val="tx2">
                    <a:lumMod val="50000"/>
                  </a:schemeClr>
                </a:solidFill>
              </a:rPr>
              <a:t>Those </a:t>
            </a:r>
            <a:r>
              <a:rPr lang="en-CA" sz="2000" dirty="0">
                <a:solidFill>
                  <a:schemeClr val="tx2">
                    <a:lumMod val="50000"/>
                  </a:schemeClr>
                </a:solidFill>
              </a:rPr>
              <a:t>who have a history of ADRs, and those with a reduced capacity to eliminate drugs from their body after the intended use is complete are also at high risk for </a:t>
            </a:r>
            <a:r>
              <a:rPr lang="en-CA" sz="2000" dirty="0" smtClean="0">
                <a:solidFill>
                  <a:schemeClr val="tx2">
                    <a:lumMod val="50000"/>
                  </a:schemeClr>
                </a:solidFill>
              </a:rPr>
              <a:t>ADRs</a:t>
            </a:r>
          </a:p>
          <a:p>
            <a:pPr>
              <a:buFont typeface="Wingdings" pitchFamily="2" charset="2"/>
              <a:buChar char="v"/>
            </a:pPr>
            <a:r>
              <a:rPr lang="en-CA" sz="2000" dirty="0" smtClean="0">
                <a:solidFill>
                  <a:schemeClr val="tx2">
                    <a:lumMod val="50000"/>
                  </a:schemeClr>
                </a:solidFill>
              </a:rPr>
              <a:t>Elderly </a:t>
            </a:r>
            <a:r>
              <a:rPr lang="en-CA" sz="2000" dirty="0">
                <a:solidFill>
                  <a:schemeClr val="tx2">
                    <a:lumMod val="50000"/>
                  </a:schemeClr>
                </a:solidFill>
              </a:rPr>
              <a:t>and young patients are also particularly vulnerable to ADRs because the drugs are less likely to be studied extensively in these extremes of </a:t>
            </a:r>
            <a:r>
              <a:rPr lang="en-CA" sz="2000" dirty="0" smtClean="0">
                <a:solidFill>
                  <a:schemeClr val="tx2">
                    <a:lumMod val="50000"/>
                  </a:schemeClr>
                </a:solidFill>
              </a:rPr>
              <a:t>age</a:t>
            </a:r>
          </a:p>
          <a:p>
            <a:pPr>
              <a:buFont typeface="Wingdings" pitchFamily="2" charset="2"/>
              <a:buChar char="v"/>
            </a:pPr>
            <a:r>
              <a:rPr lang="en-CA" sz="2000" dirty="0" smtClean="0">
                <a:solidFill>
                  <a:schemeClr val="tx2">
                    <a:lumMod val="50000"/>
                  </a:schemeClr>
                </a:solidFill>
              </a:rPr>
              <a:t>Age </a:t>
            </a:r>
            <a:r>
              <a:rPr lang="en-CA" sz="2000" dirty="0">
                <a:solidFill>
                  <a:schemeClr val="tx2">
                    <a:lumMod val="50000"/>
                  </a:schemeClr>
                </a:solidFill>
              </a:rPr>
              <a:t>can also be a factor because of dosage requirements and if the incorrect dose is given, an ADR can be caused or the effectivity of the medicine can be </a:t>
            </a:r>
            <a:r>
              <a:rPr lang="en-CA" sz="2000" dirty="0" smtClean="0">
                <a:solidFill>
                  <a:schemeClr val="tx2">
                    <a:lumMod val="50000"/>
                  </a:schemeClr>
                </a:solidFill>
              </a:rPr>
              <a:t>altered</a:t>
            </a:r>
            <a:endParaRPr lang="en-CA" sz="2000" dirty="0">
              <a:solidFill>
                <a:schemeClr val="tx2">
                  <a:lumMod val="50000"/>
                </a:schemeClr>
              </a:solidFill>
            </a:endParaRPr>
          </a:p>
        </p:txBody>
      </p:sp>
      <p:pic>
        <p:nvPicPr>
          <p:cNvPr id="5122" name="Picture 2" descr="D:\Anay\Anay learning\school\Grade 9\Other\science fair\08_School submission\01_PPTX\01_Pictures\Age facto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327" y="609600"/>
            <a:ext cx="294791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3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CA" sz="3600" b="1" dirty="0" smtClean="0">
                <a:solidFill>
                  <a:schemeClr val="accent5">
                    <a:lumMod val="50000"/>
                  </a:schemeClr>
                </a:solidFill>
                <a:effectLst>
                  <a:outerShdw blurRad="38100" dist="38100" dir="2700000" algn="tl">
                    <a:srgbClr val="000000">
                      <a:alpha val="43137"/>
                    </a:srgbClr>
                  </a:outerShdw>
                </a:effectLst>
              </a:rPr>
              <a:t>Gender And Body Weight/Fat Distribution</a:t>
            </a:r>
            <a:endParaRPr lang="en-CA" sz="3600"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542925"/>
            <a:ext cx="9144000" cy="6324600"/>
          </a:xfrm>
        </p:spPr>
        <p:txBody>
          <a:bodyPr>
            <a:normAutofit lnSpcReduction="10000"/>
          </a:bodyPr>
          <a:lstStyle/>
          <a:p>
            <a:pPr marL="0" indent="0">
              <a:buNone/>
            </a:pPr>
            <a:r>
              <a:rPr lang="en-CA" sz="2100" b="1" dirty="0" smtClean="0">
                <a:solidFill>
                  <a:schemeClr val="tx2">
                    <a:lumMod val="50000"/>
                  </a:schemeClr>
                </a:solidFill>
              </a:rPr>
              <a:t>Gender:</a:t>
            </a:r>
            <a:endParaRPr lang="en-CA" sz="2100" b="1" dirty="0">
              <a:solidFill>
                <a:schemeClr val="tx2">
                  <a:lumMod val="50000"/>
                </a:schemeClr>
              </a:solidFill>
            </a:endParaRPr>
          </a:p>
          <a:p>
            <a:pPr>
              <a:buFont typeface="Wingdings" pitchFamily="2" charset="2"/>
              <a:buChar char="v"/>
            </a:pPr>
            <a:r>
              <a:rPr lang="en-CA" sz="2100" dirty="0">
                <a:solidFill>
                  <a:schemeClr val="tx2">
                    <a:lumMod val="50000"/>
                  </a:schemeClr>
                </a:solidFill>
              </a:rPr>
              <a:t>The biological differences of males and females can </a:t>
            </a:r>
            <a:r>
              <a:rPr lang="en-CA" sz="2100" dirty="0" smtClean="0">
                <a:solidFill>
                  <a:schemeClr val="tx2">
                    <a:lumMod val="50000"/>
                  </a:schemeClr>
                </a:solidFill>
              </a:rPr>
              <a:t>have </a:t>
            </a:r>
            <a:r>
              <a:rPr lang="en-CA" sz="2100" dirty="0">
                <a:solidFill>
                  <a:schemeClr val="tx2">
                    <a:lumMod val="50000"/>
                  </a:schemeClr>
                </a:solidFill>
              </a:rPr>
              <a:t>an effect on the action of many </a:t>
            </a:r>
            <a:r>
              <a:rPr lang="en-CA" sz="2100" dirty="0" smtClean="0">
                <a:solidFill>
                  <a:schemeClr val="tx2">
                    <a:lumMod val="50000"/>
                  </a:schemeClr>
                </a:solidFill>
              </a:rPr>
              <a:t>drugs</a:t>
            </a:r>
          </a:p>
          <a:p>
            <a:pPr>
              <a:buFont typeface="Wingdings" pitchFamily="2" charset="2"/>
              <a:buChar char="v"/>
            </a:pPr>
            <a:r>
              <a:rPr lang="en-CA" sz="2100" dirty="0" smtClean="0">
                <a:solidFill>
                  <a:schemeClr val="tx2">
                    <a:lumMod val="50000"/>
                  </a:schemeClr>
                </a:solidFill>
              </a:rPr>
              <a:t>There </a:t>
            </a:r>
            <a:r>
              <a:rPr lang="en-CA" sz="2100" dirty="0">
                <a:solidFill>
                  <a:schemeClr val="tx2">
                    <a:lumMod val="50000"/>
                  </a:schemeClr>
                </a:solidFill>
              </a:rPr>
              <a:t>are several anatomical differences between males and females including body weight, body composition, gastrointestinal tract factors, liver and metabolism factors and these can all cause differences in whether ADRs </a:t>
            </a:r>
            <a:r>
              <a:rPr lang="en-CA" sz="2100" dirty="0" smtClean="0">
                <a:solidFill>
                  <a:schemeClr val="tx2">
                    <a:lumMod val="50000"/>
                  </a:schemeClr>
                </a:solidFill>
              </a:rPr>
              <a:t>occur</a:t>
            </a:r>
          </a:p>
          <a:p>
            <a:pPr marL="0" indent="0">
              <a:buNone/>
            </a:pPr>
            <a:r>
              <a:rPr lang="en-CA" sz="2100" b="1" dirty="0" smtClean="0">
                <a:solidFill>
                  <a:schemeClr val="tx2">
                    <a:lumMod val="50000"/>
                  </a:schemeClr>
                </a:solidFill>
              </a:rPr>
              <a:t>Body Weight </a:t>
            </a:r>
            <a:r>
              <a:rPr lang="en-CA" sz="2100" b="1" dirty="0">
                <a:solidFill>
                  <a:schemeClr val="tx2">
                    <a:lumMod val="50000"/>
                  </a:schemeClr>
                </a:solidFill>
              </a:rPr>
              <a:t>and </a:t>
            </a:r>
            <a:r>
              <a:rPr lang="en-CA" sz="2100" b="1" dirty="0" smtClean="0">
                <a:solidFill>
                  <a:schemeClr val="tx2">
                    <a:lumMod val="50000"/>
                  </a:schemeClr>
                </a:solidFill>
              </a:rPr>
              <a:t>Fat </a:t>
            </a:r>
            <a:r>
              <a:rPr lang="en-CA" sz="2100" b="1" dirty="0">
                <a:solidFill>
                  <a:schemeClr val="tx2">
                    <a:lumMod val="50000"/>
                  </a:schemeClr>
                </a:solidFill>
              </a:rPr>
              <a:t>D</a:t>
            </a:r>
            <a:r>
              <a:rPr lang="en-CA" sz="2100" b="1" dirty="0" smtClean="0">
                <a:solidFill>
                  <a:schemeClr val="tx2">
                    <a:lumMod val="50000"/>
                  </a:schemeClr>
                </a:solidFill>
              </a:rPr>
              <a:t>istribution:</a:t>
            </a:r>
            <a:endParaRPr lang="en-CA" sz="2100" b="1" dirty="0">
              <a:solidFill>
                <a:schemeClr val="tx2">
                  <a:lumMod val="50000"/>
                </a:schemeClr>
              </a:solidFill>
            </a:endParaRPr>
          </a:p>
          <a:p>
            <a:pPr>
              <a:buFont typeface="Wingdings" pitchFamily="2" charset="2"/>
              <a:buChar char="v"/>
            </a:pPr>
            <a:r>
              <a:rPr lang="en-CA" sz="2100" dirty="0">
                <a:solidFill>
                  <a:schemeClr val="tx2">
                    <a:lumMod val="50000"/>
                  </a:schemeClr>
                </a:solidFill>
              </a:rPr>
              <a:t>Medicines are distributed to and from </a:t>
            </a:r>
            <a:r>
              <a:rPr lang="en-CA" sz="2100" dirty="0" smtClean="0">
                <a:solidFill>
                  <a:schemeClr val="tx2">
                    <a:lumMod val="50000"/>
                  </a:schemeClr>
                </a:solidFill>
              </a:rPr>
              <a:t>blood </a:t>
            </a:r>
            <a:r>
              <a:rPr lang="en-CA" sz="2100" dirty="0">
                <a:solidFill>
                  <a:schemeClr val="tx2">
                    <a:lumMod val="50000"/>
                  </a:schemeClr>
                </a:solidFill>
              </a:rPr>
              <a:t>and various tissues in the body such as fat, muscle, and brain </a:t>
            </a:r>
            <a:r>
              <a:rPr lang="en-CA" sz="2100" dirty="0" smtClean="0">
                <a:solidFill>
                  <a:schemeClr val="tx2">
                    <a:lumMod val="50000"/>
                  </a:schemeClr>
                </a:solidFill>
              </a:rPr>
              <a:t>tissue</a:t>
            </a:r>
          </a:p>
          <a:p>
            <a:pPr marL="361950">
              <a:buFont typeface="Wingdings" pitchFamily="2" charset="2"/>
              <a:buChar char="v"/>
            </a:pPr>
            <a:r>
              <a:rPr lang="en-CA" sz="2100" dirty="0" smtClean="0">
                <a:solidFill>
                  <a:schemeClr val="tx2">
                    <a:lumMod val="50000"/>
                  </a:schemeClr>
                </a:solidFill>
              </a:rPr>
              <a:t>As </a:t>
            </a:r>
            <a:r>
              <a:rPr lang="en-CA" sz="2100" dirty="0">
                <a:solidFill>
                  <a:schemeClr val="tx2">
                    <a:lumMod val="50000"/>
                  </a:schemeClr>
                </a:solidFill>
              </a:rPr>
              <a:t>the blood recirculates, the drug moves from the </a:t>
            </a:r>
            <a:r>
              <a:rPr lang="en-CA" sz="2100" dirty="0" smtClean="0">
                <a:solidFill>
                  <a:schemeClr val="tx2">
                    <a:lumMod val="50000"/>
                  </a:schemeClr>
                </a:solidFill>
              </a:rPr>
              <a:t>bloodstream </a:t>
            </a:r>
            <a:r>
              <a:rPr lang="en-CA" sz="2100" dirty="0">
                <a:solidFill>
                  <a:schemeClr val="tx2">
                    <a:lumMod val="50000"/>
                  </a:schemeClr>
                </a:solidFill>
              </a:rPr>
              <a:t>into the body’s </a:t>
            </a:r>
            <a:r>
              <a:rPr lang="en-CA" sz="2100" dirty="0" smtClean="0">
                <a:solidFill>
                  <a:schemeClr val="tx2">
                    <a:lumMod val="50000"/>
                  </a:schemeClr>
                </a:solidFill>
              </a:rPr>
              <a:t>tissues</a:t>
            </a:r>
          </a:p>
          <a:p>
            <a:pPr lvl="1">
              <a:buFont typeface="Wingdings" pitchFamily="2" charset="2"/>
              <a:buChar char="§"/>
            </a:pPr>
            <a:r>
              <a:rPr lang="en-CA" sz="1800" dirty="0" smtClean="0">
                <a:solidFill>
                  <a:schemeClr val="tx2">
                    <a:lumMod val="50000"/>
                  </a:schemeClr>
                </a:solidFill>
              </a:rPr>
              <a:t>Once </a:t>
            </a:r>
            <a:r>
              <a:rPr lang="en-CA" sz="1800" dirty="0">
                <a:solidFill>
                  <a:schemeClr val="tx2">
                    <a:lumMod val="50000"/>
                  </a:schemeClr>
                </a:solidFill>
              </a:rPr>
              <a:t>absorbed, most of the medicines do not spread evenly in the </a:t>
            </a:r>
            <a:r>
              <a:rPr lang="en-CA" sz="1800" dirty="0" smtClean="0">
                <a:solidFill>
                  <a:schemeClr val="tx2">
                    <a:lumMod val="50000"/>
                  </a:schemeClr>
                </a:solidFill>
              </a:rPr>
              <a:t>body</a:t>
            </a:r>
          </a:p>
          <a:p>
            <a:pPr lvl="1">
              <a:buFont typeface="Wingdings" pitchFamily="2" charset="2"/>
              <a:buChar char="§"/>
            </a:pPr>
            <a:r>
              <a:rPr lang="en-CA" sz="1800" dirty="0" smtClean="0">
                <a:solidFill>
                  <a:schemeClr val="tx2">
                    <a:lumMod val="50000"/>
                  </a:schemeClr>
                </a:solidFill>
              </a:rPr>
              <a:t>Some </a:t>
            </a:r>
            <a:r>
              <a:rPr lang="en-CA" sz="1800" dirty="0">
                <a:solidFill>
                  <a:schemeClr val="tx2">
                    <a:lumMod val="50000"/>
                  </a:schemeClr>
                </a:solidFill>
              </a:rPr>
              <a:t>of them dissolve in water while others stay within the blood and the fluid that surrounds the </a:t>
            </a:r>
            <a:r>
              <a:rPr lang="en-CA" sz="1800" dirty="0" smtClean="0">
                <a:solidFill>
                  <a:schemeClr val="tx2">
                    <a:lumMod val="50000"/>
                  </a:schemeClr>
                </a:solidFill>
              </a:rPr>
              <a:t>cells</a:t>
            </a:r>
          </a:p>
          <a:p>
            <a:pPr lvl="1">
              <a:buFont typeface="Wingdings" pitchFamily="2" charset="2"/>
              <a:buChar char="§"/>
            </a:pPr>
            <a:r>
              <a:rPr lang="en-CA" sz="1800" dirty="0" smtClean="0">
                <a:solidFill>
                  <a:schemeClr val="tx2">
                    <a:lumMod val="50000"/>
                  </a:schemeClr>
                </a:solidFill>
              </a:rPr>
              <a:t>The </a:t>
            </a:r>
            <a:r>
              <a:rPr lang="en-CA" sz="1800" dirty="0">
                <a:solidFill>
                  <a:schemeClr val="tx2">
                    <a:lumMod val="50000"/>
                  </a:schemeClr>
                </a:solidFill>
              </a:rPr>
              <a:t>drugs that dissolve in fat tend to concentrate in the fattiest tissues of the </a:t>
            </a:r>
            <a:r>
              <a:rPr lang="en-CA" sz="1800" dirty="0" smtClean="0">
                <a:solidFill>
                  <a:schemeClr val="tx2">
                    <a:lumMod val="50000"/>
                  </a:schemeClr>
                </a:solidFill>
              </a:rPr>
              <a:t>body</a:t>
            </a:r>
          </a:p>
          <a:p>
            <a:pPr>
              <a:buFont typeface="Wingdings" pitchFamily="2" charset="2"/>
              <a:buChar char="v"/>
            </a:pPr>
            <a:r>
              <a:rPr lang="en-CA" sz="2100" dirty="0" smtClean="0">
                <a:solidFill>
                  <a:schemeClr val="tx2">
                    <a:lumMod val="50000"/>
                  </a:schemeClr>
                </a:solidFill>
              </a:rPr>
              <a:t>Some </a:t>
            </a:r>
            <a:r>
              <a:rPr lang="en-CA" sz="2100" dirty="0">
                <a:solidFill>
                  <a:schemeClr val="tx2">
                    <a:lumMod val="50000"/>
                  </a:schemeClr>
                </a:solidFill>
              </a:rPr>
              <a:t>drugs leave the </a:t>
            </a:r>
            <a:r>
              <a:rPr lang="en-CA" sz="2100" dirty="0" smtClean="0">
                <a:solidFill>
                  <a:schemeClr val="tx2">
                    <a:lumMod val="50000"/>
                  </a:schemeClr>
                </a:solidFill>
              </a:rPr>
              <a:t>bloodstream slowly </a:t>
            </a:r>
            <a:r>
              <a:rPr lang="en-CA" sz="2100" dirty="0">
                <a:solidFill>
                  <a:schemeClr val="tx2">
                    <a:lumMod val="50000"/>
                  </a:schemeClr>
                </a:solidFill>
              </a:rPr>
              <a:t>because they have bonded tightly with the proteins </a:t>
            </a:r>
            <a:r>
              <a:rPr lang="en-CA" sz="2100" dirty="0" smtClean="0">
                <a:solidFill>
                  <a:schemeClr val="tx2">
                    <a:lumMod val="50000"/>
                  </a:schemeClr>
                </a:solidFill>
              </a:rPr>
              <a:t>circulating </a:t>
            </a:r>
            <a:r>
              <a:rPr lang="en-CA" sz="2100" dirty="0">
                <a:solidFill>
                  <a:schemeClr val="tx2">
                    <a:lumMod val="50000"/>
                  </a:schemeClr>
                </a:solidFill>
              </a:rPr>
              <a:t>in the </a:t>
            </a:r>
            <a:r>
              <a:rPr lang="en-CA" sz="2100" dirty="0" smtClean="0">
                <a:solidFill>
                  <a:schemeClr val="tx2">
                    <a:lumMod val="50000"/>
                  </a:schemeClr>
                </a:solidFill>
              </a:rPr>
              <a:t>blood and can act as reservoirs for the drug causing a reaction</a:t>
            </a:r>
          </a:p>
          <a:p>
            <a:pPr>
              <a:buFont typeface="Wingdings" pitchFamily="2" charset="2"/>
              <a:buChar char="v"/>
            </a:pPr>
            <a:r>
              <a:rPr lang="en-CA" sz="2100" dirty="0" smtClean="0">
                <a:solidFill>
                  <a:schemeClr val="tx2">
                    <a:lumMod val="50000"/>
                  </a:schemeClr>
                </a:solidFill>
              </a:rPr>
              <a:t>Others </a:t>
            </a:r>
            <a:r>
              <a:rPr lang="en-CA" sz="2100" dirty="0">
                <a:solidFill>
                  <a:schemeClr val="tx2">
                    <a:lumMod val="50000"/>
                  </a:schemeClr>
                </a:solidFill>
              </a:rPr>
              <a:t>leave the bloodstream very </a:t>
            </a:r>
            <a:r>
              <a:rPr lang="en-CA" sz="2100" dirty="0" smtClean="0">
                <a:solidFill>
                  <a:schemeClr val="tx2">
                    <a:lumMod val="50000"/>
                  </a:schemeClr>
                </a:solidFill>
              </a:rPr>
              <a:t>quickly, </a:t>
            </a:r>
            <a:r>
              <a:rPr lang="en-CA" sz="2100" dirty="0">
                <a:solidFill>
                  <a:schemeClr val="tx2">
                    <a:lumMod val="50000"/>
                  </a:schemeClr>
                </a:solidFill>
              </a:rPr>
              <a:t>because they are less tightly bound to </a:t>
            </a:r>
            <a:r>
              <a:rPr lang="en-CA" sz="2100" dirty="0" smtClean="0">
                <a:solidFill>
                  <a:schemeClr val="tx2">
                    <a:lumMod val="50000"/>
                  </a:schemeClr>
                </a:solidFill>
              </a:rPr>
              <a:t>blood proteins and can cause the effectivity of the medicine to be reduced</a:t>
            </a:r>
          </a:p>
        </p:txBody>
      </p:sp>
    </p:spTree>
    <p:extLst>
      <p:ext uri="{BB962C8B-B14F-4D97-AF65-F5344CB8AC3E}">
        <p14:creationId xmlns:p14="http://schemas.microsoft.com/office/powerpoint/2010/main" val="195840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1470025"/>
          </a:xfrm>
        </p:spPr>
        <p:txBody>
          <a:bodyPr>
            <a:noAutofit/>
          </a:bodyPr>
          <a:lstStyle/>
          <a:p>
            <a:r>
              <a:rPr lang="en-CA" b="1" dirty="0" smtClean="0">
                <a:solidFill>
                  <a:srgbClr val="1D4557"/>
                </a:solidFill>
              </a:rPr>
              <a:t>Drug Related Factors Causing ADRs Or Changing Effectivity In General Medicine</a:t>
            </a:r>
            <a:endParaRPr lang="en-CA" b="1" dirty="0">
              <a:solidFill>
                <a:srgbClr val="1D4557"/>
              </a:solidFill>
            </a:endParaRPr>
          </a:p>
        </p:txBody>
      </p:sp>
      <p:pic>
        <p:nvPicPr>
          <p:cNvPr id="4098" name="Picture 2" descr="D:\Anay\Anay learning\school\Grade 9\Other\science fair\08_School submission\01_PPTX\01_Pictures\Patient Profil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4002992"/>
            <a:ext cx="2590800" cy="259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908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8"/>
            <a:ext cx="8229600" cy="1143000"/>
          </a:xfrm>
        </p:spPr>
        <p:txBody>
          <a:bodyPr/>
          <a:lstStyle/>
          <a:p>
            <a:r>
              <a:rPr lang="en-CA" b="1" dirty="0" smtClean="0">
                <a:solidFill>
                  <a:schemeClr val="accent5">
                    <a:lumMod val="50000"/>
                  </a:schemeClr>
                </a:solidFill>
                <a:effectLst>
                  <a:outerShdw blurRad="38100" dist="38100" dir="2700000" algn="tl">
                    <a:srgbClr val="000000">
                      <a:alpha val="43137"/>
                    </a:srgbClr>
                  </a:outerShdw>
                </a:effectLst>
              </a:rPr>
              <a:t>Table of Contents</a:t>
            </a:r>
            <a:endParaRPr lang="en-CA"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14400"/>
            <a:ext cx="8229600" cy="5562600"/>
          </a:xfrm>
        </p:spPr>
        <p:txBody>
          <a:bodyPr>
            <a:normAutofit fontScale="92500" lnSpcReduction="20000"/>
          </a:bodyPr>
          <a:lstStyle/>
          <a:p>
            <a:pPr marL="514350" indent="-514350">
              <a:buFont typeface="+mj-lt"/>
              <a:buAutoNum type="arabicPeriod"/>
            </a:pPr>
            <a:r>
              <a:rPr lang="en-CA" b="1" dirty="0" smtClean="0">
                <a:solidFill>
                  <a:schemeClr val="tx2">
                    <a:lumMod val="50000"/>
                  </a:schemeClr>
                </a:solidFill>
              </a:rPr>
              <a:t>Problem</a:t>
            </a:r>
          </a:p>
          <a:p>
            <a:pPr marL="514350" indent="-514350">
              <a:buFont typeface="+mj-lt"/>
              <a:buAutoNum type="arabicPeriod"/>
            </a:pPr>
            <a:r>
              <a:rPr lang="en-CA" b="1" dirty="0" smtClean="0">
                <a:solidFill>
                  <a:schemeClr val="tx2">
                    <a:lumMod val="50000"/>
                  </a:schemeClr>
                </a:solidFill>
              </a:rPr>
              <a:t>Hypothesis</a:t>
            </a:r>
          </a:p>
          <a:p>
            <a:pPr marL="514350" indent="-514350">
              <a:buFont typeface="+mj-lt"/>
              <a:buAutoNum type="arabicPeriod"/>
            </a:pPr>
            <a:r>
              <a:rPr lang="en-CA" b="1" dirty="0" smtClean="0">
                <a:solidFill>
                  <a:schemeClr val="tx2">
                    <a:lumMod val="50000"/>
                  </a:schemeClr>
                </a:solidFill>
              </a:rPr>
              <a:t>Research</a:t>
            </a:r>
          </a:p>
          <a:p>
            <a:pPr marL="914400" lvl="1" indent="-514350">
              <a:buFont typeface="Wingdings" pitchFamily="2" charset="2"/>
              <a:buChar char="Ø"/>
            </a:pPr>
            <a:r>
              <a:rPr lang="en-CA" b="1" dirty="0" smtClean="0">
                <a:solidFill>
                  <a:schemeClr val="tx2">
                    <a:lumMod val="50000"/>
                  </a:schemeClr>
                </a:solidFill>
              </a:rPr>
              <a:t>Intro to research</a:t>
            </a:r>
          </a:p>
          <a:p>
            <a:pPr marL="914400" lvl="1" indent="-514350">
              <a:buFont typeface="Wingdings" pitchFamily="2" charset="2"/>
              <a:buChar char="Ø"/>
            </a:pPr>
            <a:r>
              <a:rPr lang="en-CA" b="1" dirty="0" smtClean="0">
                <a:solidFill>
                  <a:schemeClr val="tx2">
                    <a:lumMod val="50000"/>
                  </a:schemeClr>
                </a:solidFill>
              </a:rPr>
              <a:t>General Medicines And Changes To Effectivity And Reactions</a:t>
            </a:r>
          </a:p>
          <a:p>
            <a:pPr marL="914400" lvl="1" indent="-514350">
              <a:buFont typeface="Wingdings" pitchFamily="2" charset="2"/>
              <a:buChar char="Ø"/>
            </a:pPr>
            <a:r>
              <a:rPr lang="en-CA" b="1" dirty="0" smtClean="0">
                <a:solidFill>
                  <a:schemeClr val="tx2">
                    <a:lumMod val="50000"/>
                  </a:schemeClr>
                </a:solidFill>
              </a:rPr>
              <a:t>Prescription Medications And </a:t>
            </a:r>
            <a:r>
              <a:rPr lang="en-CA" b="1" dirty="0">
                <a:solidFill>
                  <a:schemeClr val="tx2">
                    <a:lumMod val="50000"/>
                  </a:schemeClr>
                </a:solidFill>
              </a:rPr>
              <a:t>Changes To Effectivity And </a:t>
            </a:r>
            <a:r>
              <a:rPr lang="en-CA" b="1" dirty="0" smtClean="0">
                <a:solidFill>
                  <a:schemeClr val="tx2">
                    <a:lumMod val="50000"/>
                  </a:schemeClr>
                </a:solidFill>
              </a:rPr>
              <a:t>Reactions</a:t>
            </a:r>
          </a:p>
          <a:p>
            <a:pPr marL="914400" lvl="1" indent="-514350">
              <a:buFont typeface="Wingdings" pitchFamily="2" charset="2"/>
              <a:buChar char="Ø"/>
            </a:pPr>
            <a:r>
              <a:rPr lang="en-CA" b="1" dirty="0" smtClean="0">
                <a:solidFill>
                  <a:schemeClr val="tx2">
                    <a:lumMod val="50000"/>
                  </a:schemeClr>
                </a:solidFill>
              </a:rPr>
              <a:t>Over the Counter </a:t>
            </a:r>
            <a:r>
              <a:rPr lang="en-CA" b="1" dirty="0">
                <a:solidFill>
                  <a:schemeClr val="tx2">
                    <a:lumMod val="50000"/>
                  </a:schemeClr>
                </a:solidFill>
              </a:rPr>
              <a:t>Medicines And Changes To Effectivity And </a:t>
            </a:r>
            <a:r>
              <a:rPr lang="en-CA" b="1" dirty="0" smtClean="0">
                <a:solidFill>
                  <a:schemeClr val="tx2">
                    <a:lumMod val="50000"/>
                  </a:schemeClr>
                </a:solidFill>
              </a:rPr>
              <a:t>Reactions</a:t>
            </a:r>
          </a:p>
          <a:p>
            <a:pPr marL="914400" lvl="1" indent="-514350">
              <a:buFont typeface="Wingdings" pitchFamily="2" charset="2"/>
              <a:buChar char="Ø"/>
            </a:pPr>
            <a:r>
              <a:rPr lang="en-CA" b="1" dirty="0" smtClean="0">
                <a:solidFill>
                  <a:schemeClr val="tx2">
                    <a:lumMod val="50000"/>
                  </a:schemeClr>
                </a:solidFill>
              </a:rPr>
              <a:t>Prevention of Reactions</a:t>
            </a:r>
          </a:p>
          <a:p>
            <a:pPr marL="514350" indent="-514350">
              <a:buFont typeface="+mj-lt"/>
              <a:buAutoNum type="arabicPeriod"/>
            </a:pPr>
            <a:r>
              <a:rPr lang="en-CA" b="1" dirty="0" smtClean="0">
                <a:solidFill>
                  <a:schemeClr val="tx2">
                    <a:lumMod val="50000"/>
                  </a:schemeClr>
                </a:solidFill>
              </a:rPr>
              <a:t>Data</a:t>
            </a:r>
          </a:p>
          <a:p>
            <a:pPr marL="514350" indent="-514350">
              <a:buFont typeface="+mj-lt"/>
              <a:buAutoNum type="arabicPeriod"/>
            </a:pPr>
            <a:r>
              <a:rPr lang="en-CA" b="1" dirty="0" smtClean="0">
                <a:solidFill>
                  <a:schemeClr val="tx2">
                    <a:lumMod val="50000"/>
                  </a:schemeClr>
                </a:solidFill>
              </a:rPr>
              <a:t>Conclusion</a:t>
            </a:r>
            <a:endParaRPr lang="en-CA" b="1" dirty="0">
              <a:solidFill>
                <a:schemeClr val="tx2">
                  <a:lumMod val="50000"/>
                </a:schemeClr>
              </a:solidFill>
            </a:endParaRPr>
          </a:p>
          <a:p>
            <a:pPr marL="514350" indent="-514350">
              <a:buFont typeface="+mj-lt"/>
              <a:buAutoNum type="arabicPeriod"/>
            </a:pPr>
            <a:endParaRPr lang="en-CA" dirty="0" smtClean="0"/>
          </a:p>
          <a:p>
            <a:pPr marL="514350" indent="-514350">
              <a:buFont typeface="+mj-lt"/>
              <a:buAutoNum type="arabicPeriod"/>
            </a:pPr>
            <a:endParaRPr lang="en-CA" dirty="0" smtClean="0"/>
          </a:p>
        </p:txBody>
      </p:sp>
    </p:spTree>
    <p:extLst>
      <p:ext uri="{BB962C8B-B14F-4D97-AF65-F5344CB8AC3E}">
        <p14:creationId xmlns:p14="http://schemas.microsoft.com/office/powerpoint/2010/main" val="4029135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43000"/>
          </a:xfrm>
        </p:spPr>
        <p:txBody>
          <a:bodyPr>
            <a:noAutofit/>
          </a:bodyPr>
          <a:lstStyle/>
          <a:p>
            <a:r>
              <a:rPr lang="en-CA" sz="3600" b="1" dirty="0" smtClean="0">
                <a:solidFill>
                  <a:schemeClr val="accent5">
                    <a:lumMod val="50000"/>
                  </a:schemeClr>
                </a:solidFill>
                <a:effectLst>
                  <a:outerShdw blurRad="38100" dist="38100" dir="2700000" algn="tl">
                    <a:srgbClr val="000000">
                      <a:alpha val="43137"/>
                    </a:srgbClr>
                  </a:outerShdw>
                </a:effectLst>
              </a:rPr>
              <a:t>Polypharmacy and Drug Dosage/Frequency</a:t>
            </a:r>
            <a:endParaRPr lang="en-CA" sz="3600"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525" y="609600"/>
            <a:ext cx="9144000" cy="6324600"/>
          </a:xfrm>
        </p:spPr>
        <p:txBody>
          <a:bodyPr>
            <a:noAutofit/>
          </a:bodyPr>
          <a:lstStyle/>
          <a:p>
            <a:pPr marL="0" indent="0">
              <a:buNone/>
            </a:pPr>
            <a:r>
              <a:rPr lang="en-CA" sz="2000" b="1" dirty="0" smtClean="0">
                <a:solidFill>
                  <a:schemeClr val="tx2">
                    <a:lumMod val="50000"/>
                  </a:schemeClr>
                </a:solidFill>
              </a:rPr>
              <a:t>Polypharmacy:</a:t>
            </a:r>
          </a:p>
          <a:p>
            <a:pPr>
              <a:buFont typeface="Wingdings" pitchFamily="2" charset="2"/>
              <a:buChar char="v"/>
            </a:pPr>
            <a:r>
              <a:rPr lang="en-CA" sz="2000" dirty="0" smtClean="0">
                <a:solidFill>
                  <a:schemeClr val="tx2">
                    <a:lumMod val="50000"/>
                  </a:schemeClr>
                </a:solidFill>
              </a:rPr>
              <a:t>Taking </a:t>
            </a:r>
            <a:r>
              <a:rPr lang="en-CA" sz="2000" dirty="0">
                <a:solidFill>
                  <a:schemeClr val="tx2">
                    <a:lumMod val="50000"/>
                  </a:schemeClr>
                </a:solidFill>
              </a:rPr>
              <a:t>several drugs, </a:t>
            </a:r>
            <a:r>
              <a:rPr lang="en-CA" sz="2000" dirty="0" smtClean="0">
                <a:solidFill>
                  <a:schemeClr val="tx2">
                    <a:lumMod val="50000"/>
                  </a:schemeClr>
                </a:solidFill>
              </a:rPr>
              <a:t>can add </a:t>
            </a:r>
            <a:r>
              <a:rPr lang="en-CA" sz="2000" dirty="0">
                <a:solidFill>
                  <a:schemeClr val="tx2">
                    <a:lumMod val="50000"/>
                  </a:schemeClr>
                </a:solidFill>
              </a:rPr>
              <a:t>to the risk of having </a:t>
            </a:r>
            <a:r>
              <a:rPr lang="en-CA" sz="2000" dirty="0" smtClean="0">
                <a:solidFill>
                  <a:schemeClr val="tx2">
                    <a:lumMod val="50000"/>
                  </a:schemeClr>
                </a:solidFill>
              </a:rPr>
              <a:t>an </a:t>
            </a:r>
            <a:r>
              <a:rPr lang="en-CA" sz="2000" dirty="0">
                <a:solidFill>
                  <a:schemeClr val="tx2">
                    <a:lumMod val="50000"/>
                  </a:schemeClr>
                </a:solidFill>
              </a:rPr>
              <a:t>ADR or </a:t>
            </a:r>
            <a:r>
              <a:rPr lang="en-CA" sz="2000" dirty="0" smtClean="0">
                <a:solidFill>
                  <a:schemeClr val="tx2">
                    <a:lumMod val="50000"/>
                  </a:schemeClr>
                </a:solidFill>
              </a:rPr>
              <a:t>the</a:t>
            </a:r>
          </a:p>
          <a:p>
            <a:pPr marL="361950" indent="0">
              <a:buNone/>
            </a:pPr>
            <a:r>
              <a:rPr lang="en-CA" sz="2000" dirty="0" smtClean="0">
                <a:solidFill>
                  <a:schemeClr val="tx2">
                    <a:lumMod val="50000"/>
                  </a:schemeClr>
                </a:solidFill>
              </a:rPr>
              <a:t>the </a:t>
            </a:r>
            <a:r>
              <a:rPr lang="en-CA" sz="2000" dirty="0">
                <a:solidFill>
                  <a:schemeClr val="tx2">
                    <a:lumMod val="50000"/>
                  </a:schemeClr>
                </a:solidFill>
              </a:rPr>
              <a:t>effectiveness of the drug </a:t>
            </a:r>
            <a:r>
              <a:rPr lang="en-CA" sz="2000" dirty="0" smtClean="0">
                <a:solidFill>
                  <a:schemeClr val="tx2">
                    <a:lumMod val="50000"/>
                  </a:schemeClr>
                </a:solidFill>
              </a:rPr>
              <a:t>dropping because</a:t>
            </a:r>
            <a:r>
              <a:rPr lang="en-CA" sz="2000" dirty="0">
                <a:solidFill>
                  <a:schemeClr val="tx2">
                    <a:lumMod val="50000"/>
                  </a:schemeClr>
                </a:solidFill>
              </a:rPr>
              <a:t> the number and </a:t>
            </a:r>
            <a:endParaRPr lang="en-CA" sz="2000" dirty="0" smtClean="0">
              <a:solidFill>
                <a:schemeClr val="tx2">
                  <a:lumMod val="50000"/>
                </a:schemeClr>
              </a:solidFill>
            </a:endParaRPr>
          </a:p>
          <a:p>
            <a:pPr marL="361950" indent="0">
              <a:buNone/>
            </a:pPr>
            <a:r>
              <a:rPr lang="en-CA" sz="2000" dirty="0" smtClean="0">
                <a:solidFill>
                  <a:schemeClr val="tx2">
                    <a:lumMod val="50000"/>
                  </a:schemeClr>
                </a:solidFill>
              </a:rPr>
              <a:t>severity </a:t>
            </a:r>
            <a:r>
              <a:rPr lang="en-CA" sz="2000" dirty="0">
                <a:solidFill>
                  <a:schemeClr val="tx2">
                    <a:lumMod val="50000"/>
                  </a:schemeClr>
                </a:solidFill>
              </a:rPr>
              <a:t>of ADRs increases as the number of drugs taken increases</a:t>
            </a:r>
          </a:p>
          <a:p>
            <a:pPr>
              <a:buFont typeface="Wingdings" pitchFamily="2" charset="2"/>
              <a:buChar char="v"/>
            </a:pPr>
            <a:r>
              <a:rPr lang="en-CA" sz="2000" dirty="0" smtClean="0">
                <a:solidFill>
                  <a:schemeClr val="tx2">
                    <a:lumMod val="50000"/>
                  </a:schemeClr>
                </a:solidFill>
              </a:rPr>
              <a:t>If </a:t>
            </a:r>
            <a:r>
              <a:rPr lang="en-CA" sz="2000" dirty="0">
                <a:solidFill>
                  <a:schemeClr val="tx2">
                    <a:lumMod val="50000"/>
                  </a:schemeClr>
                </a:solidFill>
              </a:rPr>
              <a:t>there are more drugs being taken, it is also possible that they interact with each other and lower the effectivity of all the medicines </a:t>
            </a:r>
            <a:r>
              <a:rPr lang="en-CA" sz="2000" dirty="0" smtClean="0">
                <a:solidFill>
                  <a:schemeClr val="tx2">
                    <a:lumMod val="50000"/>
                  </a:schemeClr>
                </a:solidFill>
              </a:rPr>
              <a:t>involved</a:t>
            </a:r>
            <a:endParaRPr lang="en-CA" sz="2000" b="1" dirty="0">
              <a:solidFill>
                <a:schemeClr val="tx2">
                  <a:lumMod val="50000"/>
                </a:schemeClr>
              </a:solidFill>
            </a:endParaRPr>
          </a:p>
          <a:p>
            <a:pPr marL="0" indent="0">
              <a:buNone/>
            </a:pPr>
            <a:r>
              <a:rPr lang="en-CA" sz="2000" b="1" dirty="0" smtClean="0">
                <a:solidFill>
                  <a:schemeClr val="tx2">
                    <a:lumMod val="50000"/>
                  </a:schemeClr>
                </a:solidFill>
              </a:rPr>
              <a:t>Dosage/frequency:</a:t>
            </a:r>
            <a:endParaRPr lang="en-CA" sz="2000" b="1" dirty="0">
              <a:solidFill>
                <a:schemeClr val="tx2">
                  <a:lumMod val="50000"/>
                </a:schemeClr>
              </a:solidFill>
            </a:endParaRPr>
          </a:p>
          <a:p>
            <a:pPr>
              <a:buFont typeface="Wingdings" pitchFamily="2" charset="2"/>
              <a:buChar char="v"/>
            </a:pPr>
            <a:r>
              <a:rPr lang="en-CA" sz="2000" dirty="0">
                <a:solidFill>
                  <a:schemeClr val="tx2">
                    <a:lumMod val="50000"/>
                  </a:schemeClr>
                </a:solidFill>
              </a:rPr>
              <a:t>Drug dosing has an effect on the development of ADRs in many </a:t>
            </a:r>
            <a:r>
              <a:rPr lang="en-CA" sz="2000" dirty="0" smtClean="0">
                <a:solidFill>
                  <a:schemeClr val="tx2">
                    <a:lumMod val="50000"/>
                  </a:schemeClr>
                </a:solidFill>
              </a:rPr>
              <a:t>ways </a:t>
            </a:r>
          </a:p>
          <a:p>
            <a:pPr lvl="1">
              <a:buFont typeface="Wingdings" pitchFamily="2" charset="2"/>
              <a:buChar char="§"/>
            </a:pPr>
            <a:r>
              <a:rPr lang="en-CA" sz="1800" dirty="0" smtClean="0">
                <a:solidFill>
                  <a:schemeClr val="tx2">
                    <a:lumMod val="50000"/>
                  </a:schemeClr>
                </a:solidFill>
              </a:rPr>
              <a:t>some </a:t>
            </a:r>
            <a:r>
              <a:rPr lang="en-CA" sz="1800" dirty="0">
                <a:solidFill>
                  <a:schemeClr val="tx2">
                    <a:lumMod val="50000"/>
                  </a:schemeClr>
                </a:solidFill>
              </a:rPr>
              <a:t>drugs need to be taken in the morning while others need to be taken in the </a:t>
            </a:r>
            <a:r>
              <a:rPr lang="en-CA" sz="1800" dirty="0" smtClean="0">
                <a:solidFill>
                  <a:schemeClr val="tx2">
                    <a:lumMod val="50000"/>
                  </a:schemeClr>
                </a:solidFill>
              </a:rPr>
              <a:t>evening</a:t>
            </a:r>
          </a:p>
          <a:p>
            <a:pPr lvl="1">
              <a:buFont typeface="Wingdings" pitchFamily="2" charset="2"/>
              <a:buChar char="§"/>
            </a:pPr>
            <a:r>
              <a:rPr lang="en-CA" sz="1800" dirty="0" smtClean="0">
                <a:solidFill>
                  <a:schemeClr val="tx2">
                    <a:lumMod val="50000"/>
                  </a:schemeClr>
                </a:solidFill>
              </a:rPr>
              <a:t>Some </a:t>
            </a:r>
            <a:r>
              <a:rPr lang="en-CA" sz="1800" dirty="0">
                <a:solidFill>
                  <a:schemeClr val="tx2">
                    <a:lumMod val="50000"/>
                  </a:schemeClr>
                </a:solidFill>
              </a:rPr>
              <a:t>need to be taken at </a:t>
            </a:r>
            <a:r>
              <a:rPr lang="en-CA" sz="1800" dirty="0" smtClean="0">
                <a:solidFill>
                  <a:schemeClr val="tx2">
                    <a:lumMod val="50000"/>
                  </a:schemeClr>
                </a:solidFill>
              </a:rPr>
              <a:t>bedtime</a:t>
            </a:r>
          </a:p>
          <a:p>
            <a:pPr>
              <a:buFont typeface="Wingdings" pitchFamily="2" charset="2"/>
              <a:buChar char="v"/>
            </a:pPr>
            <a:r>
              <a:rPr lang="en-CA" sz="2000" dirty="0" smtClean="0">
                <a:solidFill>
                  <a:schemeClr val="tx2">
                    <a:lumMod val="50000"/>
                  </a:schemeClr>
                </a:solidFill>
              </a:rPr>
              <a:t>Dosing </a:t>
            </a:r>
            <a:r>
              <a:rPr lang="en-CA" sz="2000" dirty="0">
                <a:solidFill>
                  <a:schemeClr val="tx2">
                    <a:lumMod val="50000"/>
                  </a:schemeClr>
                </a:solidFill>
              </a:rPr>
              <a:t>and frequency can also have change the effectiveness of </a:t>
            </a:r>
            <a:r>
              <a:rPr lang="en-CA" sz="2000" dirty="0" smtClean="0">
                <a:solidFill>
                  <a:schemeClr val="tx2">
                    <a:lumMod val="50000"/>
                  </a:schemeClr>
                </a:solidFill>
              </a:rPr>
              <a:t>a</a:t>
            </a:r>
          </a:p>
          <a:p>
            <a:pPr marL="361950" indent="0">
              <a:buNone/>
            </a:pPr>
            <a:r>
              <a:rPr lang="en-CA" sz="2000" dirty="0" smtClean="0">
                <a:solidFill>
                  <a:schemeClr val="tx2">
                    <a:lumMod val="50000"/>
                  </a:schemeClr>
                </a:solidFill>
              </a:rPr>
              <a:t>medicine</a:t>
            </a:r>
          </a:p>
          <a:p>
            <a:pPr lvl="1">
              <a:buFont typeface="Wingdings" pitchFamily="2" charset="2"/>
              <a:buChar char="§"/>
            </a:pPr>
            <a:r>
              <a:rPr lang="en-CA" sz="1800" dirty="0" smtClean="0">
                <a:solidFill>
                  <a:schemeClr val="tx2">
                    <a:lumMod val="50000"/>
                  </a:schemeClr>
                </a:solidFill>
              </a:rPr>
              <a:t>If </a:t>
            </a:r>
            <a:r>
              <a:rPr lang="en-CA" sz="1800" dirty="0">
                <a:solidFill>
                  <a:schemeClr val="tx2">
                    <a:lumMod val="50000"/>
                  </a:schemeClr>
                </a:solidFill>
              </a:rPr>
              <a:t>a medicine is taken at the improper </a:t>
            </a:r>
            <a:r>
              <a:rPr lang="en-CA" sz="1800" dirty="0" smtClean="0">
                <a:solidFill>
                  <a:schemeClr val="tx2">
                    <a:lumMod val="50000"/>
                  </a:schemeClr>
                </a:solidFill>
              </a:rPr>
              <a:t>time </a:t>
            </a:r>
            <a:r>
              <a:rPr lang="en-CA" sz="1800" dirty="0">
                <a:solidFill>
                  <a:schemeClr val="tx2">
                    <a:lumMod val="50000"/>
                  </a:schemeClr>
                </a:solidFill>
              </a:rPr>
              <a:t>it is possible that </a:t>
            </a:r>
            <a:r>
              <a:rPr lang="en-CA" sz="1800" dirty="0" smtClean="0">
                <a:solidFill>
                  <a:schemeClr val="tx2">
                    <a:lumMod val="50000"/>
                  </a:schemeClr>
                </a:solidFill>
              </a:rPr>
              <a:t>the</a:t>
            </a:r>
          </a:p>
          <a:p>
            <a:pPr marL="457200" lvl="1" indent="0">
              <a:buNone/>
            </a:pPr>
            <a:r>
              <a:rPr lang="en-CA" sz="1800" dirty="0" smtClean="0">
                <a:solidFill>
                  <a:schemeClr val="tx2">
                    <a:lumMod val="50000"/>
                  </a:schemeClr>
                </a:solidFill>
              </a:rPr>
              <a:t> </a:t>
            </a:r>
            <a:r>
              <a:rPr lang="en-CA" sz="1800" dirty="0">
                <a:solidFill>
                  <a:schemeClr val="tx2">
                    <a:lumMod val="50000"/>
                  </a:schemeClr>
                </a:solidFill>
              </a:rPr>
              <a:t>medicine will </a:t>
            </a:r>
            <a:r>
              <a:rPr lang="en-CA" sz="1800" dirty="0" smtClean="0">
                <a:solidFill>
                  <a:schemeClr val="tx2">
                    <a:lumMod val="50000"/>
                  </a:schemeClr>
                </a:solidFill>
              </a:rPr>
              <a:t>not </a:t>
            </a:r>
            <a:r>
              <a:rPr lang="en-CA" sz="1800" dirty="0">
                <a:solidFill>
                  <a:schemeClr val="tx2">
                    <a:lumMod val="50000"/>
                  </a:schemeClr>
                </a:solidFill>
              </a:rPr>
              <a:t>be as </a:t>
            </a:r>
            <a:r>
              <a:rPr lang="en-CA" sz="1800" dirty="0" smtClean="0">
                <a:solidFill>
                  <a:schemeClr val="tx2">
                    <a:lumMod val="50000"/>
                  </a:schemeClr>
                </a:solidFill>
              </a:rPr>
              <a:t>effective</a:t>
            </a:r>
          </a:p>
          <a:p>
            <a:pPr lvl="1">
              <a:buFont typeface="Wingdings" pitchFamily="2" charset="2"/>
              <a:buChar char="§"/>
            </a:pPr>
            <a:r>
              <a:rPr lang="en-CA" sz="1800" dirty="0" smtClean="0">
                <a:solidFill>
                  <a:schemeClr val="tx2">
                    <a:lumMod val="50000"/>
                  </a:schemeClr>
                </a:solidFill>
              </a:rPr>
              <a:t>If </a:t>
            </a:r>
            <a:r>
              <a:rPr lang="en-CA" sz="1800" dirty="0">
                <a:solidFill>
                  <a:schemeClr val="tx2">
                    <a:lumMod val="50000"/>
                  </a:schemeClr>
                </a:solidFill>
              </a:rPr>
              <a:t>the dosage is </a:t>
            </a:r>
            <a:r>
              <a:rPr lang="en-CA" sz="1800" dirty="0" smtClean="0">
                <a:solidFill>
                  <a:schemeClr val="tx2">
                    <a:lumMod val="50000"/>
                  </a:schemeClr>
                </a:solidFill>
              </a:rPr>
              <a:t>improper for the patient, </a:t>
            </a:r>
            <a:r>
              <a:rPr lang="en-CA" sz="1800" dirty="0">
                <a:solidFill>
                  <a:schemeClr val="tx2">
                    <a:lumMod val="50000"/>
                  </a:schemeClr>
                </a:solidFill>
              </a:rPr>
              <a:t>the effectivity </a:t>
            </a:r>
            <a:r>
              <a:rPr lang="en-CA" sz="1800" dirty="0" smtClean="0">
                <a:solidFill>
                  <a:schemeClr val="tx2">
                    <a:lumMod val="50000"/>
                  </a:schemeClr>
                </a:solidFill>
              </a:rPr>
              <a:t>will </a:t>
            </a:r>
          </a:p>
          <a:p>
            <a:pPr marL="457200" lvl="1" indent="0">
              <a:buNone/>
            </a:pPr>
            <a:r>
              <a:rPr lang="en-CA" sz="1800" dirty="0" smtClean="0">
                <a:solidFill>
                  <a:schemeClr val="tx2">
                    <a:lumMod val="50000"/>
                  </a:schemeClr>
                </a:solidFill>
              </a:rPr>
              <a:t>also change </a:t>
            </a:r>
            <a:endParaRPr lang="en-CA" sz="1800" dirty="0">
              <a:solidFill>
                <a:schemeClr val="tx2">
                  <a:lumMod val="50000"/>
                </a:schemeClr>
              </a:solidFill>
            </a:endParaRPr>
          </a:p>
          <a:p>
            <a:pPr marL="0" indent="0">
              <a:buNone/>
            </a:pPr>
            <a:endParaRPr lang="en-CA" sz="2000" dirty="0"/>
          </a:p>
        </p:txBody>
      </p:sp>
      <p:grpSp>
        <p:nvGrpSpPr>
          <p:cNvPr id="5" name="Group 4"/>
          <p:cNvGrpSpPr/>
          <p:nvPr/>
        </p:nvGrpSpPr>
        <p:grpSpPr>
          <a:xfrm>
            <a:off x="7079780" y="4953000"/>
            <a:ext cx="1930400" cy="1828801"/>
            <a:chOff x="7727230" y="5257800"/>
            <a:chExt cx="1371600" cy="1524001"/>
          </a:xfrm>
        </p:grpSpPr>
        <p:sp>
          <p:nvSpPr>
            <p:cNvPr id="4" name="Rectangle 3"/>
            <p:cNvSpPr/>
            <p:nvPr/>
          </p:nvSpPr>
          <p:spPr>
            <a:xfrm>
              <a:off x="7727230" y="5257800"/>
              <a:ext cx="13716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146" name="Picture 2" descr="D:\Anay\Anay learning\school\Grade 9\Other\science fair\08_School submission\01_PPTX\01_Pictures\Dosage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401555"/>
              <a:ext cx="1128861" cy="1380246"/>
            </a:xfrm>
            <a:prstGeom prst="rect">
              <a:avLst/>
            </a:prstGeom>
            <a:noFill/>
            <a:extLst>
              <a:ext uri="{909E8E84-426E-40DD-AFC4-6F175D3DCCD1}">
                <a14:hiddenFill xmlns:a14="http://schemas.microsoft.com/office/drawing/2010/main">
                  <a:solidFill>
                    <a:srgbClr val="FFFFFF"/>
                  </a:solidFill>
                </a14:hiddenFill>
              </a:ext>
            </a:extLst>
          </p:spPr>
        </p:pic>
      </p:grpSp>
      <p:pic>
        <p:nvPicPr>
          <p:cNvPr id="6147" name="Picture 3" descr="D:\Anay\Anay learning\school\Grade 9\Other\science fair\08_School submission\01_PPTX\01_Pictures\polypharmacy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9780" y="685801"/>
            <a:ext cx="1930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30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62075"/>
          </a:xfrm>
        </p:spPr>
        <p:txBody>
          <a:bodyPr>
            <a:noAutofit/>
          </a:bodyPr>
          <a:lstStyle/>
          <a:p>
            <a:pPr lvl="1" algn="ctr" rtl="0">
              <a:spcBef>
                <a:spcPct val="0"/>
              </a:spcBef>
            </a:pPr>
            <a:r>
              <a:rPr lang="en-CA" sz="6000" b="1" kern="1200" cap="all" dirty="0" smtClean="0">
                <a:solidFill>
                  <a:srgbClr val="002060"/>
                </a:solidFill>
                <a:effectLst>
                  <a:outerShdw blurRad="38100" dist="38100" dir="2700000" algn="tl">
                    <a:srgbClr val="000000">
                      <a:alpha val="43137"/>
                    </a:srgbClr>
                  </a:outerShdw>
                </a:effectLst>
                <a:latin typeface="+mj-lt"/>
                <a:ea typeface="+mj-ea"/>
                <a:cs typeface="+mj-cs"/>
              </a:rPr>
              <a:t>Part 2: Prescription </a:t>
            </a:r>
            <a:r>
              <a:rPr lang="en-CA" sz="6000" b="1" kern="1200" cap="all" dirty="0">
                <a:solidFill>
                  <a:srgbClr val="002060"/>
                </a:solidFill>
                <a:effectLst>
                  <a:outerShdw blurRad="38100" dist="38100" dir="2700000" algn="tl">
                    <a:srgbClr val="000000">
                      <a:alpha val="43137"/>
                    </a:srgbClr>
                  </a:outerShdw>
                </a:effectLst>
                <a:latin typeface="+mj-lt"/>
                <a:ea typeface="+mj-ea"/>
                <a:cs typeface="+mj-cs"/>
              </a:rPr>
              <a:t>Medications And Changes To Effectivity And Reactions</a:t>
            </a:r>
            <a:r>
              <a:rPr lang="en-CA" dirty="0" smtClean="0"/>
              <a:t/>
            </a:r>
            <a:br>
              <a:rPr lang="en-CA" dirty="0" smtClean="0"/>
            </a:br>
            <a:endParaRPr lang="en-CA" sz="6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362075"/>
          </a:xfrm>
        </p:spPr>
        <p:txBody>
          <a:bodyPr>
            <a:normAutofit/>
          </a:bodyPr>
          <a:lstStyle/>
          <a:p>
            <a:pPr algn="ctr"/>
            <a:r>
              <a:rPr lang="en-CA" sz="4400" cap="none" dirty="0" smtClean="0">
                <a:solidFill>
                  <a:srgbClr val="1D4557"/>
                </a:solidFill>
              </a:rPr>
              <a:t>Effectivity Of The Medicine</a:t>
            </a:r>
            <a:endParaRPr lang="en-CA" sz="4400" cap="none" dirty="0">
              <a:solidFill>
                <a:srgbClr val="1D4557"/>
              </a:solidFill>
            </a:endParaRPr>
          </a:p>
        </p:txBody>
      </p:sp>
    </p:spTree>
    <p:extLst>
      <p:ext uri="{BB962C8B-B14F-4D97-AF65-F5344CB8AC3E}">
        <p14:creationId xmlns:p14="http://schemas.microsoft.com/office/powerpoint/2010/main" val="2199875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019800"/>
          </a:xfrm>
        </p:spPr>
        <p:txBody>
          <a:bodyPr>
            <a:normAutofit fontScale="62500" lnSpcReduction="20000"/>
          </a:bodyPr>
          <a:lstStyle/>
          <a:p>
            <a:pPr>
              <a:buFont typeface="Wingdings" pitchFamily="2" charset="2"/>
              <a:buChar char="v"/>
            </a:pPr>
            <a:r>
              <a:rPr lang="en-CA" sz="3800" dirty="0">
                <a:solidFill>
                  <a:schemeClr val="tx2">
                    <a:lumMod val="50000"/>
                  </a:schemeClr>
                </a:solidFill>
              </a:rPr>
              <a:t>The main factor that influences prescription medicine effectiveness is resistance being built up to the </a:t>
            </a:r>
            <a:r>
              <a:rPr lang="en-CA" sz="3800" dirty="0" smtClean="0">
                <a:solidFill>
                  <a:schemeClr val="tx2">
                    <a:lumMod val="50000"/>
                  </a:schemeClr>
                </a:solidFill>
              </a:rPr>
              <a:t>medicine</a:t>
            </a:r>
          </a:p>
          <a:p>
            <a:pPr>
              <a:buFont typeface="Wingdings" pitchFamily="2" charset="2"/>
              <a:buChar char="v"/>
            </a:pPr>
            <a:r>
              <a:rPr lang="en-CA" sz="3800" dirty="0" smtClean="0">
                <a:solidFill>
                  <a:schemeClr val="tx2">
                    <a:lumMod val="50000"/>
                  </a:schemeClr>
                </a:solidFill>
              </a:rPr>
              <a:t>This </a:t>
            </a:r>
            <a:r>
              <a:rPr lang="en-CA" sz="3800" dirty="0">
                <a:solidFill>
                  <a:schemeClr val="tx2">
                    <a:lumMod val="50000"/>
                  </a:schemeClr>
                </a:solidFill>
              </a:rPr>
              <a:t>is a big issue for prescription medicines because they are often higher dose and are used for longer periods of time for </a:t>
            </a:r>
            <a:r>
              <a:rPr lang="en-CA" sz="3800" dirty="0" smtClean="0">
                <a:solidFill>
                  <a:schemeClr val="tx2">
                    <a:lumMod val="50000"/>
                  </a:schemeClr>
                </a:solidFill>
              </a:rPr>
              <a:t>treatment</a:t>
            </a:r>
          </a:p>
          <a:p>
            <a:pPr lvl="1">
              <a:buFont typeface="Wingdings" pitchFamily="2" charset="2"/>
              <a:buChar char="§"/>
            </a:pPr>
            <a:r>
              <a:rPr lang="en-CA" sz="3200" dirty="0" smtClean="0">
                <a:solidFill>
                  <a:schemeClr val="tx2">
                    <a:lumMod val="50000"/>
                  </a:schemeClr>
                </a:solidFill>
              </a:rPr>
              <a:t>If </a:t>
            </a:r>
            <a:r>
              <a:rPr lang="en-CA" sz="3200" dirty="0">
                <a:solidFill>
                  <a:schemeClr val="tx2">
                    <a:lumMod val="50000"/>
                  </a:schemeClr>
                </a:solidFill>
              </a:rPr>
              <a:t>resistance is built to a certain medication then the medication will no longer work or will work but not very </a:t>
            </a:r>
            <a:r>
              <a:rPr lang="en-CA" sz="3200" dirty="0" smtClean="0">
                <a:solidFill>
                  <a:schemeClr val="tx2">
                    <a:lumMod val="50000"/>
                  </a:schemeClr>
                </a:solidFill>
              </a:rPr>
              <a:t>effectively</a:t>
            </a:r>
          </a:p>
          <a:p>
            <a:pPr>
              <a:buFont typeface="Wingdings" pitchFamily="2" charset="2"/>
              <a:buChar char="v"/>
            </a:pPr>
            <a:r>
              <a:rPr lang="en-CA" sz="3800" dirty="0" smtClean="0">
                <a:solidFill>
                  <a:schemeClr val="tx2">
                    <a:lumMod val="50000"/>
                  </a:schemeClr>
                </a:solidFill>
              </a:rPr>
              <a:t>This </a:t>
            </a:r>
            <a:r>
              <a:rPr lang="en-CA" sz="3800" dirty="0">
                <a:solidFill>
                  <a:schemeClr val="tx2">
                    <a:lumMod val="50000"/>
                  </a:schemeClr>
                </a:solidFill>
              </a:rPr>
              <a:t>could occur because of the body’s and the disease’s genetic make-up but happens most often because of using a medicine with certain ingredients </a:t>
            </a:r>
            <a:r>
              <a:rPr lang="en-CA" sz="3800" dirty="0" smtClean="0">
                <a:solidFill>
                  <a:schemeClr val="tx2">
                    <a:lumMod val="50000"/>
                  </a:schemeClr>
                </a:solidFill>
              </a:rPr>
              <a:t>repeatedly</a:t>
            </a:r>
          </a:p>
          <a:p>
            <a:pPr lvl="1">
              <a:buFont typeface="Wingdings" pitchFamily="2" charset="2"/>
              <a:buChar char="§"/>
            </a:pPr>
            <a:r>
              <a:rPr lang="en-CA" sz="3200" dirty="0" smtClean="0">
                <a:solidFill>
                  <a:schemeClr val="tx2">
                    <a:lumMod val="50000"/>
                  </a:schemeClr>
                </a:solidFill>
              </a:rPr>
              <a:t>For </a:t>
            </a:r>
            <a:r>
              <a:rPr lang="en-CA" sz="3200" dirty="0">
                <a:solidFill>
                  <a:schemeClr val="tx2">
                    <a:lumMod val="50000"/>
                  </a:schemeClr>
                </a:solidFill>
              </a:rPr>
              <a:t>example, if the same antibiotic is given for every bacterial infection, the bacteria in the body can build resistance to that medicine which makes it useless </a:t>
            </a:r>
            <a:r>
              <a:rPr lang="en-CA" sz="3200" dirty="0" smtClean="0">
                <a:solidFill>
                  <a:schemeClr val="tx2">
                    <a:lumMod val="50000"/>
                  </a:schemeClr>
                </a:solidFill>
              </a:rPr>
              <a:t>after</a:t>
            </a:r>
          </a:p>
          <a:p>
            <a:pPr lvl="1">
              <a:buFont typeface="Wingdings" pitchFamily="2" charset="2"/>
              <a:buChar char="§"/>
            </a:pPr>
            <a:r>
              <a:rPr lang="en-CA" sz="3200" dirty="0" smtClean="0">
                <a:solidFill>
                  <a:schemeClr val="tx2">
                    <a:lumMod val="50000"/>
                  </a:schemeClr>
                </a:solidFill>
              </a:rPr>
              <a:t>The </a:t>
            </a:r>
            <a:r>
              <a:rPr lang="en-CA" sz="3200" dirty="0">
                <a:solidFill>
                  <a:schemeClr val="tx2">
                    <a:lumMod val="50000"/>
                  </a:schemeClr>
                </a:solidFill>
              </a:rPr>
              <a:t>patient profile of past medical history and treatment comes into play more than genetics for the effectiveness of medicine on a </a:t>
            </a:r>
            <a:r>
              <a:rPr lang="en-CA" sz="3200" dirty="0" smtClean="0">
                <a:solidFill>
                  <a:schemeClr val="tx2">
                    <a:lumMod val="50000"/>
                  </a:schemeClr>
                </a:solidFill>
              </a:rPr>
              <a:t>patient</a:t>
            </a:r>
          </a:p>
          <a:p>
            <a:pPr>
              <a:buFont typeface="Wingdings" pitchFamily="2" charset="2"/>
              <a:buChar char="v"/>
            </a:pPr>
            <a:r>
              <a:rPr lang="en-CA" sz="3800" dirty="0" smtClean="0">
                <a:solidFill>
                  <a:schemeClr val="tx2">
                    <a:lumMod val="50000"/>
                  </a:schemeClr>
                </a:solidFill>
              </a:rPr>
              <a:t>These issues tend to occur on prescription medicine more than others because of the prescription medicines being higher dose and containing ingredients that are stronger and have a bigger impact on the body </a:t>
            </a:r>
          </a:p>
          <a:p>
            <a:endParaRPr lang="en-CA" dirty="0"/>
          </a:p>
        </p:txBody>
      </p:sp>
      <p:sp>
        <p:nvSpPr>
          <p:cNvPr id="4" name="Title 1"/>
          <p:cNvSpPr txBox="1">
            <a:spLocks/>
          </p:cNvSpPr>
          <p:nvPr/>
        </p:nvSpPr>
        <p:spPr>
          <a:xfrm>
            <a:off x="304800" y="-2286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Effectivity</a:t>
            </a:r>
            <a:endParaRPr lang="en-CA" sz="36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0024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b="1" dirty="0" smtClean="0">
                <a:solidFill>
                  <a:srgbClr val="1D4557"/>
                </a:solidFill>
              </a:rPr>
              <a:t>Normal Reactions To Medicine</a:t>
            </a:r>
            <a:endParaRPr lang="en-CA" b="1" dirty="0">
              <a:solidFill>
                <a:srgbClr val="1D4557"/>
              </a:solidFill>
            </a:endParaRPr>
          </a:p>
        </p:txBody>
      </p:sp>
    </p:spTree>
    <p:extLst>
      <p:ext uri="{BB962C8B-B14F-4D97-AF65-F5344CB8AC3E}">
        <p14:creationId xmlns:p14="http://schemas.microsoft.com/office/powerpoint/2010/main" val="3901370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943600"/>
          </a:xfrm>
        </p:spPr>
        <p:txBody>
          <a:bodyPr/>
          <a:lstStyle/>
          <a:p>
            <a:pPr>
              <a:buFont typeface="Wingdings" pitchFamily="2" charset="2"/>
              <a:buChar char="v"/>
            </a:pPr>
            <a:r>
              <a:rPr lang="en-CA" sz="2400" dirty="0">
                <a:solidFill>
                  <a:schemeClr val="tx2">
                    <a:lumMod val="50000"/>
                  </a:schemeClr>
                </a:solidFill>
              </a:rPr>
              <a:t>Reactions to prescription medicines are more related to the genetics of the body and the type of body the medicine is given to </a:t>
            </a:r>
            <a:endParaRPr lang="en-CA" sz="2400" dirty="0" smtClean="0">
              <a:solidFill>
                <a:schemeClr val="tx2">
                  <a:lumMod val="50000"/>
                </a:schemeClr>
              </a:solidFill>
            </a:endParaRPr>
          </a:p>
          <a:p>
            <a:pPr lvl="1">
              <a:buFont typeface="Wingdings" pitchFamily="2" charset="2"/>
              <a:buChar char="§"/>
            </a:pPr>
            <a:r>
              <a:rPr lang="en-CA" sz="2000" dirty="0" smtClean="0">
                <a:solidFill>
                  <a:schemeClr val="tx2">
                    <a:lumMod val="50000"/>
                  </a:schemeClr>
                </a:solidFill>
              </a:rPr>
              <a:t>Patient </a:t>
            </a:r>
            <a:r>
              <a:rPr lang="en-CA" sz="2000" dirty="0">
                <a:solidFill>
                  <a:schemeClr val="tx2">
                    <a:lumMod val="50000"/>
                  </a:schemeClr>
                </a:solidFill>
              </a:rPr>
              <a:t>profile doesn’t come into play as </a:t>
            </a:r>
            <a:r>
              <a:rPr lang="en-CA" sz="2000" dirty="0" smtClean="0">
                <a:solidFill>
                  <a:schemeClr val="tx2">
                    <a:lumMod val="50000"/>
                  </a:schemeClr>
                </a:solidFill>
              </a:rPr>
              <a:t>much</a:t>
            </a:r>
          </a:p>
          <a:p>
            <a:pPr>
              <a:buFont typeface="Wingdings" pitchFamily="2" charset="2"/>
              <a:buChar char="v"/>
            </a:pPr>
            <a:r>
              <a:rPr lang="en-CA" sz="2400" dirty="0" smtClean="0">
                <a:solidFill>
                  <a:schemeClr val="tx2">
                    <a:lumMod val="50000"/>
                  </a:schemeClr>
                </a:solidFill>
              </a:rPr>
              <a:t>Reactions are more </a:t>
            </a:r>
            <a:r>
              <a:rPr lang="en-CA" sz="2400" dirty="0">
                <a:solidFill>
                  <a:schemeClr val="tx2">
                    <a:lumMod val="50000"/>
                  </a:schemeClr>
                </a:solidFill>
              </a:rPr>
              <a:t>based on the patient’s body and are more based on genetics when it comes to </a:t>
            </a:r>
            <a:r>
              <a:rPr lang="en-CA" sz="2400" dirty="0" smtClean="0">
                <a:solidFill>
                  <a:schemeClr val="tx2">
                    <a:lumMod val="50000"/>
                  </a:schemeClr>
                </a:solidFill>
              </a:rPr>
              <a:t>ingredients of the medicine</a:t>
            </a:r>
          </a:p>
          <a:p>
            <a:pPr>
              <a:buFont typeface="Wingdings" pitchFamily="2" charset="2"/>
              <a:buChar char="v"/>
            </a:pPr>
            <a:r>
              <a:rPr lang="en-CA" sz="2400" dirty="0" smtClean="0">
                <a:solidFill>
                  <a:schemeClr val="tx2">
                    <a:lumMod val="50000"/>
                  </a:schemeClr>
                </a:solidFill>
              </a:rPr>
              <a:t> </a:t>
            </a:r>
            <a:r>
              <a:rPr lang="en-CA" sz="2400" dirty="0">
                <a:solidFill>
                  <a:schemeClr val="tx2">
                    <a:lumMod val="50000"/>
                  </a:schemeClr>
                </a:solidFill>
              </a:rPr>
              <a:t>Some body types and genetic makeups don’t allow for a certain medicine’s ingredients to be handled by the body so there is a </a:t>
            </a:r>
            <a:r>
              <a:rPr lang="en-CA" sz="2400" dirty="0" smtClean="0">
                <a:solidFill>
                  <a:schemeClr val="tx2">
                    <a:lumMod val="50000"/>
                  </a:schemeClr>
                </a:solidFill>
              </a:rPr>
              <a:t>reaction</a:t>
            </a:r>
            <a:endParaRPr lang="en-CA" sz="2400" dirty="0">
              <a:solidFill>
                <a:schemeClr val="tx2">
                  <a:lumMod val="50000"/>
                </a:schemeClr>
              </a:solidFill>
            </a:endParaRPr>
          </a:p>
          <a:p>
            <a:endParaRPr lang="en-CA" dirty="0">
              <a:solidFill>
                <a:schemeClr val="tx2">
                  <a:lumMod val="50000"/>
                </a:schemeClr>
              </a:solidFill>
            </a:endParaRPr>
          </a:p>
        </p:txBody>
      </p:sp>
      <p:sp>
        <p:nvSpPr>
          <p:cNvPr id="4" name="Title 1"/>
          <p:cNvSpPr txBox="1">
            <a:spLocks/>
          </p:cNvSpPr>
          <p:nvPr/>
        </p:nvSpPr>
        <p:spPr>
          <a:xfrm>
            <a:off x="304800" y="1524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Normal Reactions</a:t>
            </a:r>
            <a:endParaRPr lang="en-CA" sz="36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14029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b="1" dirty="0" smtClean="0">
                <a:solidFill>
                  <a:srgbClr val="1D4557"/>
                </a:solidFill>
              </a:rPr>
              <a:t>Allergic Reactions To Medicine</a:t>
            </a:r>
            <a:endParaRPr lang="en-CA" b="1" dirty="0">
              <a:solidFill>
                <a:srgbClr val="1D4557"/>
              </a:solidFill>
            </a:endParaRPr>
          </a:p>
        </p:txBody>
      </p:sp>
    </p:spTree>
    <p:extLst>
      <p:ext uri="{BB962C8B-B14F-4D97-AF65-F5344CB8AC3E}">
        <p14:creationId xmlns:p14="http://schemas.microsoft.com/office/powerpoint/2010/main" val="4163279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019800"/>
          </a:xfrm>
        </p:spPr>
        <p:txBody>
          <a:bodyPr>
            <a:normAutofit fontScale="70000" lnSpcReduction="20000"/>
          </a:bodyPr>
          <a:lstStyle/>
          <a:p>
            <a:pPr marL="0" indent="0">
              <a:buNone/>
            </a:pPr>
            <a:r>
              <a:rPr lang="en-CA" b="1" dirty="0">
                <a:solidFill>
                  <a:schemeClr val="tx2">
                    <a:lumMod val="50000"/>
                  </a:schemeClr>
                </a:solidFill>
              </a:rPr>
              <a:t>Immunoglobulin E</a:t>
            </a:r>
          </a:p>
          <a:p>
            <a:pPr>
              <a:buFont typeface="Wingdings" pitchFamily="2" charset="2"/>
              <a:buChar char="v"/>
            </a:pPr>
            <a:r>
              <a:rPr lang="en-CA" dirty="0">
                <a:solidFill>
                  <a:schemeClr val="tx2">
                    <a:lumMod val="50000"/>
                  </a:schemeClr>
                </a:solidFill>
              </a:rPr>
              <a:t>One of the types of immune reactions is caused by the production of antibodies known as Immunoglobulin E or </a:t>
            </a:r>
            <a:r>
              <a:rPr lang="en-CA" dirty="0" err="1">
                <a:solidFill>
                  <a:schemeClr val="tx2">
                    <a:lumMod val="50000"/>
                  </a:schemeClr>
                </a:solidFill>
              </a:rPr>
              <a:t>IgE</a:t>
            </a:r>
            <a:r>
              <a:rPr lang="en-CA" dirty="0">
                <a:solidFill>
                  <a:schemeClr val="tx2">
                    <a:lumMod val="50000"/>
                  </a:schemeClr>
                </a:solidFill>
              </a:rPr>
              <a:t> </a:t>
            </a:r>
            <a:endParaRPr lang="en-CA" dirty="0" smtClean="0">
              <a:solidFill>
                <a:schemeClr val="tx2">
                  <a:lumMod val="50000"/>
                </a:schemeClr>
              </a:solidFill>
            </a:endParaRPr>
          </a:p>
          <a:p>
            <a:pPr>
              <a:buFont typeface="Wingdings" pitchFamily="2" charset="2"/>
              <a:buChar char="v"/>
            </a:pPr>
            <a:r>
              <a:rPr lang="en-CA" dirty="0" smtClean="0">
                <a:solidFill>
                  <a:schemeClr val="tx2">
                    <a:lumMod val="50000"/>
                  </a:schemeClr>
                </a:solidFill>
              </a:rPr>
              <a:t>These </a:t>
            </a:r>
            <a:r>
              <a:rPr lang="en-CA" dirty="0">
                <a:solidFill>
                  <a:schemeClr val="tx2">
                    <a:lumMod val="50000"/>
                  </a:schemeClr>
                </a:solidFill>
              </a:rPr>
              <a:t>antibodies travel to cells in the body that release hormones that trigger an immediate allergic reaction within the </a:t>
            </a:r>
            <a:r>
              <a:rPr lang="en-CA" dirty="0" smtClean="0">
                <a:solidFill>
                  <a:schemeClr val="tx2">
                    <a:lumMod val="50000"/>
                  </a:schemeClr>
                </a:solidFill>
              </a:rPr>
              <a:t>body</a:t>
            </a:r>
          </a:p>
          <a:p>
            <a:pPr lvl="1">
              <a:buFont typeface="Wingdings" pitchFamily="2" charset="2"/>
              <a:buChar char="§"/>
            </a:pPr>
            <a:r>
              <a:rPr lang="en-CA" dirty="0" smtClean="0">
                <a:solidFill>
                  <a:schemeClr val="tx2">
                    <a:lumMod val="50000"/>
                  </a:schemeClr>
                </a:solidFill>
              </a:rPr>
              <a:t>This </a:t>
            </a:r>
            <a:r>
              <a:rPr lang="en-CA" dirty="0">
                <a:solidFill>
                  <a:schemeClr val="tx2">
                    <a:lumMod val="50000"/>
                  </a:schemeClr>
                </a:solidFill>
              </a:rPr>
              <a:t>reaction causes all </a:t>
            </a:r>
            <a:r>
              <a:rPr lang="en-CA" dirty="0" smtClean="0">
                <a:solidFill>
                  <a:schemeClr val="tx2">
                    <a:lumMod val="50000"/>
                  </a:schemeClr>
                </a:solidFill>
              </a:rPr>
              <a:t>the normal </a:t>
            </a:r>
            <a:r>
              <a:rPr lang="en-CA" dirty="0">
                <a:solidFill>
                  <a:schemeClr val="tx2">
                    <a:lumMod val="50000"/>
                  </a:schemeClr>
                </a:solidFill>
              </a:rPr>
              <a:t>symptoms of allergic reactions </a:t>
            </a:r>
            <a:endParaRPr lang="en-CA" dirty="0" smtClean="0">
              <a:solidFill>
                <a:schemeClr val="tx2">
                  <a:lumMod val="50000"/>
                </a:schemeClr>
              </a:solidFill>
            </a:endParaRPr>
          </a:p>
          <a:p>
            <a:pPr lvl="1">
              <a:buFont typeface="Wingdings" pitchFamily="2" charset="2"/>
              <a:buChar char="§"/>
            </a:pPr>
            <a:r>
              <a:rPr lang="en-CA" dirty="0" smtClean="0">
                <a:solidFill>
                  <a:schemeClr val="tx2">
                    <a:lumMod val="50000"/>
                  </a:schemeClr>
                </a:solidFill>
              </a:rPr>
              <a:t>This </a:t>
            </a:r>
            <a:r>
              <a:rPr lang="en-CA" dirty="0">
                <a:solidFill>
                  <a:schemeClr val="tx2">
                    <a:lumMod val="50000"/>
                  </a:schemeClr>
                </a:solidFill>
              </a:rPr>
              <a:t>reaction can occur in a matter of minutes </a:t>
            </a:r>
            <a:r>
              <a:rPr lang="en-CA" dirty="0" smtClean="0">
                <a:solidFill>
                  <a:schemeClr val="tx2">
                    <a:lumMod val="50000"/>
                  </a:schemeClr>
                </a:solidFill>
              </a:rPr>
              <a:t>or </a:t>
            </a:r>
            <a:r>
              <a:rPr lang="en-CA" dirty="0">
                <a:solidFill>
                  <a:schemeClr val="tx2">
                    <a:lumMod val="50000"/>
                  </a:schemeClr>
                </a:solidFill>
              </a:rPr>
              <a:t>can take hours to occur which can lead to it being picked up fairly </a:t>
            </a:r>
            <a:r>
              <a:rPr lang="en-CA" dirty="0" smtClean="0">
                <a:solidFill>
                  <a:schemeClr val="tx2">
                    <a:lumMod val="50000"/>
                  </a:schemeClr>
                </a:solidFill>
              </a:rPr>
              <a:t>easily</a:t>
            </a:r>
            <a:endParaRPr lang="en-CA" dirty="0">
              <a:solidFill>
                <a:schemeClr val="tx2">
                  <a:lumMod val="50000"/>
                </a:schemeClr>
              </a:solidFill>
            </a:endParaRPr>
          </a:p>
          <a:p>
            <a:pPr marL="0" indent="0">
              <a:buNone/>
            </a:pPr>
            <a:r>
              <a:rPr lang="en-CA" b="1" dirty="0">
                <a:solidFill>
                  <a:schemeClr val="tx2">
                    <a:lumMod val="50000"/>
                  </a:schemeClr>
                </a:solidFill>
              </a:rPr>
              <a:t>T-Cell expansion</a:t>
            </a:r>
            <a:r>
              <a:rPr lang="en-CA" dirty="0">
                <a:solidFill>
                  <a:schemeClr val="tx2">
                    <a:lumMod val="50000"/>
                  </a:schemeClr>
                </a:solidFill>
              </a:rPr>
              <a:t> </a:t>
            </a:r>
            <a:endParaRPr lang="en-CA" b="1" dirty="0">
              <a:solidFill>
                <a:schemeClr val="tx2">
                  <a:lumMod val="50000"/>
                </a:schemeClr>
              </a:solidFill>
            </a:endParaRPr>
          </a:p>
          <a:p>
            <a:pPr>
              <a:buFont typeface="Wingdings" pitchFamily="2" charset="2"/>
              <a:buChar char="v"/>
            </a:pPr>
            <a:r>
              <a:rPr lang="en-CA" dirty="0">
                <a:solidFill>
                  <a:schemeClr val="tx2">
                    <a:lumMod val="50000"/>
                  </a:schemeClr>
                </a:solidFill>
              </a:rPr>
              <a:t>The </a:t>
            </a:r>
            <a:r>
              <a:rPr lang="en-CA" dirty="0" smtClean="0">
                <a:solidFill>
                  <a:schemeClr val="tx2">
                    <a:lumMod val="50000"/>
                  </a:schemeClr>
                </a:solidFill>
              </a:rPr>
              <a:t>more </a:t>
            </a:r>
            <a:r>
              <a:rPr lang="en-CA" dirty="0">
                <a:solidFill>
                  <a:schemeClr val="tx2">
                    <a:lumMod val="50000"/>
                  </a:schemeClr>
                </a:solidFill>
              </a:rPr>
              <a:t>common type of </a:t>
            </a:r>
            <a:r>
              <a:rPr lang="en-CA" dirty="0" smtClean="0">
                <a:solidFill>
                  <a:schemeClr val="tx2">
                    <a:lumMod val="50000"/>
                  </a:schemeClr>
                </a:solidFill>
              </a:rPr>
              <a:t>allergic </a:t>
            </a:r>
            <a:r>
              <a:rPr lang="en-CA" dirty="0">
                <a:solidFill>
                  <a:schemeClr val="tx2">
                    <a:lumMod val="50000"/>
                  </a:schemeClr>
                </a:solidFill>
              </a:rPr>
              <a:t>reaction to a drug is caused by the </a:t>
            </a:r>
            <a:r>
              <a:rPr lang="en-CA" dirty="0" smtClean="0">
                <a:solidFill>
                  <a:schemeClr val="tx2">
                    <a:lumMod val="50000"/>
                  </a:schemeClr>
                </a:solidFill>
              </a:rPr>
              <a:t>expansion of T-Cells(a type of white blood cell) </a:t>
            </a:r>
          </a:p>
          <a:p>
            <a:pPr lvl="1">
              <a:buFont typeface="Wingdings" pitchFamily="2" charset="2"/>
              <a:buChar char="§"/>
            </a:pPr>
            <a:r>
              <a:rPr lang="en-CA" dirty="0" smtClean="0">
                <a:solidFill>
                  <a:schemeClr val="tx2">
                    <a:lumMod val="50000"/>
                  </a:schemeClr>
                </a:solidFill>
              </a:rPr>
              <a:t>The </a:t>
            </a:r>
            <a:r>
              <a:rPr lang="en-CA" dirty="0">
                <a:solidFill>
                  <a:schemeClr val="tx2">
                    <a:lumMod val="50000"/>
                  </a:schemeClr>
                </a:solidFill>
              </a:rPr>
              <a:t>T-Cells often detect the medicine and label it </a:t>
            </a:r>
            <a:r>
              <a:rPr lang="en-CA" dirty="0" smtClean="0">
                <a:solidFill>
                  <a:schemeClr val="tx2">
                    <a:lumMod val="50000"/>
                  </a:schemeClr>
                </a:solidFill>
              </a:rPr>
              <a:t>as                              an </a:t>
            </a:r>
            <a:r>
              <a:rPr lang="en-CA" dirty="0">
                <a:solidFill>
                  <a:schemeClr val="tx2">
                    <a:lumMod val="50000"/>
                  </a:schemeClr>
                </a:solidFill>
              </a:rPr>
              <a:t>intruder or allergen which causes a full </a:t>
            </a:r>
            <a:r>
              <a:rPr lang="en-CA" dirty="0" smtClean="0">
                <a:solidFill>
                  <a:schemeClr val="tx2">
                    <a:lumMod val="50000"/>
                  </a:schemeClr>
                </a:solidFill>
              </a:rPr>
              <a:t>immune                    response</a:t>
            </a:r>
            <a:endParaRPr lang="en-CA" dirty="0">
              <a:solidFill>
                <a:schemeClr val="tx2">
                  <a:lumMod val="50000"/>
                </a:schemeClr>
              </a:solidFill>
            </a:endParaRPr>
          </a:p>
          <a:p>
            <a:pPr lvl="1">
              <a:buFont typeface="Wingdings" pitchFamily="2" charset="2"/>
              <a:buChar char="§"/>
            </a:pPr>
            <a:r>
              <a:rPr lang="en-CA" dirty="0" smtClean="0">
                <a:solidFill>
                  <a:schemeClr val="tx2">
                    <a:lumMod val="50000"/>
                  </a:schemeClr>
                </a:solidFill>
              </a:rPr>
              <a:t>These </a:t>
            </a:r>
            <a:r>
              <a:rPr lang="en-CA" dirty="0">
                <a:solidFill>
                  <a:schemeClr val="tx2">
                    <a:lumMod val="50000"/>
                  </a:schemeClr>
                </a:solidFill>
              </a:rPr>
              <a:t>responses caused by T-cells often take </a:t>
            </a:r>
            <a:r>
              <a:rPr lang="en-CA" dirty="0" smtClean="0">
                <a:solidFill>
                  <a:schemeClr val="tx2">
                    <a:lumMod val="50000"/>
                  </a:schemeClr>
                </a:solidFill>
              </a:rPr>
              <a:t>weeks                               </a:t>
            </a:r>
            <a:r>
              <a:rPr lang="en-CA" dirty="0">
                <a:solidFill>
                  <a:schemeClr val="tx2">
                    <a:lumMod val="50000"/>
                  </a:schemeClr>
                </a:solidFill>
              </a:rPr>
              <a:t>to fully start so they are much tougher to pick </a:t>
            </a:r>
            <a:r>
              <a:rPr lang="en-CA" dirty="0" smtClean="0">
                <a:solidFill>
                  <a:schemeClr val="tx2">
                    <a:lumMod val="50000"/>
                  </a:schemeClr>
                </a:solidFill>
              </a:rPr>
              <a:t>up</a:t>
            </a:r>
          </a:p>
          <a:p>
            <a:pPr lvl="1">
              <a:buFont typeface="Wingdings" pitchFamily="2" charset="2"/>
              <a:buChar char="§"/>
            </a:pPr>
            <a:r>
              <a:rPr lang="en-CA" dirty="0" smtClean="0">
                <a:solidFill>
                  <a:schemeClr val="tx2">
                    <a:lumMod val="50000"/>
                  </a:schemeClr>
                </a:solidFill>
              </a:rPr>
              <a:t>It </a:t>
            </a:r>
            <a:r>
              <a:rPr lang="en-CA" dirty="0">
                <a:solidFill>
                  <a:schemeClr val="tx2">
                    <a:lumMod val="50000"/>
                  </a:schemeClr>
                </a:solidFill>
              </a:rPr>
              <a:t>is also harder to figure out which drug caused </a:t>
            </a:r>
            <a:r>
              <a:rPr lang="en-CA" dirty="0" smtClean="0">
                <a:solidFill>
                  <a:schemeClr val="tx2">
                    <a:lumMod val="50000"/>
                  </a:schemeClr>
                </a:solidFill>
              </a:rPr>
              <a:t>the                                      </a:t>
            </a:r>
            <a:r>
              <a:rPr lang="en-CA" dirty="0">
                <a:solidFill>
                  <a:schemeClr val="tx2">
                    <a:lumMod val="50000"/>
                  </a:schemeClr>
                </a:solidFill>
              </a:rPr>
              <a:t>response because there is so much time between the </a:t>
            </a:r>
            <a:r>
              <a:rPr lang="en-CA" dirty="0" smtClean="0">
                <a:solidFill>
                  <a:schemeClr val="tx2">
                    <a:lumMod val="50000"/>
                  </a:schemeClr>
                </a:solidFill>
              </a:rPr>
              <a:t>                         drug </a:t>
            </a:r>
            <a:r>
              <a:rPr lang="en-CA" dirty="0">
                <a:solidFill>
                  <a:schemeClr val="tx2">
                    <a:lumMod val="50000"/>
                  </a:schemeClr>
                </a:solidFill>
              </a:rPr>
              <a:t>being taken and the </a:t>
            </a:r>
            <a:r>
              <a:rPr lang="en-CA" dirty="0" smtClean="0">
                <a:solidFill>
                  <a:schemeClr val="tx2">
                    <a:lumMod val="50000"/>
                  </a:schemeClr>
                </a:solidFill>
              </a:rPr>
              <a:t>reaction</a:t>
            </a:r>
            <a:endParaRPr lang="en-CA" dirty="0">
              <a:solidFill>
                <a:schemeClr val="tx2">
                  <a:lumMod val="50000"/>
                </a:schemeClr>
              </a:solidFill>
            </a:endParaRPr>
          </a:p>
        </p:txBody>
      </p:sp>
      <p:sp>
        <p:nvSpPr>
          <p:cNvPr id="5" name="Title 1"/>
          <p:cNvSpPr txBox="1">
            <a:spLocks/>
          </p:cNvSpPr>
          <p:nvPr/>
        </p:nvSpPr>
        <p:spPr>
          <a:xfrm>
            <a:off x="304800" y="-2286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Immunoglobulin E and T-Cell Expansion</a:t>
            </a:r>
            <a:endParaRPr lang="en-CA" sz="3600" b="1" dirty="0">
              <a:solidFill>
                <a:schemeClr val="accent5">
                  <a:lumMod val="50000"/>
                </a:schemeClr>
              </a:solidFill>
              <a:effectLst>
                <a:outerShdw blurRad="38100" dist="38100" dir="2700000" algn="tl">
                  <a:srgbClr val="000000">
                    <a:alpha val="43137"/>
                  </a:srgbClr>
                </a:outerShdw>
              </a:effectLst>
            </a:endParaRPr>
          </a:p>
        </p:txBody>
      </p:sp>
      <p:pic>
        <p:nvPicPr>
          <p:cNvPr id="1026" name="Picture 2" descr="D:\Anay\Anay learning\school\Grade 9\Other\science fair\08_School submission\01_PPTX\01_Pictures\T-cell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4958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257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524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Anaphylaxis</a:t>
            </a:r>
          </a:p>
        </p:txBody>
      </p:sp>
      <p:pic>
        <p:nvPicPr>
          <p:cNvPr id="2050" name="Picture 2" descr="D:\Anay\Anay learning\school\Grade 9\Other\science fair\08_School submission\01_PPTX\01_Pictures\anaphylax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434" y="1219200"/>
            <a:ext cx="669073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5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noAutofit/>
          </a:bodyPr>
          <a:lstStyle/>
          <a:p>
            <a:r>
              <a:rPr lang="en-CA" sz="4800" b="1" dirty="0" smtClean="0">
                <a:solidFill>
                  <a:schemeClr val="tx2">
                    <a:lumMod val="50000"/>
                  </a:schemeClr>
                </a:solidFill>
                <a:effectLst>
                  <a:outerShdw blurRad="38100" dist="38100" dir="2700000" algn="tl">
                    <a:srgbClr val="000000">
                      <a:alpha val="43137"/>
                    </a:srgbClr>
                  </a:outerShdw>
                </a:effectLst>
              </a:rPr>
              <a:t>Other Factors for Prescription Medicine Related to Effectiveness and Reactions</a:t>
            </a:r>
            <a:endParaRPr lang="en-CA" sz="4800" b="1" dirty="0">
              <a:solidFill>
                <a:schemeClr val="tx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1600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362075"/>
          </a:xfrm>
        </p:spPr>
        <p:txBody>
          <a:bodyPr>
            <a:noAutofit/>
          </a:bodyPr>
          <a:lstStyle/>
          <a:p>
            <a:pPr algn="ctr"/>
            <a:r>
              <a:rPr lang="en-CA" sz="9600" dirty="0" smtClean="0">
                <a:solidFill>
                  <a:srgbClr val="002060"/>
                </a:solidFill>
                <a:effectLst>
                  <a:outerShdw blurRad="38100" dist="38100" dir="2700000" algn="tl">
                    <a:srgbClr val="000000">
                      <a:alpha val="43137"/>
                    </a:srgbClr>
                  </a:outerShdw>
                </a:effectLst>
              </a:rPr>
              <a:t>Problem</a:t>
            </a:r>
            <a:endParaRPr lang="en-CA" sz="9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806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399"/>
            <a:ext cx="8415471" cy="6248400"/>
          </a:xfrm>
        </p:spPr>
        <p:txBody>
          <a:bodyPr>
            <a:normAutofit fontScale="77500" lnSpcReduction="20000"/>
          </a:bodyPr>
          <a:lstStyle/>
          <a:p>
            <a:pPr>
              <a:buFont typeface="Wingdings" pitchFamily="2" charset="2"/>
              <a:buChar char="v"/>
            </a:pPr>
            <a:r>
              <a:rPr lang="en-CA" dirty="0">
                <a:solidFill>
                  <a:schemeClr val="tx2">
                    <a:lumMod val="50000"/>
                  </a:schemeClr>
                </a:solidFill>
              </a:rPr>
              <a:t>The liver has a collection of enzymes that </a:t>
            </a:r>
            <a:r>
              <a:rPr lang="en-CA" dirty="0" smtClean="0">
                <a:solidFill>
                  <a:schemeClr val="tx2">
                    <a:lumMod val="50000"/>
                  </a:schemeClr>
                </a:solidFill>
              </a:rPr>
              <a:t>break                             </a:t>
            </a:r>
            <a:r>
              <a:rPr lang="en-CA" dirty="0">
                <a:solidFill>
                  <a:schemeClr val="tx2">
                    <a:lumMod val="50000"/>
                  </a:schemeClr>
                </a:solidFill>
              </a:rPr>
              <a:t>down many drugs so they can be removed </a:t>
            </a:r>
            <a:r>
              <a:rPr lang="en-CA" dirty="0" smtClean="0">
                <a:solidFill>
                  <a:schemeClr val="tx2">
                    <a:lumMod val="50000"/>
                  </a:schemeClr>
                </a:solidFill>
              </a:rPr>
              <a:t>from                                  </a:t>
            </a:r>
            <a:r>
              <a:rPr lang="en-CA" dirty="0">
                <a:solidFill>
                  <a:schemeClr val="tx2">
                    <a:lumMod val="50000"/>
                  </a:schemeClr>
                </a:solidFill>
              </a:rPr>
              <a:t>the body after their intended use is </a:t>
            </a:r>
            <a:r>
              <a:rPr lang="en-CA" dirty="0" smtClean="0">
                <a:solidFill>
                  <a:schemeClr val="tx2">
                    <a:lumMod val="50000"/>
                  </a:schemeClr>
                </a:solidFill>
              </a:rPr>
              <a:t>completed</a:t>
            </a:r>
          </a:p>
          <a:p>
            <a:pPr>
              <a:buFont typeface="Wingdings" pitchFamily="2" charset="2"/>
              <a:buChar char="v"/>
            </a:pPr>
            <a:r>
              <a:rPr lang="en-CA" dirty="0" smtClean="0">
                <a:solidFill>
                  <a:schemeClr val="tx2">
                    <a:lumMod val="50000"/>
                  </a:schemeClr>
                </a:solidFill>
              </a:rPr>
              <a:t>The </a:t>
            </a:r>
            <a:r>
              <a:rPr lang="en-CA" dirty="0">
                <a:solidFill>
                  <a:schemeClr val="tx2">
                    <a:lumMod val="50000"/>
                  </a:schemeClr>
                </a:solidFill>
              </a:rPr>
              <a:t>DNA or genetic material of cells </a:t>
            </a:r>
            <a:r>
              <a:rPr lang="en-CA" dirty="0" smtClean="0">
                <a:solidFill>
                  <a:schemeClr val="tx2">
                    <a:lumMod val="50000"/>
                  </a:schemeClr>
                </a:solidFill>
              </a:rPr>
              <a:t>contains </a:t>
            </a:r>
            <a:r>
              <a:rPr lang="en-CA" dirty="0">
                <a:solidFill>
                  <a:schemeClr val="tx2">
                    <a:lumMod val="50000"/>
                  </a:schemeClr>
                </a:solidFill>
              </a:rPr>
              <a:t>the blueprint on how to create these enzymes that break down the </a:t>
            </a:r>
            <a:r>
              <a:rPr lang="en-CA" dirty="0" smtClean="0">
                <a:solidFill>
                  <a:schemeClr val="tx2">
                    <a:lumMod val="50000"/>
                  </a:schemeClr>
                </a:solidFill>
              </a:rPr>
              <a:t>drugs</a:t>
            </a:r>
          </a:p>
          <a:p>
            <a:pPr lvl="1">
              <a:buFont typeface="Wingdings" pitchFamily="2" charset="2"/>
              <a:buChar char="§"/>
            </a:pPr>
            <a:r>
              <a:rPr lang="en-CA" dirty="0" smtClean="0">
                <a:solidFill>
                  <a:schemeClr val="tx2">
                    <a:lumMod val="50000"/>
                  </a:schemeClr>
                </a:solidFill>
              </a:rPr>
              <a:t>Some </a:t>
            </a:r>
            <a:r>
              <a:rPr lang="en-CA" dirty="0">
                <a:solidFill>
                  <a:schemeClr val="tx2">
                    <a:lumMod val="50000"/>
                  </a:schemeClr>
                </a:solidFill>
              </a:rPr>
              <a:t>people have small errors in their </a:t>
            </a:r>
            <a:r>
              <a:rPr lang="en-CA" dirty="0" smtClean="0">
                <a:solidFill>
                  <a:schemeClr val="tx2">
                    <a:lumMod val="50000"/>
                  </a:schemeClr>
                </a:solidFill>
              </a:rPr>
              <a:t>DNA called</a:t>
            </a:r>
            <a:r>
              <a:rPr lang="en-CA" dirty="0">
                <a:solidFill>
                  <a:schemeClr val="tx2">
                    <a:lumMod val="50000"/>
                  </a:schemeClr>
                </a:solidFill>
              </a:rPr>
              <a:t> </a:t>
            </a:r>
            <a:r>
              <a:rPr lang="en-CA" dirty="0" smtClean="0">
                <a:solidFill>
                  <a:schemeClr val="tx2">
                    <a:lumMod val="50000"/>
                  </a:schemeClr>
                </a:solidFill>
              </a:rPr>
              <a:t>polymorphisms</a:t>
            </a:r>
          </a:p>
          <a:p>
            <a:pPr>
              <a:buFont typeface="Wingdings" pitchFamily="2" charset="2"/>
              <a:buChar char="v"/>
            </a:pPr>
            <a:r>
              <a:rPr lang="en-CA" dirty="0" smtClean="0">
                <a:solidFill>
                  <a:schemeClr val="tx2">
                    <a:lumMod val="50000"/>
                  </a:schemeClr>
                </a:solidFill>
              </a:rPr>
              <a:t>These </a:t>
            </a:r>
            <a:r>
              <a:rPr lang="en-CA" dirty="0">
                <a:solidFill>
                  <a:schemeClr val="tx2">
                    <a:lumMod val="50000"/>
                  </a:schemeClr>
                </a:solidFill>
              </a:rPr>
              <a:t>errors result in the enzymes not working as they are intended </a:t>
            </a:r>
            <a:r>
              <a:rPr lang="en-CA" dirty="0" smtClean="0">
                <a:solidFill>
                  <a:schemeClr val="tx2">
                    <a:lumMod val="50000"/>
                  </a:schemeClr>
                </a:solidFill>
              </a:rPr>
              <a:t>to</a:t>
            </a:r>
          </a:p>
          <a:p>
            <a:pPr>
              <a:buFont typeface="Wingdings" pitchFamily="2" charset="2"/>
              <a:buChar char="v"/>
            </a:pPr>
            <a:r>
              <a:rPr lang="en-CA" dirty="0" smtClean="0">
                <a:solidFill>
                  <a:schemeClr val="tx2">
                    <a:lumMod val="50000"/>
                  </a:schemeClr>
                </a:solidFill>
              </a:rPr>
              <a:t>This </a:t>
            </a:r>
            <a:r>
              <a:rPr lang="en-CA" dirty="0">
                <a:solidFill>
                  <a:schemeClr val="tx2">
                    <a:lumMod val="50000"/>
                  </a:schemeClr>
                </a:solidFill>
              </a:rPr>
              <a:t>is an issue with specifically prescription medicine because they are often harder to break down because they are stronger and more </a:t>
            </a:r>
            <a:r>
              <a:rPr lang="en-CA" dirty="0" smtClean="0">
                <a:solidFill>
                  <a:schemeClr val="tx2">
                    <a:lumMod val="50000"/>
                  </a:schemeClr>
                </a:solidFill>
              </a:rPr>
              <a:t>powerful causing the blood concentration to rapidly rise</a:t>
            </a:r>
          </a:p>
          <a:p>
            <a:pPr lvl="1">
              <a:buFont typeface="Wingdings" pitchFamily="2" charset="2"/>
              <a:buChar char="§"/>
            </a:pPr>
            <a:r>
              <a:rPr lang="en-CA" dirty="0">
                <a:solidFill>
                  <a:schemeClr val="tx2">
                    <a:lumMod val="50000"/>
                  </a:schemeClr>
                </a:solidFill>
              </a:rPr>
              <a:t>If this rising blood concentration is more than the amount that can be tolerated by our bodies, serious reactions can occur</a:t>
            </a:r>
          </a:p>
          <a:p>
            <a:pPr lvl="1">
              <a:buFont typeface="Wingdings" pitchFamily="2" charset="2"/>
              <a:buChar char="§"/>
            </a:pPr>
            <a:r>
              <a:rPr lang="en-CA" dirty="0">
                <a:solidFill>
                  <a:schemeClr val="tx2">
                    <a:lumMod val="50000"/>
                  </a:schemeClr>
                </a:solidFill>
              </a:rPr>
              <a:t>This can also reduce the effectivity of the medicine because the medicine can often end up in the wrong place which means that it won’t help treat the issue that the patient is </a:t>
            </a:r>
            <a:r>
              <a:rPr lang="en-CA" dirty="0" smtClean="0">
                <a:solidFill>
                  <a:schemeClr val="tx2">
                    <a:lumMod val="50000"/>
                  </a:schemeClr>
                </a:solidFill>
              </a:rPr>
              <a:t>having</a:t>
            </a:r>
            <a:endParaRPr lang="en-CA" dirty="0">
              <a:solidFill>
                <a:schemeClr val="tx2">
                  <a:lumMod val="50000"/>
                </a:schemeClr>
              </a:solidFill>
            </a:endParaRPr>
          </a:p>
          <a:p>
            <a:endParaRPr lang="en-CA" dirty="0"/>
          </a:p>
        </p:txBody>
      </p:sp>
      <p:sp>
        <p:nvSpPr>
          <p:cNvPr id="4" name="Title 1"/>
          <p:cNvSpPr txBox="1">
            <a:spLocks/>
          </p:cNvSpPr>
          <p:nvPr/>
        </p:nvSpPr>
        <p:spPr>
          <a:xfrm>
            <a:off x="304800" y="-2286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Genetic Differences</a:t>
            </a:r>
          </a:p>
        </p:txBody>
      </p:sp>
      <p:pic>
        <p:nvPicPr>
          <p:cNvPr id="3074" name="Picture 2" descr="D:\Anay\Anay learning\school\Grade 9\Other\science fair\08_School submission\01_PPTX\01_Pictures\Precision medicin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206" y="127214"/>
            <a:ext cx="2362147" cy="15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40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6172200"/>
          </a:xfrm>
        </p:spPr>
        <p:txBody>
          <a:bodyPr>
            <a:normAutofit fontScale="77500" lnSpcReduction="20000"/>
          </a:bodyPr>
          <a:lstStyle/>
          <a:p>
            <a:pPr marL="0" indent="0">
              <a:buNone/>
            </a:pPr>
            <a:r>
              <a:rPr lang="en-CA" sz="3100" b="1" dirty="0">
                <a:solidFill>
                  <a:schemeClr val="tx2">
                    <a:lumMod val="50000"/>
                  </a:schemeClr>
                </a:solidFill>
              </a:rPr>
              <a:t>Drug interactions</a:t>
            </a:r>
          </a:p>
          <a:p>
            <a:pPr>
              <a:buFont typeface="Wingdings" pitchFamily="2" charset="2"/>
              <a:buChar char="v"/>
            </a:pPr>
            <a:r>
              <a:rPr lang="en-CA" sz="3100" dirty="0">
                <a:solidFill>
                  <a:schemeClr val="tx2">
                    <a:lumMod val="50000"/>
                  </a:schemeClr>
                </a:solidFill>
              </a:rPr>
              <a:t>A</a:t>
            </a:r>
            <a:r>
              <a:rPr lang="en-CA" sz="3100" dirty="0" smtClean="0">
                <a:solidFill>
                  <a:schemeClr val="tx2">
                    <a:lumMod val="50000"/>
                  </a:schemeClr>
                </a:solidFill>
              </a:rPr>
              <a:t> </a:t>
            </a:r>
            <a:r>
              <a:rPr lang="en-CA" sz="3100" dirty="0">
                <a:solidFill>
                  <a:schemeClr val="tx2">
                    <a:lumMod val="50000"/>
                  </a:schemeClr>
                </a:solidFill>
              </a:rPr>
              <a:t>big factor </a:t>
            </a:r>
            <a:r>
              <a:rPr lang="en-CA" sz="3100" dirty="0" smtClean="0">
                <a:solidFill>
                  <a:schemeClr val="tx2">
                    <a:lumMod val="50000"/>
                  </a:schemeClr>
                </a:solidFill>
              </a:rPr>
              <a:t>for prescription </a:t>
            </a:r>
            <a:r>
              <a:rPr lang="en-CA" sz="3100" dirty="0">
                <a:solidFill>
                  <a:schemeClr val="tx2">
                    <a:lumMod val="50000"/>
                  </a:schemeClr>
                </a:solidFill>
              </a:rPr>
              <a:t>medicine </a:t>
            </a:r>
            <a:r>
              <a:rPr lang="en-CA" sz="3100" dirty="0" smtClean="0">
                <a:solidFill>
                  <a:schemeClr val="tx2">
                    <a:lumMod val="50000"/>
                  </a:schemeClr>
                </a:solidFill>
              </a:rPr>
              <a:t>is </a:t>
            </a:r>
            <a:r>
              <a:rPr lang="en-CA" sz="3100" dirty="0">
                <a:solidFill>
                  <a:schemeClr val="tx2">
                    <a:lumMod val="50000"/>
                  </a:schemeClr>
                </a:solidFill>
              </a:rPr>
              <a:t>the interaction of several medicines </a:t>
            </a:r>
            <a:r>
              <a:rPr lang="en-CA" sz="3100" dirty="0" smtClean="0">
                <a:solidFill>
                  <a:schemeClr val="tx2">
                    <a:lumMod val="50000"/>
                  </a:schemeClr>
                </a:solidFill>
              </a:rPr>
              <a:t>taken together</a:t>
            </a:r>
          </a:p>
          <a:p>
            <a:pPr lvl="1">
              <a:buFont typeface="Wingdings" pitchFamily="2" charset="2"/>
              <a:buChar char="§"/>
            </a:pPr>
            <a:r>
              <a:rPr lang="en-CA" sz="2600" dirty="0" smtClean="0">
                <a:solidFill>
                  <a:schemeClr val="tx2">
                    <a:lumMod val="50000"/>
                  </a:schemeClr>
                </a:solidFill>
              </a:rPr>
              <a:t>This </a:t>
            </a:r>
            <a:r>
              <a:rPr lang="en-CA" sz="2600" dirty="0">
                <a:solidFill>
                  <a:schemeClr val="tx2">
                    <a:lumMod val="50000"/>
                  </a:schemeClr>
                </a:solidFill>
              </a:rPr>
              <a:t>is a big factor because if different medicines with different </a:t>
            </a:r>
            <a:r>
              <a:rPr lang="en-CA" sz="2600" dirty="0" smtClean="0">
                <a:solidFill>
                  <a:schemeClr val="tx2">
                    <a:lumMod val="50000"/>
                  </a:schemeClr>
                </a:solidFill>
              </a:rPr>
              <a:t>can reduce each other’s effectiveness or cause reactions  </a:t>
            </a:r>
          </a:p>
          <a:p>
            <a:pPr>
              <a:buFont typeface="Wingdings" pitchFamily="2" charset="2"/>
              <a:buChar char="v"/>
            </a:pPr>
            <a:r>
              <a:rPr lang="en-CA" sz="3100" dirty="0" smtClean="0">
                <a:solidFill>
                  <a:schemeClr val="tx2">
                    <a:lumMod val="50000"/>
                  </a:schemeClr>
                </a:solidFill>
              </a:rPr>
              <a:t>This </a:t>
            </a:r>
            <a:r>
              <a:rPr lang="en-CA" sz="3100" dirty="0">
                <a:solidFill>
                  <a:schemeClr val="tx2">
                    <a:lumMod val="50000"/>
                  </a:schemeClr>
                </a:solidFill>
              </a:rPr>
              <a:t>is a very important factor for prescription medications because they are often higher dose and contain more stronger and powerful ingredients </a:t>
            </a:r>
            <a:endParaRPr lang="en-CA" sz="3100" dirty="0" smtClean="0">
              <a:solidFill>
                <a:schemeClr val="tx2">
                  <a:lumMod val="50000"/>
                </a:schemeClr>
              </a:solidFill>
            </a:endParaRPr>
          </a:p>
          <a:p>
            <a:pPr marL="0" indent="0">
              <a:buNone/>
            </a:pPr>
            <a:r>
              <a:rPr lang="en-CA" sz="2800" b="1" dirty="0">
                <a:solidFill>
                  <a:schemeClr val="tx2">
                    <a:lumMod val="50000"/>
                  </a:schemeClr>
                </a:solidFill>
              </a:rPr>
              <a:t>Lack of Receptors for the drug to bond with</a:t>
            </a:r>
          </a:p>
          <a:p>
            <a:pPr>
              <a:buFont typeface="Wingdings" pitchFamily="2" charset="2"/>
              <a:buChar char="v"/>
            </a:pPr>
            <a:r>
              <a:rPr lang="en-CA" sz="2800" dirty="0">
                <a:solidFill>
                  <a:schemeClr val="tx2">
                    <a:lumMod val="50000"/>
                  </a:schemeClr>
                </a:solidFill>
              </a:rPr>
              <a:t>Some people don’t have many receptors in the body that are capable with binding with the drug and helping with the drug’s effectiveness</a:t>
            </a:r>
          </a:p>
          <a:p>
            <a:pPr>
              <a:buFont typeface="Wingdings" pitchFamily="2" charset="2"/>
              <a:buChar char="v"/>
            </a:pPr>
            <a:r>
              <a:rPr lang="en-CA" sz="2800" dirty="0">
                <a:solidFill>
                  <a:schemeClr val="tx2">
                    <a:lumMod val="50000"/>
                  </a:schemeClr>
                </a:solidFill>
              </a:rPr>
              <a:t>Other people have the receptors but they are dysfunctional and don’t bond properly with the drug</a:t>
            </a:r>
          </a:p>
          <a:p>
            <a:pPr>
              <a:buFont typeface="Wingdings" pitchFamily="2" charset="2"/>
              <a:buChar char="v"/>
            </a:pPr>
            <a:r>
              <a:rPr lang="en-CA" sz="2800" dirty="0">
                <a:solidFill>
                  <a:schemeClr val="tx2">
                    <a:lumMod val="50000"/>
                  </a:schemeClr>
                </a:solidFill>
              </a:rPr>
              <a:t>This could be due to genetic mutations or other disease the patient has</a:t>
            </a:r>
          </a:p>
          <a:p>
            <a:pPr>
              <a:buFont typeface="Wingdings" pitchFamily="2" charset="2"/>
              <a:buChar char="v"/>
            </a:pPr>
            <a:r>
              <a:rPr lang="en-CA" sz="2800" dirty="0">
                <a:solidFill>
                  <a:schemeClr val="tx2">
                    <a:lumMod val="50000"/>
                  </a:schemeClr>
                </a:solidFill>
              </a:rPr>
              <a:t>As a result of this, the effectivity of the drug would be reduced because less receptors are able to bond with the drug so the drug is able to help with the issue less than it would be able to otherwise if the receptors were working</a:t>
            </a:r>
          </a:p>
          <a:p>
            <a:pPr>
              <a:buFont typeface="Wingdings" pitchFamily="2" charset="2"/>
              <a:buChar char="v"/>
            </a:pPr>
            <a:endParaRPr lang="en-CA" sz="3100" dirty="0" smtClean="0">
              <a:solidFill>
                <a:schemeClr val="tx2">
                  <a:lumMod val="50000"/>
                </a:schemeClr>
              </a:solidFill>
            </a:endParaRPr>
          </a:p>
          <a:p>
            <a:endParaRPr lang="en-CA" dirty="0"/>
          </a:p>
        </p:txBody>
      </p:sp>
      <p:sp>
        <p:nvSpPr>
          <p:cNvPr id="4" name="Title 1"/>
          <p:cNvSpPr txBox="1">
            <a:spLocks/>
          </p:cNvSpPr>
          <p:nvPr/>
        </p:nvSpPr>
        <p:spPr>
          <a:xfrm>
            <a:off x="304800" y="0"/>
            <a:ext cx="8534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Drug Interactions and Lack of Receptors to </a:t>
            </a:r>
            <a:r>
              <a:rPr lang="en-CA" sz="3600" b="1" dirty="0">
                <a:solidFill>
                  <a:schemeClr val="accent5">
                    <a:lumMod val="50000"/>
                  </a:schemeClr>
                </a:solidFill>
                <a:effectLst>
                  <a:outerShdw blurRad="38100" dist="38100" dir="2700000" algn="tl">
                    <a:srgbClr val="000000">
                      <a:alpha val="43137"/>
                    </a:srgbClr>
                  </a:outerShdw>
                </a:effectLst>
              </a:rPr>
              <a:t>B</a:t>
            </a:r>
            <a:r>
              <a:rPr lang="en-CA" sz="3600" b="1" dirty="0" smtClean="0">
                <a:solidFill>
                  <a:schemeClr val="accent5">
                    <a:lumMod val="50000"/>
                  </a:schemeClr>
                </a:solidFill>
                <a:effectLst>
                  <a:outerShdw blurRad="38100" dist="38100" dir="2700000" algn="tl">
                    <a:srgbClr val="000000">
                      <a:alpha val="43137"/>
                    </a:srgbClr>
                  </a:outerShdw>
                </a:effectLst>
              </a:rPr>
              <a:t>ond With</a:t>
            </a:r>
          </a:p>
        </p:txBody>
      </p:sp>
    </p:spTree>
    <p:extLst>
      <p:ext uri="{BB962C8B-B14F-4D97-AF65-F5344CB8AC3E}">
        <p14:creationId xmlns:p14="http://schemas.microsoft.com/office/powerpoint/2010/main" val="1469833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981200"/>
            <a:ext cx="7772400" cy="1362075"/>
          </a:xfrm>
        </p:spPr>
        <p:txBody>
          <a:bodyPr>
            <a:noAutofit/>
          </a:bodyPr>
          <a:lstStyle/>
          <a:p>
            <a:pPr lvl="1" algn="ctr" rtl="0">
              <a:spcBef>
                <a:spcPct val="0"/>
              </a:spcBef>
            </a:pPr>
            <a:r>
              <a:rPr lang="en-CA" sz="6000" b="1" kern="1200" cap="all" dirty="0">
                <a:solidFill>
                  <a:srgbClr val="002060"/>
                </a:solidFill>
                <a:effectLst>
                  <a:outerShdw blurRad="38100" dist="38100" dir="2700000" algn="tl">
                    <a:srgbClr val="000000">
                      <a:alpha val="43137"/>
                    </a:srgbClr>
                  </a:outerShdw>
                </a:effectLst>
                <a:latin typeface="+mj-lt"/>
                <a:ea typeface="+mj-ea"/>
                <a:cs typeface="+mj-cs"/>
              </a:rPr>
              <a:t>Part 3: Over the Counter Medicines And Changes To Effectivity And Reactions</a:t>
            </a:r>
            <a:r>
              <a:rPr lang="en-CA" sz="2000" dirty="0" smtClean="0"/>
              <a:t/>
            </a:r>
            <a:br>
              <a:rPr lang="en-CA" sz="2000" dirty="0" smtClean="0"/>
            </a:br>
            <a:endParaRPr lang="en-CA" sz="6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43000"/>
          </a:xfrm>
        </p:spPr>
        <p:txBody>
          <a:bodyPr>
            <a:noAutofit/>
          </a:bodyPr>
          <a:lstStyle/>
          <a:p>
            <a:r>
              <a:rPr lang="en-CA" sz="3600" b="1" dirty="0" smtClean="0">
                <a:solidFill>
                  <a:schemeClr val="accent5">
                    <a:lumMod val="50000"/>
                  </a:schemeClr>
                </a:solidFill>
                <a:effectLst>
                  <a:outerShdw blurRad="38100" dist="38100" dir="2700000" algn="tl">
                    <a:srgbClr val="000000">
                      <a:alpha val="43137"/>
                    </a:srgbClr>
                  </a:outerShdw>
                </a:effectLst>
              </a:rPr>
              <a:t>Intro to OTC(Over the Counter) Medicines</a:t>
            </a:r>
            <a:endParaRPr lang="en-CA" sz="3600"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33400"/>
            <a:ext cx="9144000" cy="6324600"/>
          </a:xfrm>
        </p:spPr>
        <p:txBody>
          <a:bodyPr>
            <a:noAutofit/>
          </a:bodyPr>
          <a:lstStyle/>
          <a:p>
            <a:pPr>
              <a:buFont typeface="Wingdings" pitchFamily="2" charset="2"/>
              <a:buChar char="v"/>
            </a:pPr>
            <a:r>
              <a:rPr lang="en-CA" sz="2300" dirty="0">
                <a:solidFill>
                  <a:schemeClr val="tx2">
                    <a:lumMod val="50000"/>
                  </a:schemeClr>
                </a:solidFill>
              </a:rPr>
              <a:t>Medicines  that don’t require a doctor’s </a:t>
            </a:r>
            <a:endParaRPr lang="en-CA" sz="2300" dirty="0" smtClean="0">
              <a:solidFill>
                <a:schemeClr val="tx2">
                  <a:lumMod val="50000"/>
                </a:schemeClr>
              </a:solidFill>
            </a:endParaRPr>
          </a:p>
          <a:p>
            <a:pPr marL="361950" indent="0">
              <a:buNone/>
            </a:pPr>
            <a:r>
              <a:rPr lang="en-CA" sz="2300" dirty="0" smtClean="0">
                <a:solidFill>
                  <a:schemeClr val="tx2">
                    <a:lumMod val="50000"/>
                  </a:schemeClr>
                </a:solidFill>
              </a:rPr>
              <a:t>prescription are known </a:t>
            </a:r>
            <a:r>
              <a:rPr lang="en-CA" sz="2300" dirty="0">
                <a:solidFill>
                  <a:schemeClr val="tx2">
                    <a:lumMod val="50000"/>
                  </a:schemeClr>
                </a:solidFill>
              </a:rPr>
              <a:t>as </a:t>
            </a:r>
            <a:r>
              <a:rPr lang="en-CA" sz="2300" dirty="0" smtClean="0">
                <a:solidFill>
                  <a:schemeClr val="tx2">
                    <a:lumMod val="50000"/>
                  </a:schemeClr>
                </a:solidFill>
              </a:rPr>
              <a:t>OTC medicines</a:t>
            </a:r>
          </a:p>
          <a:p>
            <a:pPr lvl="1">
              <a:buFont typeface="Wingdings" pitchFamily="2" charset="2"/>
              <a:buChar char="§"/>
            </a:pPr>
            <a:r>
              <a:rPr lang="en-CA" sz="2000" dirty="0" smtClean="0">
                <a:solidFill>
                  <a:schemeClr val="tx2">
                    <a:lumMod val="50000"/>
                  </a:schemeClr>
                </a:solidFill>
              </a:rPr>
              <a:t>These medicines help treat a variety of illnesses</a:t>
            </a:r>
          </a:p>
          <a:p>
            <a:pPr>
              <a:buFont typeface="Wingdings" pitchFamily="2" charset="2"/>
              <a:buChar char="v"/>
            </a:pPr>
            <a:r>
              <a:rPr lang="en-CA" sz="2300" dirty="0" smtClean="0">
                <a:solidFill>
                  <a:schemeClr val="tx2">
                    <a:lumMod val="50000"/>
                  </a:schemeClr>
                </a:solidFill>
              </a:rPr>
              <a:t>The main </a:t>
            </a:r>
            <a:r>
              <a:rPr lang="en-CA" sz="2300" dirty="0">
                <a:solidFill>
                  <a:schemeClr val="tx2">
                    <a:lumMod val="50000"/>
                  </a:schemeClr>
                </a:solidFill>
              </a:rPr>
              <a:t>factor that influences </a:t>
            </a:r>
            <a:r>
              <a:rPr lang="en-CA" sz="2300" dirty="0" smtClean="0">
                <a:solidFill>
                  <a:schemeClr val="tx2">
                    <a:lumMod val="50000"/>
                  </a:schemeClr>
                </a:solidFill>
              </a:rPr>
              <a:t>ADRs and </a:t>
            </a:r>
          </a:p>
          <a:p>
            <a:pPr marL="361950" indent="0">
              <a:buNone/>
            </a:pPr>
            <a:r>
              <a:rPr lang="en-CA" sz="2300" dirty="0" smtClean="0">
                <a:solidFill>
                  <a:schemeClr val="tx2">
                    <a:lumMod val="50000"/>
                  </a:schemeClr>
                </a:solidFill>
              </a:rPr>
              <a:t>effectivity for OTC medicines is </a:t>
            </a:r>
            <a:r>
              <a:rPr lang="en-CA" sz="2300" dirty="0">
                <a:solidFill>
                  <a:schemeClr val="tx2">
                    <a:lumMod val="50000"/>
                  </a:schemeClr>
                </a:solidFill>
              </a:rPr>
              <a:t>when </a:t>
            </a:r>
            <a:r>
              <a:rPr lang="en-CA" sz="2300" dirty="0" smtClean="0">
                <a:solidFill>
                  <a:schemeClr val="tx2">
                    <a:lumMod val="50000"/>
                  </a:schemeClr>
                </a:solidFill>
              </a:rPr>
              <a:t>they are used incorrectly</a:t>
            </a:r>
          </a:p>
          <a:p>
            <a:pPr>
              <a:buFont typeface="Wingdings" pitchFamily="2" charset="2"/>
              <a:buChar char="v"/>
            </a:pPr>
            <a:r>
              <a:rPr lang="en-CA" sz="2300" dirty="0" smtClean="0">
                <a:solidFill>
                  <a:schemeClr val="tx2">
                    <a:lumMod val="50000"/>
                  </a:schemeClr>
                </a:solidFill>
              </a:rPr>
              <a:t>All </a:t>
            </a:r>
            <a:r>
              <a:rPr lang="en-CA" sz="2300" dirty="0">
                <a:solidFill>
                  <a:schemeClr val="tx2">
                    <a:lumMod val="50000"/>
                  </a:schemeClr>
                </a:solidFill>
              </a:rPr>
              <a:t>of them do include usage instructions but not all </a:t>
            </a:r>
            <a:r>
              <a:rPr lang="en-CA" sz="2300" dirty="0" smtClean="0">
                <a:solidFill>
                  <a:schemeClr val="tx2">
                    <a:lumMod val="50000"/>
                  </a:schemeClr>
                </a:solidFill>
              </a:rPr>
              <a:t>people </a:t>
            </a:r>
            <a:r>
              <a:rPr lang="en-CA" sz="2300" dirty="0">
                <a:solidFill>
                  <a:schemeClr val="tx2">
                    <a:lumMod val="50000"/>
                  </a:schemeClr>
                </a:solidFill>
              </a:rPr>
              <a:t>follow these instructions </a:t>
            </a:r>
            <a:endParaRPr lang="en-CA" sz="2300" dirty="0" smtClean="0">
              <a:solidFill>
                <a:schemeClr val="tx2">
                  <a:lumMod val="50000"/>
                </a:schemeClr>
              </a:solidFill>
            </a:endParaRPr>
          </a:p>
          <a:p>
            <a:pPr>
              <a:buFont typeface="Wingdings" pitchFamily="2" charset="2"/>
              <a:buChar char="v"/>
            </a:pPr>
            <a:r>
              <a:rPr lang="en-CA" sz="2300" dirty="0" smtClean="0">
                <a:solidFill>
                  <a:schemeClr val="tx2">
                    <a:lumMod val="50000"/>
                  </a:schemeClr>
                </a:solidFill>
              </a:rPr>
              <a:t>OTC </a:t>
            </a:r>
            <a:r>
              <a:rPr lang="en-CA" sz="2300" dirty="0">
                <a:solidFill>
                  <a:schemeClr val="tx2">
                    <a:lumMod val="50000"/>
                  </a:schemeClr>
                </a:solidFill>
              </a:rPr>
              <a:t>medicines are less powerful and stronger than prescription medicines </a:t>
            </a:r>
            <a:endParaRPr lang="en-CA" sz="2300" dirty="0" smtClean="0">
              <a:solidFill>
                <a:schemeClr val="tx2">
                  <a:lumMod val="50000"/>
                </a:schemeClr>
              </a:solidFill>
            </a:endParaRPr>
          </a:p>
          <a:p>
            <a:pPr lvl="1">
              <a:buFont typeface="Wingdings" pitchFamily="2" charset="2"/>
              <a:buChar char="§"/>
            </a:pPr>
            <a:r>
              <a:rPr lang="en-CA" sz="2000" dirty="0" smtClean="0">
                <a:solidFill>
                  <a:schemeClr val="tx2">
                    <a:lumMod val="50000"/>
                  </a:schemeClr>
                </a:solidFill>
              </a:rPr>
              <a:t>if </a:t>
            </a:r>
            <a:r>
              <a:rPr lang="en-CA" sz="2000" dirty="0">
                <a:solidFill>
                  <a:schemeClr val="tx2">
                    <a:lumMod val="50000"/>
                  </a:schemeClr>
                </a:solidFill>
              </a:rPr>
              <a:t>used in the correct way, there is a very low possibility that an adverse drug reaction will occur or the effectivity will be </a:t>
            </a:r>
            <a:r>
              <a:rPr lang="en-CA" sz="2000" dirty="0" smtClean="0">
                <a:solidFill>
                  <a:schemeClr val="tx2">
                    <a:lumMod val="50000"/>
                  </a:schemeClr>
                </a:solidFill>
              </a:rPr>
              <a:t>reduced</a:t>
            </a:r>
          </a:p>
          <a:p>
            <a:pPr>
              <a:buFont typeface="Wingdings" pitchFamily="2" charset="2"/>
              <a:buChar char="v"/>
            </a:pPr>
            <a:r>
              <a:rPr lang="en-CA" sz="2300" dirty="0" smtClean="0">
                <a:solidFill>
                  <a:schemeClr val="tx2">
                    <a:lumMod val="50000"/>
                  </a:schemeClr>
                </a:solidFill>
              </a:rPr>
              <a:t>There </a:t>
            </a:r>
            <a:r>
              <a:rPr lang="en-CA" sz="2300" dirty="0">
                <a:solidFill>
                  <a:schemeClr val="tx2">
                    <a:lumMod val="50000"/>
                  </a:schemeClr>
                </a:solidFill>
              </a:rPr>
              <a:t>are reactions caused by OTC </a:t>
            </a:r>
            <a:r>
              <a:rPr lang="en-CA" sz="2300" dirty="0" smtClean="0">
                <a:solidFill>
                  <a:schemeClr val="tx2">
                    <a:lumMod val="50000"/>
                  </a:schemeClr>
                </a:solidFill>
              </a:rPr>
              <a:t>medicines are normally not serious and human error is their main cause</a:t>
            </a:r>
          </a:p>
          <a:p>
            <a:pPr>
              <a:buFont typeface="Wingdings" pitchFamily="2" charset="2"/>
              <a:buChar char="v"/>
            </a:pPr>
            <a:r>
              <a:rPr lang="en-CA" sz="2300" dirty="0" smtClean="0">
                <a:solidFill>
                  <a:schemeClr val="tx2">
                    <a:lumMod val="50000"/>
                  </a:schemeClr>
                </a:solidFill>
              </a:rPr>
              <a:t>The </a:t>
            </a:r>
            <a:r>
              <a:rPr lang="en-CA" sz="2300" dirty="0">
                <a:solidFill>
                  <a:schemeClr val="tx2">
                    <a:lumMod val="50000"/>
                  </a:schemeClr>
                </a:solidFill>
              </a:rPr>
              <a:t>effectiveness of the OTC drugs however depends much on the same factors as prescription medicine </a:t>
            </a:r>
            <a:r>
              <a:rPr lang="en-CA" sz="2300" dirty="0" smtClean="0">
                <a:solidFill>
                  <a:schemeClr val="tx2">
                    <a:lumMod val="50000"/>
                  </a:schemeClr>
                </a:solidFill>
              </a:rPr>
              <a:t>effectiveness</a:t>
            </a:r>
          </a:p>
          <a:p>
            <a:pPr lvl="1">
              <a:buFont typeface="Wingdings" pitchFamily="2" charset="2"/>
              <a:buChar char="§"/>
            </a:pPr>
            <a:r>
              <a:rPr lang="en-CA" sz="2000" dirty="0" smtClean="0">
                <a:solidFill>
                  <a:schemeClr val="tx2">
                    <a:lumMod val="50000"/>
                  </a:schemeClr>
                </a:solidFill>
              </a:rPr>
              <a:t> </a:t>
            </a:r>
            <a:r>
              <a:rPr lang="en-CA" sz="2000" dirty="0">
                <a:solidFill>
                  <a:schemeClr val="tx2">
                    <a:lumMod val="50000"/>
                  </a:schemeClr>
                </a:solidFill>
              </a:rPr>
              <a:t>These are factors like age, dosage, and ingredients of the </a:t>
            </a:r>
            <a:r>
              <a:rPr lang="en-CA" sz="2000" dirty="0" smtClean="0">
                <a:solidFill>
                  <a:schemeClr val="tx2">
                    <a:lumMod val="50000"/>
                  </a:schemeClr>
                </a:solidFill>
              </a:rPr>
              <a:t>medicine</a:t>
            </a:r>
            <a:endParaRPr lang="en-CA" sz="2000" dirty="0">
              <a:solidFill>
                <a:schemeClr val="tx2">
                  <a:lumMod val="50000"/>
                </a:schemeClr>
              </a:solidFill>
            </a:endParaRPr>
          </a:p>
          <a:p>
            <a:pPr marL="0" indent="0">
              <a:buNone/>
            </a:pPr>
            <a:endParaRPr lang="en-CA" sz="2400" dirty="0">
              <a:solidFill>
                <a:schemeClr val="tx2">
                  <a:lumMod val="50000"/>
                </a:schemeClr>
              </a:solidFill>
            </a:endParaRPr>
          </a:p>
        </p:txBody>
      </p:sp>
      <p:pic>
        <p:nvPicPr>
          <p:cNvPr id="7170" name="Picture 2" descr="D:\Anay\Anay learning\school\Grade 9\Other\science fair\08_School submission\01_PPTX\01_Pictures\OTC medicin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33400"/>
            <a:ext cx="293489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233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43000"/>
          </a:xfrm>
        </p:spPr>
        <p:txBody>
          <a:bodyPr>
            <a:noAutofit/>
          </a:bodyPr>
          <a:lstStyle/>
          <a:p>
            <a:r>
              <a:rPr lang="en-CA" sz="3600" b="1" dirty="0" smtClean="0">
                <a:solidFill>
                  <a:schemeClr val="accent5">
                    <a:lumMod val="50000"/>
                  </a:schemeClr>
                </a:solidFill>
                <a:effectLst>
                  <a:outerShdw blurRad="38100" dist="38100" dir="2700000" algn="tl">
                    <a:srgbClr val="000000">
                      <a:alpha val="43137"/>
                    </a:srgbClr>
                  </a:outerShdw>
                </a:effectLst>
              </a:rPr>
              <a:t>Examples of Human Errors </a:t>
            </a:r>
            <a:r>
              <a:rPr lang="en-CA" sz="3600" b="1" dirty="0">
                <a:solidFill>
                  <a:schemeClr val="accent5">
                    <a:lumMod val="50000"/>
                  </a:schemeClr>
                </a:solidFill>
                <a:effectLst>
                  <a:outerShdw blurRad="38100" dist="38100" dir="2700000" algn="tl">
                    <a:srgbClr val="000000">
                      <a:alpha val="43137"/>
                    </a:srgbClr>
                  </a:outerShdw>
                </a:effectLst>
              </a:rPr>
              <a:t>C</a:t>
            </a:r>
            <a:r>
              <a:rPr lang="en-CA" sz="3600" b="1" dirty="0" smtClean="0">
                <a:solidFill>
                  <a:schemeClr val="accent5">
                    <a:lumMod val="50000"/>
                  </a:schemeClr>
                </a:solidFill>
                <a:effectLst>
                  <a:outerShdw blurRad="38100" dist="38100" dir="2700000" algn="tl">
                    <a:srgbClr val="000000">
                      <a:alpha val="43137"/>
                    </a:srgbClr>
                  </a:outerShdw>
                </a:effectLst>
              </a:rPr>
              <a:t>ausing ADRs</a:t>
            </a:r>
            <a:endParaRPr lang="en-CA" sz="3600"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533400"/>
            <a:ext cx="9144000" cy="6324600"/>
          </a:xfrm>
        </p:spPr>
        <p:txBody>
          <a:bodyPr>
            <a:normAutofit/>
          </a:bodyPr>
          <a:lstStyle/>
          <a:p>
            <a:pPr marL="0" indent="0">
              <a:buNone/>
            </a:pPr>
            <a:r>
              <a:rPr lang="en-CA" sz="3000" b="1" dirty="0" smtClean="0">
                <a:solidFill>
                  <a:schemeClr val="tx2">
                    <a:lumMod val="50000"/>
                  </a:schemeClr>
                </a:solidFill>
              </a:rPr>
              <a:t>DXM:</a:t>
            </a:r>
            <a:endParaRPr lang="en-CA" sz="3000" b="1" dirty="0">
              <a:solidFill>
                <a:schemeClr val="tx2">
                  <a:lumMod val="50000"/>
                </a:schemeClr>
              </a:solidFill>
            </a:endParaRPr>
          </a:p>
          <a:p>
            <a:pPr>
              <a:buFont typeface="Wingdings" pitchFamily="2" charset="2"/>
              <a:buChar char="v"/>
            </a:pPr>
            <a:r>
              <a:rPr lang="en-CA" sz="2400" dirty="0" smtClean="0">
                <a:solidFill>
                  <a:schemeClr val="tx2">
                    <a:lumMod val="50000"/>
                  </a:schemeClr>
                </a:solidFill>
              </a:rPr>
              <a:t>DXM (Dextromethorphan) </a:t>
            </a:r>
            <a:r>
              <a:rPr lang="en-CA" sz="2400" dirty="0">
                <a:solidFill>
                  <a:schemeClr val="tx2">
                    <a:lumMod val="50000"/>
                  </a:schemeClr>
                </a:solidFill>
              </a:rPr>
              <a:t>is an opioid OTC medicine that is used for cough and cold </a:t>
            </a:r>
            <a:r>
              <a:rPr lang="en-CA" sz="2400" dirty="0" smtClean="0">
                <a:solidFill>
                  <a:schemeClr val="tx2">
                    <a:lumMod val="50000"/>
                  </a:schemeClr>
                </a:solidFill>
              </a:rPr>
              <a:t>treatment</a:t>
            </a:r>
          </a:p>
          <a:p>
            <a:pPr>
              <a:buFont typeface="Wingdings" pitchFamily="2" charset="2"/>
              <a:buChar char="v"/>
            </a:pPr>
            <a:r>
              <a:rPr lang="en-CA" sz="2400" dirty="0" smtClean="0">
                <a:solidFill>
                  <a:schemeClr val="tx2">
                    <a:lumMod val="50000"/>
                  </a:schemeClr>
                </a:solidFill>
              </a:rPr>
              <a:t>This </a:t>
            </a:r>
            <a:r>
              <a:rPr lang="en-CA" sz="2400" dirty="0">
                <a:solidFill>
                  <a:schemeClr val="tx2">
                    <a:lumMod val="50000"/>
                  </a:schemeClr>
                </a:solidFill>
              </a:rPr>
              <a:t>medicine does not have an effect on pain reduction and does not act on the opioid receptors in the </a:t>
            </a:r>
            <a:r>
              <a:rPr lang="en-CA" sz="2400" dirty="0" smtClean="0">
                <a:solidFill>
                  <a:schemeClr val="tx2">
                    <a:lumMod val="50000"/>
                  </a:schemeClr>
                </a:solidFill>
              </a:rPr>
              <a:t>body</a:t>
            </a:r>
          </a:p>
          <a:p>
            <a:pPr>
              <a:buFont typeface="Wingdings" pitchFamily="2" charset="2"/>
              <a:buChar char="v"/>
            </a:pPr>
            <a:r>
              <a:rPr lang="en-CA" sz="2400" dirty="0" smtClean="0">
                <a:solidFill>
                  <a:schemeClr val="tx2">
                    <a:lumMod val="50000"/>
                  </a:schemeClr>
                </a:solidFill>
              </a:rPr>
              <a:t> In </a:t>
            </a:r>
            <a:r>
              <a:rPr lang="en-CA" sz="2400" dirty="0">
                <a:solidFill>
                  <a:schemeClr val="tx2">
                    <a:lumMod val="50000"/>
                  </a:schemeClr>
                </a:solidFill>
              </a:rPr>
              <a:t>normal circumstances, the drug does not have </a:t>
            </a:r>
            <a:r>
              <a:rPr lang="en-CA" sz="2400" dirty="0" smtClean="0">
                <a:solidFill>
                  <a:schemeClr val="tx2">
                    <a:lumMod val="50000"/>
                  </a:schemeClr>
                </a:solidFill>
              </a:rPr>
              <a:t>an ability to cause ADRs</a:t>
            </a:r>
          </a:p>
          <a:p>
            <a:pPr>
              <a:buFont typeface="Wingdings" pitchFamily="2" charset="2"/>
              <a:buChar char="v"/>
            </a:pPr>
            <a:r>
              <a:rPr lang="en-CA" sz="2400" dirty="0" smtClean="0">
                <a:solidFill>
                  <a:schemeClr val="tx2">
                    <a:lumMod val="50000"/>
                  </a:schemeClr>
                </a:solidFill>
              </a:rPr>
              <a:t>When </a:t>
            </a:r>
            <a:r>
              <a:rPr lang="en-CA" sz="2400" dirty="0">
                <a:solidFill>
                  <a:schemeClr val="tx2">
                    <a:lumMod val="50000"/>
                  </a:schemeClr>
                </a:solidFill>
              </a:rPr>
              <a:t>taken in a dosage that is </a:t>
            </a:r>
            <a:r>
              <a:rPr lang="en-CA" sz="2400" dirty="0" smtClean="0">
                <a:solidFill>
                  <a:schemeClr val="tx2">
                    <a:lumMod val="50000"/>
                  </a:schemeClr>
                </a:solidFill>
              </a:rPr>
              <a:t>more </a:t>
            </a:r>
            <a:r>
              <a:rPr lang="en-CA" sz="2400" dirty="0">
                <a:solidFill>
                  <a:schemeClr val="tx2">
                    <a:lumMod val="50000"/>
                  </a:schemeClr>
                </a:solidFill>
              </a:rPr>
              <a:t>than </a:t>
            </a:r>
            <a:r>
              <a:rPr lang="en-CA" sz="2400" dirty="0" smtClean="0">
                <a:solidFill>
                  <a:schemeClr val="tx2">
                    <a:lumMod val="50000"/>
                  </a:schemeClr>
                </a:solidFill>
              </a:rPr>
              <a:t>normal, </a:t>
            </a:r>
            <a:r>
              <a:rPr lang="en-CA" sz="2400" dirty="0">
                <a:solidFill>
                  <a:schemeClr val="tx2">
                    <a:lumMod val="50000"/>
                  </a:schemeClr>
                </a:solidFill>
              </a:rPr>
              <a:t>DXM is able to cause </a:t>
            </a:r>
            <a:r>
              <a:rPr lang="en-CA" sz="2400" dirty="0" smtClean="0">
                <a:solidFill>
                  <a:schemeClr val="tx2">
                    <a:lumMod val="50000"/>
                  </a:schemeClr>
                </a:solidFill>
              </a:rPr>
              <a:t>a depressant </a:t>
            </a:r>
            <a:r>
              <a:rPr lang="en-CA" sz="2400" dirty="0">
                <a:solidFill>
                  <a:schemeClr val="tx2">
                    <a:lumMod val="50000"/>
                  </a:schemeClr>
                </a:solidFill>
              </a:rPr>
              <a:t>effect </a:t>
            </a:r>
            <a:r>
              <a:rPr lang="en-CA" sz="2400" dirty="0" smtClean="0">
                <a:solidFill>
                  <a:schemeClr val="tx2">
                    <a:lumMod val="50000"/>
                  </a:schemeClr>
                </a:solidFill>
              </a:rPr>
              <a:t>and/or a </a:t>
            </a:r>
            <a:r>
              <a:rPr lang="en-CA" sz="2400" dirty="0">
                <a:solidFill>
                  <a:schemeClr val="tx2">
                    <a:lumMod val="50000"/>
                  </a:schemeClr>
                </a:solidFill>
              </a:rPr>
              <a:t>hallucinogenic effect </a:t>
            </a:r>
            <a:r>
              <a:rPr lang="en-CA" sz="2400" dirty="0" smtClean="0">
                <a:solidFill>
                  <a:schemeClr val="tx2">
                    <a:lumMod val="50000"/>
                  </a:schemeClr>
                </a:solidFill>
              </a:rPr>
              <a:t>(an </a:t>
            </a:r>
            <a:r>
              <a:rPr lang="en-CA" sz="2400" dirty="0">
                <a:solidFill>
                  <a:schemeClr val="tx2">
                    <a:lumMod val="50000"/>
                  </a:schemeClr>
                </a:solidFill>
              </a:rPr>
              <a:t>effect </a:t>
            </a:r>
            <a:r>
              <a:rPr lang="en-CA" sz="2400" dirty="0" smtClean="0">
                <a:solidFill>
                  <a:schemeClr val="tx2">
                    <a:lumMod val="50000"/>
                  </a:schemeClr>
                </a:solidFill>
              </a:rPr>
              <a:t>altering) a </a:t>
            </a:r>
            <a:r>
              <a:rPr lang="en-CA" sz="2400" dirty="0">
                <a:solidFill>
                  <a:schemeClr val="tx2">
                    <a:lumMod val="50000"/>
                  </a:schemeClr>
                </a:solidFill>
              </a:rPr>
              <a:t>person’s </a:t>
            </a:r>
            <a:r>
              <a:rPr lang="en-CA" sz="2400" dirty="0" smtClean="0">
                <a:solidFill>
                  <a:schemeClr val="tx2">
                    <a:lumMod val="50000"/>
                  </a:schemeClr>
                </a:solidFill>
              </a:rPr>
              <a:t>view </a:t>
            </a:r>
            <a:r>
              <a:rPr lang="en-CA" sz="2400" dirty="0">
                <a:solidFill>
                  <a:schemeClr val="tx2">
                    <a:lumMod val="50000"/>
                  </a:schemeClr>
                </a:solidFill>
              </a:rPr>
              <a:t>of </a:t>
            </a:r>
            <a:r>
              <a:rPr lang="en-CA" sz="2400" dirty="0" smtClean="0">
                <a:solidFill>
                  <a:schemeClr val="tx2">
                    <a:lumMod val="50000"/>
                  </a:schemeClr>
                </a:solidFill>
              </a:rPr>
              <a:t>reality</a:t>
            </a:r>
          </a:p>
          <a:p>
            <a:pPr>
              <a:buFont typeface="Wingdings" pitchFamily="2" charset="2"/>
              <a:buChar char="v"/>
            </a:pPr>
            <a:r>
              <a:rPr lang="en-CA" sz="2400" dirty="0" smtClean="0">
                <a:solidFill>
                  <a:schemeClr val="tx2">
                    <a:lumMod val="50000"/>
                  </a:schemeClr>
                </a:solidFill>
              </a:rPr>
              <a:t> </a:t>
            </a:r>
            <a:r>
              <a:rPr lang="en-CA" sz="2400" dirty="0">
                <a:solidFill>
                  <a:schemeClr val="tx2">
                    <a:lumMod val="50000"/>
                  </a:schemeClr>
                </a:solidFill>
              </a:rPr>
              <a:t>Repeatedly taking higher doses of DXM can cause an addiction to be </a:t>
            </a:r>
            <a:r>
              <a:rPr lang="en-CA" sz="2400" dirty="0" smtClean="0">
                <a:solidFill>
                  <a:schemeClr val="tx2">
                    <a:lumMod val="50000"/>
                  </a:schemeClr>
                </a:solidFill>
              </a:rPr>
              <a:t>formed</a:t>
            </a:r>
          </a:p>
          <a:p>
            <a:pPr lvl="1">
              <a:buFont typeface="Wingdings" pitchFamily="2" charset="2"/>
              <a:buChar char="§"/>
            </a:pPr>
            <a:r>
              <a:rPr lang="en-CA" sz="1800" dirty="0" smtClean="0">
                <a:solidFill>
                  <a:schemeClr val="tx2">
                    <a:lumMod val="50000"/>
                  </a:schemeClr>
                </a:solidFill>
              </a:rPr>
              <a:t>this can cause major damage to the body in places such as the brain </a:t>
            </a:r>
          </a:p>
          <a:p>
            <a:pPr lvl="1">
              <a:buFont typeface="Wingdings" pitchFamily="2" charset="2"/>
              <a:buChar char="§"/>
            </a:pPr>
            <a:r>
              <a:rPr lang="en-CA" sz="1800" dirty="0" smtClean="0">
                <a:solidFill>
                  <a:schemeClr val="tx2">
                    <a:lumMod val="50000"/>
                  </a:schemeClr>
                </a:solidFill>
              </a:rPr>
              <a:t>can even put the body in life threatening scenarios</a:t>
            </a:r>
          </a:p>
        </p:txBody>
      </p:sp>
    </p:spTree>
    <p:extLst>
      <p:ext uri="{BB962C8B-B14F-4D97-AF65-F5344CB8AC3E}">
        <p14:creationId xmlns:p14="http://schemas.microsoft.com/office/powerpoint/2010/main" val="821141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029200"/>
          </a:xfrm>
        </p:spPr>
        <p:txBody>
          <a:bodyPr>
            <a:normAutofit/>
          </a:bodyPr>
          <a:lstStyle/>
          <a:p>
            <a:pPr>
              <a:buFont typeface="Wingdings" pitchFamily="2" charset="2"/>
              <a:buChar char="v"/>
            </a:pPr>
            <a:r>
              <a:rPr lang="en-CA" sz="2800" dirty="0">
                <a:solidFill>
                  <a:schemeClr val="tx2">
                    <a:lumMod val="50000"/>
                  </a:schemeClr>
                </a:solidFill>
              </a:rPr>
              <a:t>Sometimes OTC medicines can cause unpleasant effects called adverse </a:t>
            </a:r>
            <a:r>
              <a:rPr lang="en-CA" sz="2800" dirty="0" smtClean="0">
                <a:solidFill>
                  <a:schemeClr val="tx2">
                    <a:lumMod val="50000"/>
                  </a:schemeClr>
                </a:solidFill>
              </a:rPr>
              <a:t>effects</a:t>
            </a:r>
          </a:p>
          <a:p>
            <a:pPr lvl="1">
              <a:buFont typeface="Wingdings" pitchFamily="2" charset="2"/>
              <a:buChar char="§"/>
            </a:pPr>
            <a:r>
              <a:rPr lang="en-CA" sz="2400" dirty="0" smtClean="0">
                <a:solidFill>
                  <a:schemeClr val="tx2">
                    <a:lumMod val="50000"/>
                  </a:schemeClr>
                </a:solidFill>
              </a:rPr>
              <a:t>These </a:t>
            </a:r>
            <a:r>
              <a:rPr lang="en-CA" sz="2400" dirty="0">
                <a:solidFill>
                  <a:schemeClr val="tx2">
                    <a:lumMod val="50000"/>
                  </a:schemeClr>
                </a:solidFill>
              </a:rPr>
              <a:t>effects are not adverse drug reactions and most of the time are not life </a:t>
            </a:r>
            <a:r>
              <a:rPr lang="en-CA" sz="2400" dirty="0" smtClean="0">
                <a:solidFill>
                  <a:schemeClr val="tx2">
                    <a:lumMod val="50000"/>
                  </a:schemeClr>
                </a:solidFill>
              </a:rPr>
              <a:t>threatening</a:t>
            </a:r>
          </a:p>
          <a:p>
            <a:pPr lvl="1">
              <a:buFont typeface="Wingdings" pitchFamily="2" charset="2"/>
              <a:buChar char="§"/>
            </a:pPr>
            <a:r>
              <a:rPr lang="en-CA" sz="2400" dirty="0" smtClean="0">
                <a:solidFill>
                  <a:schemeClr val="tx2">
                    <a:lumMod val="50000"/>
                  </a:schemeClr>
                </a:solidFill>
              </a:rPr>
              <a:t>These </a:t>
            </a:r>
            <a:r>
              <a:rPr lang="en-CA" sz="2400" dirty="0">
                <a:solidFill>
                  <a:schemeClr val="tx2">
                    <a:lumMod val="50000"/>
                  </a:schemeClr>
                </a:solidFill>
              </a:rPr>
              <a:t>effects can also lead to a reduction if effectivity of the OTC </a:t>
            </a:r>
            <a:r>
              <a:rPr lang="en-CA" sz="2400" dirty="0" smtClean="0">
                <a:solidFill>
                  <a:schemeClr val="tx2">
                    <a:lumMod val="50000"/>
                  </a:schemeClr>
                </a:solidFill>
              </a:rPr>
              <a:t>medicine</a:t>
            </a:r>
          </a:p>
          <a:p>
            <a:pPr>
              <a:buFont typeface="Wingdings" pitchFamily="2" charset="2"/>
              <a:buChar char="v"/>
            </a:pPr>
            <a:r>
              <a:rPr lang="en-CA" sz="2800" dirty="0" smtClean="0">
                <a:solidFill>
                  <a:schemeClr val="tx2">
                    <a:lumMod val="50000"/>
                  </a:schemeClr>
                </a:solidFill>
              </a:rPr>
              <a:t>These </a:t>
            </a:r>
            <a:r>
              <a:rPr lang="en-CA" sz="2800" dirty="0">
                <a:solidFill>
                  <a:schemeClr val="tx2">
                    <a:lumMod val="50000"/>
                  </a:schemeClr>
                </a:solidFill>
              </a:rPr>
              <a:t>effects include side effects, </a:t>
            </a:r>
            <a:r>
              <a:rPr lang="en-CA" sz="2800" dirty="0" smtClean="0">
                <a:solidFill>
                  <a:schemeClr val="tx2">
                    <a:lumMod val="50000"/>
                  </a:schemeClr>
                </a:solidFill>
              </a:rPr>
              <a:t>drug interactions, </a:t>
            </a:r>
            <a:r>
              <a:rPr lang="en-CA" sz="2800" dirty="0">
                <a:solidFill>
                  <a:schemeClr val="tx2">
                    <a:lumMod val="50000"/>
                  </a:schemeClr>
                </a:solidFill>
              </a:rPr>
              <a:t>and allergic </a:t>
            </a:r>
            <a:r>
              <a:rPr lang="en-CA" sz="2800" dirty="0" smtClean="0">
                <a:solidFill>
                  <a:schemeClr val="tx2">
                    <a:lumMod val="50000"/>
                  </a:schemeClr>
                </a:solidFill>
              </a:rPr>
              <a:t>reactions</a:t>
            </a:r>
            <a:endParaRPr lang="en-CA" sz="2800" dirty="0">
              <a:solidFill>
                <a:schemeClr val="tx2">
                  <a:lumMod val="50000"/>
                </a:schemeClr>
              </a:solidFill>
            </a:endParaRPr>
          </a:p>
        </p:txBody>
      </p:sp>
      <p:sp>
        <p:nvSpPr>
          <p:cNvPr id="4" name="Title 1"/>
          <p:cNvSpPr txBox="1">
            <a:spLocks/>
          </p:cNvSpPr>
          <p:nvPr/>
        </p:nvSpPr>
        <p:spPr>
          <a:xfrm>
            <a:off x="304800" y="-2286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Adverse Effects </a:t>
            </a:r>
            <a:r>
              <a:rPr lang="en-CA" sz="3600" b="1" dirty="0">
                <a:solidFill>
                  <a:schemeClr val="accent5">
                    <a:lumMod val="50000"/>
                  </a:schemeClr>
                </a:solidFill>
                <a:effectLst>
                  <a:outerShdw blurRad="38100" dist="38100" dir="2700000" algn="tl">
                    <a:srgbClr val="000000">
                      <a:alpha val="43137"/>
                    </a:srgbClr>
                  </a:outerShdw>
                </a:effectLst>
              </a:rPr>
              <a:t>C</a:t>
            </a:r>
            <a:r>
              <a:rPr lang="en-CA" sz="3600" b="1" dirty="0" smtClean="0">
                <a:solidFill>
                  <a:schemeClr val="accent5">
                    <a:lumMod val="50000"/>
                  </a:schemeClr>
                </a:solidFill>
                <a:effectLst>
                  <a:outerShdw blurRad="38100" dist="38100" dir="2700000" algn="tl">
                    <a:srgbClr val="000000">
                      <a:alpha val="43137"/>
                    </a:srgbClr>
                  </a:outerShdw>
                </a:effectLst>
              </a:rPr>
              <a:t>aused by OTC Medicines</a:t>
            </a:r>
            <a:endParaRPr lang="en-CA" sz="36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4869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172200"/>
          </a:xfrm>
        </p:spPr>
        <p:txBody>
          <a:bodyPr>
            <a:normAutofit fontScale="47500" lnSpcReduction="20000"/>
          </a:bodyPr>
          <a:lstStyle/>
          <a:p>
            <a:pPr marL="0" indent="0">
              <a:buNone/>
            </a:pPr>
            <a:r>
              <a:rPr lang="en-CA" sz="5100" b="1" dirty="0">
                <a:solidFill>
                  <a:schemeClr val="tx2">
                    <a:lumMod val="50000"/>
                  </a:schemeClr>
                </a:solidFill>
              </a:rPr>
              <a:t>Side </a:t>
            </a:r>
            <a:r>
              <a:rPr lang="en-CA" sz="5100" b="1" dirty="0" smtClean="0">
                <a:solidFill>
                  <a:schemeClr val="tx2">
                    <a:lumMod val="50000"/>
                  </a:schemeClr>
                </a:solidFill>
              </a:rPr>
              <a:t>effects:</a:t>
            </a:r>
            <a:endParaRPr lang="en-CA" sz="5100" b="1" dirty="0">
              <a:solidFill>
                <a:schemeClr val="tx2">
                  <a:lumMod val="50000"/>
                </a:schemeClr>
              </a:solidFill>
            </a:endParaRPr>
          </a:p>
          <a:p>
            <a:pPr>
              <a:buFont typeface="Wingdings" pitchFamily="2" charset="2"/>
              <a:buChar char="v"/>
            </a:pPr>
            <a:r>
              <a:rPr lang="en-CA" sz="5100" dirty="0">
                <a:solidFill>
                  <a:schemeClr val="tx2">
                    <a:lumMod val="50000"/>
                  </a:schemeClr>
                </a:solidFill>
              </a:rPr>
              <a:t>Side effects are effects on the body that OTC medicines have which don’t help the symptoms of the problem in the </a:t>
            </a:r>
            <a:r>
              <a:rPr lang="en-CA" sz="5100" dirty="0" smtClean="0">
                <a:solidFill>
                  <a:schemeClr val="tx2">
                    <a:lumMod val="50000"/>
                  </a:schemeClr>
                </a:solidFill>
              </a:rPr>
              <a:t>body</a:t>
            </a:r>
          </a:p>
          <a:p>
            <a:pPr lvl="1">
              <a:buFont typeface="Wingdings" pitchFamily="2" charset="2"/>
              <a:buChar char="§"/>
            </a:pPr>
            <a:r>
              <a:rPr lang="en-CA" sz="3800" dirty="0" smtClean="0">
                <a:solidFill>
                  <a:schemeClr val="tx2">
                    <a:lumMod val="50000"/>
                  </a:schemeClr>
                </a:solidFill>
              </a:rPr>
              <a:t>Side </a:t>
            </a:r>
            <a:r>
              <a:rPr lang="en-CA" sz="3800" dirty="0">
                <a:solidFill>
                  <a:schemeClr val="tx2">
                    <a:lumMod val="50000"/>
                  </a:schemeClr>
                </a:solidFill>
              </a:rPr>
              <a:t>effects can also lead to decreased effectivity of the medicine if there are more side effects than good </a:t>
            </a:r>
            <a:r>
              <a:rPr lang="en-CA" sz="3800" dirty="0" smtClean="0">
                <a:solidFill>
                  <a:schemeClr val="tx2">
                    <a:lumMod val="50000"/>
                  </a:schemeClr>
                </a:solidFill>
              </a:rPr>
              <a:t>effects</a:t>
            </a:r>
            <a:endParaRPr lang="en-CA" sz="3800" dirty="0">
              <a:solidFill>
                <a:schemeClr val="tx2">
                  <a:lumMod val="50000"/>
                </a:schemeClr>
              </a:solidFill>
            </a:endParaRPr>
          </a:p>
          <a:p>
            <a:pPr>
              <a:buFont typeface="Wingdings" pitchFamily="2" charset="2"/>
              <a:buChar char="v"/>
            </a:pPr>
            <a:r>
              <a:rPr lang="en-CA" sz="5100" dirty="0" smtClean="0">
                <a:solidFill>
                  <a:schemeClr val="tx2">
                    <a:lumMod val="50000"/>
                  </a:schemeClr>
                </a:solidFill>
              </a:rPr>
              <a:t>A </a:t>
            </a:r>
            <a:r>
              <a:rPr lang="en-CA" sz="5100" dirty="0">
                <a:solidFill>
                  <a:schemeClr val="tx2">
                    <a:lumMod val="50000"/>
                  </a:schemeClr>
                </a:solidFill>
              </a:rPr>
              <a:t>few examples of side effects are nausea, </a:t>
            </a:r>
            <a:r>
              <a:rPr lang="en-CA" sz="5100" dirty="0" smtClean="0">
                <a:solidFill>
                  <a:schemeClr val="tx2">
                    <a:lumMod val="50000"/>
                  </a:schemeClr>
                </a:solidFill>
              </a:rPr>
              <a:t>or dizziness</a:t>
            </a:r>
          </a:p>
          <a:p>
            <a:pPr>
              <a:buFont typeface="Wingdings" pitchFamily="2" charset="2"/>
              <a:buChar char="v"/>
            </a:pPr>
            <a:r>
              <a:rPr lang="en-CA" sz="5100" dirty="0" smtClean="0">
                <a:solidFill>
                  <a:schemeClr val="tx2">
                    <a:lumMod val="50000"/>
                  </a:schemeClr>
                </a:solidFill>
              </a:rPr>
              <a:t>Side </a:t>
            </a:r>
            <a:r>
              <a:rPr lang="en-CA" sz="5100" dirty="0">
                <a:solidFill>
                  <a:schemeClr val="tx2">
                    <a:lumMod val="50000"/>
                  </a:schemeClr>
                </a:solidFill>
              </a:rPr>
              <a:t>effects are different from drug allergies because side effects occur to most people who take the medicine while allergies only occur to a </a:t>
            </a:r>
            <a:r>
              <a:rPr lang="en-CA" sz="5100" dirty="0" smtClean="0">
                <a:solidFill>
                  <a:schemeClr val="tx2">
                    <a:lumMod val="50000"/>
                  </a:schemeClr>
                </a:solidFill>
              </a:rPr>
              <a:t>few</a:t>
            </a:r>
          </a:p>
          <a:p>
            <a:pPr marL="0" indent="0">
              <a:buNone/>
            </a:pPr>
            <a:r>
              <a:rPr lang="en-CA" sz="5100" b="1" dirty="0">
                <a:solidFill>
                  <a:schemeClr val="tx2">
                    <a:lumMod val="50000"/>
                  </a:schemeClr>
                </a:solidFill>
              </a:rPr>
              <a:t>Allergic </a:t>
            </a:r>
            <a:r>
              <a:rPr lang="en-CA" sz="5100" b="1" dirty="0" smtClean="0">
                <a:solidFill>
                  <a:schemeClr val="tx2">
                    <a:lumMod val="50000"/>
                  </a:schemeClr>
                </a:solidFill>
              </a:rPr>
              <a:t>reactions:</a:t>
            </a:r>
            <a:endParaRPr lang="en-CA" sz="5100" b="1" dirty="0">
              <a:solidFill>
                <a:schemeClr val="tx2">
                  <a:lumMod val="50000"/>
                </a:schemeClr>
              </a:solidFill>
            </a:endParaRPr>
          </a:p>
          <a:p>
            <a:pPr>
              <a:buFont typeface="Wingdings" pitchFamily="2" charset="2"/>
              <a:buChar char="v"/>
            </a:pPr>
            <a:r>
              <a:rPr lang="en-CA" sz="5100" dirty="0">
                <a:solidFill>
                  <a:schemeClr val="tx2">
                    <a:lumMod val="50000"/>
                  </a:schemeClr>
                </a:solidFill>
              </a:rPr>
              <a:t>Some people have allergies to certain OTC </a:t>
            </a:r>
            <a:r>
              <a:rPr lang="en-CA" sz="5100" dirty="0" smtClean="0">
                <a:solidFill>
                  <a:schemeClr val="tx2">
                    <a:lumMod val="50000"/>
                  </a:schemeClr>
                </a:solidFill>
              </a:rPr>
              <a:t>medicines</a:t>
            </a:r>
          </a:p>
          <a:p>
            <a:pPr>
              <a:buFont typeface="Wingdings" pitchFamily="2" charset="2"/>
              <a:buChar char="v"/>
            </a:pPr>
            <a:r>
              <a:rPr lang="en-CA" sz="5100" dirty="0" smtClean="0">
                <a:solidFill>
                  <a:schemeClr val="tx2">
                    <a:lumMod val="50000"/>
                  </a:schemeClr>
                </a:solidFill>
              </a:rPr>
              <a:t>This </a:t>
            </a:r>
            <a:r>
              <a:rPr lang="en-CA" sz="5100" dirty="0">
                <a:solidFill>
                  <a:schemeClr val="tx2">
                    <a:lumMod val="50000"/>
                  </a:schemeClr>
                </a:solidFill>
              </a:rPr>
              <a:t>is not very common </a:t>
            </a:r>
            <a:r>
              <a:rPr lang="en-CA" sz="5100" dirty="0" smtClean="0">
                <a:solidFill>
                  <a:schemeClr val="tx2">
                    <a:lumMod val="50000"/>
                  </a:schemeClr>
                </a:solidFill>
              </a:rPr>
              <a:t>because OTC Medicines </a:t>
            </a:r>
            <a:r>
              <a:rPr lang="en-CA" sz="5100" dirty="0">
                <a:solidFill>
                  <a:schemeClr val="tx2">
                    <a:lumMod val="50000"/>
                  </a:schemeClr>
                </a:solidFill>
              </a:rPr>
              <a:t>generally have less powerful ingredients </a:t>
            </a:r>
            <a:endParaRPr lang="en-CA" sz="5100" dirty="0" smtClean="0">
              <a:solidFill>
                <a:schemeClr val="tx2">
                  <a:lumMod val="50000"/>
                </a:schemeClr>
              </a:solidFill>
            </a:endParaRPr>
          </a:p>
          <a:p>
            <a:pPr>
              <a:buFont typeface="Wingdings" pitchFamily="2" charset="2"/>
              <a:buChar char="v"/>
            </a:pPr>
            <a:r>
              <a:rPr lang="en-CA" sz="5100" dirty="0" smtClean="0">
                <a:solidFill>
                  <a:schemeClr val="tx2">
                    <a:lumMod val="50000"/>
                  </a:schemeClr>
                </a:solidFill>
              </a:rPr>
              <a:t>Signs </a:t>
            </a:r>
            <a:r>
              <a:rPr lang="en-CA" sz="5100" dirty="0">
                <a:solidFill>
                  <a:schemeClr val="tx2">
                    <a:lumMod val="50000"/>
                  </a:schemeClr>
                </a:solidFill>
              </a:rPr>
              <a:t>of an allergic reaction are itching, hives, or trouble </a:t>
            </a:r>
            <a:r>
              <a:rPr lang="en-CA" sz="5100" dirty="0" smtClean="0">
                <a:solidFill>
                  <a:schemeClr val="tx2">
                    <a:lumMod val="50000"/>
                  </a:schemeClr>
                </a:solidFill>
              </a:rPr>
              <a:t>breathing </a:t>
            </a:r>
          </a:p>
          <a:p>
            <a:pPr>
              <a:buFont typeface="Wingdings" pitchFamily="2" charset="2"/>
              <a:buChar char="v"/>
            </a:pPr>
            <a:r>
              <a:rPr lang="en-CA" sz="5100" dirty="0" smtClean="0">
                <a:solidFill>
                  <a:schemeClr val="tx2">
                    <a:lumMod val="50000"/>
                  </a:schemeClr>
                </a:solidFill>
              </a:rPr>
              <a:t>Reactions </a:t>
            </a:r>
            <a:r>
              <a:rPr lang="en-CA" sz="5100" dirty="0">
                <a:solidFill>
                  <a:schemeClr val="tx2">
                    <a:lumMod val="50000"/>
                  </a:schemeClr>
                </a:solidFill>
              </a:rPr>
              <a:t>to a medicine can occur at any point during the use of the </a:t>
            </a:r>
            <a:r>
              <a:rPr lang="en-CA" sz="5100" dirty="0" smtClean="0">
                <a:solidFill>
                  <a:schemeClr val="tx2">
                    <a:lumMod val="50000"/>
                  </a:schemeClr>
                </a:solidFill>
              </a:rPr>
              <a:t>medicine</a:t>
            </a:r>
          </a:p>
          <a:p>
            <a:pPr lvl="1">
              <a:buFont typeface="Wingdings" pitchFamily="2" charset="2"/>
              <a:buChar char="§"/>
            </a:pPr>
            <a:r>
              <a:rPr lang="en-CA" sz="3800" dirty="0" smtClean="0">
                <a:solidFill>
                  <a:schemeClr val="tx2">
                    <a:lumMod val="50000"/>
                  </a:schemeClr>
                </a:solidFill>
              </a:rPr>
              <a:t>For </a:t>
            </a:r>
            <a:r>
              <a:rPr lang="en-CA" sz="3800" dirty="0">
                <a:solidFill>
                  <a:schemeClr val="tx2">
                    <a:lumMod val="50000"/>
                  </a:schemeClr>
                </a:solidFill>
              </a:rPr>
              <a:t>example, if you take a medicine and have no effect the day you take it, if you take the same medicine a month later, you might have an allergic </a:t>
            </a:r>
            <a:r>
              <a:rPr lang="en-CA" sz="3800" dirty="0" smtClean="0">
                <a:solidFill>
                  <a:schemeClr val="tx2">
                    <a:lumMod val="50000"/>
                  </a:schemeClr>
                </a:solidFill>
              </a:rPr>
              <a:t>reaction</a:t>
            </a:r>
            <a:endParaRPr lang="en-CA" sz="3800" dirty="0">
              <a:solidFill>
                <a:schemeClr val="tx2">
                  <a:lumMod val="50000"/>
                </a:schemeClr>
              </a:solidFill>
            </a:endParaRPr>
          </a:p>
          <a:p>
            <a:endParaRPr lang="en-CA" dirty="0">
              <a:solidFill>
                <a:schemeClr val="tx2">
                  <a:lumMod val="50000"/>
                </a:schemeClr>
              </a:solidFill>
            </a:endParaRPr>
          </a:p>
          <a:p>
            <a:endParaRPr lang="en-CA" dirty="0">
              <a:solidFill>
                <a:schemeClr val="tx2">
                  <a:lumMod val="50000"/>
                </a:schemeClr>
              </a:solidFill>
            </a:endParaRPr>
          </a:p>
        </p:txBody>
      </p:sp>
      <p:sp>
        <p:nvSpPr>
          <p:cNvPr id="4" name="Title 1"/>
          <p:cNvSpPr txBox="1">
            <a:spLocks/>
          </p:cNvSpPr>
          <p:nvPr/>
        </p:nvSpPr>
        <p:spPr>
          <a:xfrm>
            <a:off x="304800" y="-2286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Side Effects and Allergic Reactions</a:t>
            </a:r>
            <a:endParaRPr lang="en-CA" sz="36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0250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04800"/>
            <a:ext cx="8382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600" b="1" dirty="0" smtClean="0">
                <a:solidFill>
                  <a:schemeClr val="accent5">
                    <a:lumMod val="50000"/>
                  </a:schemeClr>
                </a:solidFill>
                <a:effectLst>
                  <a:outerShdw blurRad="38100" dist="38100" dir="2700000" algn="tl">
                    <a:srgbClr val="000000">
                      <a:alpha val="43137"/>
                    </a:srgbClr>
                  </a:outerShdw>
                </a:effectLst>
              </a:rPr>
              <a:t>Drug Interactions</a:t>
            </a:r>
            <a:endParaRPr lang="en-CA" sz="3600" b="1" dirty="0">
              <a:solidFill>
                <a:schemeClr val="accent5">
                  <a:lumMod val="50000"/>
                </a:schemeClr>
              </a:solidFill>
              <a:effectLst>
                <a:outerShdw blurRad="38100" dist="38100" dir="2700000" algn="tl">
                  <a:srgbClr val="000000">
                    <a:alpha val="43137"/>
                  </a:srgbClr>
                </a:outerShdw>
              </a:effectLst>
            </a:endParaRPr>
          </a:p>
        </p:txBody>
      </p:sp>
      <p:pic>
        <p:nvPicPr>
          <p:cNvPr id="9218" name="Picture 2" descr="D:\Anay\Anay learning\school\Grade 9\Other\science fair\08_School submission\01_PPTX\01_Pictures\Drug Intera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762000"/>
            <a:ext cx="5791200" cy="580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90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362075"/>
          </a:xfrm>
        </p:spPr>
        <p:txBody>
          <a:bodyPr>
            <a:noAutofit/>
          </a:bodyPr>
          <a:lstStyle/>
          <a:p>
            <a:pPr algn="ctr"/>
            <a:r>
              <a:rPr lang="en-CA" sz="6000" dirty="0" smtClean="0">
                <a:solidFill>
                  <a:srgbClr val="002060"/>
                </a:solidFill>
                <a:effectLst>
                  <a:outerShdw blurRad="38100" dist="38100" dir="2700000" algn="tl">
                    <a:srgbClr val="000000">
                      <a:alpha val="43137"/>
                    </a:srgbClr>
                  </a:outerShdw>
                </a:effectLst>
              </a:rPr>
              <a:t>Part 4: Prevention of Reactions</a:t>
            </a:r>
            <a:endParaRPr lang="en-CA" sz="6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CA" sz="4000" b="1" dirty="0">
                <a:solidFill>
                  <a:schemeClr val="accent5">
                    <a:lumMod val="50000"/>
                  </a:schemeClr>
                </a:solidFill>
                <a:effectLst>
                  <a:outerShdw blurRad="38100" dist="38100" dir="2700000" algn="tl">
                    <a:srgbClr val="000000">
                      <a:alpha val="43137"/>
                    </a:srgbClr>
                  </a:outerShdw>
                </a:effectLst>
              </a:rPr>
              <a:t>Prevention of </a:t>
            </a:r>
            <a:r>
              <a:rPr lang="en-CA" sz="4000" b="1" dirty="0" smtClean="0">
                <a:solidFill>
                  <a:schemeClr val="accent5">
                    <a:lumMod val="50000"/>
                  </a:schemeClr>
                </a:solidFill>
                <a:effectLst>
                  <a:outerShdw blurRad="38100" dist="38100" dir="2700000" algn="tl">
                    <a:srgbClr val="000000">
                      <a:alpha val="43137"/>
                    </a:srgbClr>
                  </a:outerShdw>
                </a:effectLst>
              </a:rPr>
              <a:t>Drug </a:t>
            </a:r>
            <a:r>
              <a:rPr lang="en-CA" sz="4000" b="1" dirty="0">
                <a:solidFill>
                  <a:schemeClr val="accent5">
                    <a:lumMod val="50000"/>
                  </a:schemeClr>
                </a:solidFill>
                <a:effectLst>
                  <a:outerShdw blurRad="38100" dist="38100" dir="2700000" algn="tl">
                    <a:srgbClr val="000000">
                      <a:alpha val="43137"/>
                    </a:srgbClr>
                  </a:outerShdw>
                </a:effectLst>
              </a:rPr>
              <a:t>Reactions</a:t>
            </a:r>
          </a:p>
        </p:txBody>
      </p:sp>
      <p:sp>
        <p:nvSpPr>
          <p:cNvPr id="3" name="Content Placeholder 2"/>
          <p:cNvSpPr>
            <a:spLocks noGrp="1"/>
          </p:cNvSpPr>
          <p:nvPr>
            <p:ph idx="1"/>
          </p:nvPr>
        </p:nvSpPr>
        <p:spPr>
          <a:xfrm>
            <a:off x="152400" y="762000"/>
            <a:ext cx="8229600" cy="6172201"/>
          </a:xfrm>
        </p:spPr>
        <p:txBody>
          <a:bodyPr>
            <a:noAutofit/>
          </a:bodyPr>
          <a:lstStyle/>
          <a:p>
            <a:pPr>
              <a:buFont typeface="Wingdings" pitchFamily="2" charset="2"/>
              <a:buChar char="v"/>
            </a:pPr>
            <a:r>
              <a:rPr lang="en-CA" sz="2600" dirty="0" smtClean="0">
                <a:solidFill>
                  <a:schemeClr val="tx2">
                    <a:lumMod val="50000"/>
                  </a:schemeClr>
                </a:solidFill>
              </a:rPr>
              <a:t>Genetic factors:</a:t>
            </a:r>
          </a:p>
          <a:p>
            <a:pPr lvl="1">
              <a:buFont typeface="Wingdings" pitchFamily="2" charset="2"/>
              <a:buChar char="§"/>
            </a:pPr>
            <a:r>
              <a:rPr lang="en-CA" sz="2200" dirty="0" smtClean="0">
                <a:solidFill>
                  <a:schemeClr val="tx2">
                    <a:lumMod val="50000"/>
                  </a:schemeClr>
                </a:solidFill>
              </a:rPr>
              <a:t>SNP screening is used to screen for known SNPs or mutations which helps prevent reactions</a:t>
            </a:r>
          </a:p>
          <a:p>
            <a:pPr lvl="2"/>
            <a:r>
              <a:rPr lang="en-CA" sz="2000" dirty="0">
                <a:solidFill>
                  <a:schemeClr val="tx2">
                    <a:lumMod val="50000"/>
                  </a:schemeClr>
                </a:solidFill>
              </a:rPr>
              <a:t>D</a:t>
            </a:r>
            <a:r>
              <a:rPr lang="en-CA" sz="2000" dirty="0" smtClean="0">
                <a:solidFill>
                  <a:schemeClr val="tx2">
                    <a:lumMod val="50000"/>
                  </a:schemeClr>
                </a:solidFill>
              </a:rPr>
              <a:t>octors </a:t>
            </a:r>
            <a:r>
              <a:rPr lang="en-CA" sz="2000" dirty="0">
                <a:solidFill>
                  <a:schemeClr val="tx2">
                    <a:lumMod val="50000"/>
                  </a:schemeClr>
                </a:solidFill>
              </a:rPr>
              <a:t>are able to screen patients </a:t>
            </a:r>
            <a:r>
              <a:rPr lang="en-CA" sz="2000" dirty="0" smtClean="0">
                <a:solidFill>
                  <a:schemeClr val="tx2">
                    <a:lumMod val="50000"/>
                  </a:schemeClr>
                </a:solidFill>
              </a:rPr>
              <a:t>for SNPs </a:t>
            </a:r>
          </a:p>
          <a:p>
            <a:pPr marL="1162050" lvl="2" indent="0">
              <a:buNone/>
            </a:pPr>
            <a:r>
              <a:rPr lang="en-CA" sz="2000" dirty="0" smtClean="0">
                <a:solidFill>
                  <a:schemeClr val="tx2">
                    <a:lumMod val="50000"/>
                  </a:schemeClr>
                </a:solidFill>
              </a:rPr>
              <a:t>known to cause reactions </a:t>
            </a:r>
          </a:p>
          <a:p>
            <a:pPr>
              <a:buFont typeface="Wingdings" pitchFamily="2" charset="2"/>
              <a:buChar char="v"/>
            </a:pPr>
            <a:r>
              <a:rPr lang="en-CA" sz="2400" dirty="0" smtClean="0">
                <a:solidFill>
                  <a:schemeClr val="tx2">
                    <a:lumMod val="50000"/>
                  </a:schemeClr>
                </a:solidFill>
              </a:rPr>
              <a:t>The </a:t>
            </a:r>
            <a:r>
              <a:rPr lang="en-CA" sz="2400" dirty="0">
                <a:solidFill>
                  <a:schemeClr val="tx2">
                    <a:lumMod val="50000"/>
                  </a:schemeClr>
                </a:solidFill>
              </a:rPr>
              <a:t>prevention of </a:t>
            </a:r>
            <a:r>
              <a:rPr lang="en-CA" sz="2400" dirty="0" smtClean="0">
                <a:solidFill>
                  <a:schemeClr val="tx2">
                    <a:lumMod val="50000"/>
                  </a:schemeClr>
                </a:solidFill>
              </a:rPr>
              <a:t>major drug </a:t>
            </a:r>
            <a:r>
              <a:rPr lang="en-CA" sz="2400" dirty="0">
                <a:solidFill>
                  <a:schemeClr val="tx2">
                    <a:lumMod val="50000"/>
                  </a:schemeClr>
                </a:solidFill>
              </a:rPr>
              <a:t>reactions is a shared responsibility of the </a:t>
            </a:r>
            <a:r>
              <a:rPr lang="en-CA" sz="2400" dirty="0" smtClean="0">
                <a:solidFill>
                  <a:schemeClr val="tx2">
                    <a:lumMod val="50000"/>
                  </a:schemeClr>
                </a:solidFill>
              </a:rPr>
              <a:t>doctor, the manufacturer, and the </a:t>
            </a:r>
            <a:r>
              <a:rPr lang="en-CA" sz="2400" dirty="0">
                <a:solidFill>
                  <a:schemeClr val="tx2">
                    <a:lumMod val="50000"/>
                  </a:schemeClr>
                </a:solidFill>
              </a:rPr>
              <a:t>patient </a:t>
            </a:r>
            <a:endParaRPr lang="en-CA" sz="2400" dirty="0" smtClean="0">
              <a:solidFill>
                <a:schemeClr val="tx2">
                  <a:lumMod val="50000"/>
                </a:schemeClr>
              </a:solidFill>
            </a:endParaRPr>
          </a:p>
          <a:p>
            <a:pPr>
              <a:buFont typeface="Wingdings" pitchFamily="2" charset="2"/>
              <a:buChar char="v"/>
            </a:pPr>
            <a:r>
              <a:rPr lang="en-CA" sz="2400" dirty="0" smtClean="0">
                <a:solidFill>
                  <a:schemeClr val="tx2">
                    <a:lumMod val="50000"/>
                  </a:schemeClr>
                </a:solidFill>
              </a:rPr>
              <a:t>Patient factors</a:t>
            </a:r>
          </a:p>
          <a:p>
            <a:pPr lvl="1">
              <a:buFont typeface="Wingdings" pitchFamily="2" charset="2"/>
              <a:buChar char="§"/>
            </a:pPr>
            <a:r>
              <a:rPr lang="en-CA" sz="2000" dirty="0">
                <a:solidFill>
                  <a:schemeClr val="tx2">
                    <a:lumMod val="50000"/>
                  </a:schemeClr>
                </a:solidFill>
              </a:rPr>
              <a:t>S</a:t>
            </a:r>
            <a:r>
              <a:rPr lang="en-CA" sz="2000" dirty="0" smtClean="0">
                <a:solidFill>
                  <a:schemeClr val="tx2">
                    <a:lumMod val="50000"/>
                  </a:schemeClr>
                </a:solidFill>
              </a:rPr>
              <a:t>mall </a:t>
            </a:r>
            <a:r>
              <a:rPr lang="en-CA" sz="2000" dirty="0">
                <a:solidFill>
                  <a:schemeClr val="tx2">
                    <a:lumMod val="50000"/>
                  </a:schemeClr>
                </a:solidFill>
              </a:rPr>
              <a:t>things like taking the right pill at the right time </a:t>
            </a:r>
            <a:r>
              <a:rPr lang="en-CA" sz="2000" dirty="0" smtClean="0">
                <a:solidFill>
                  <a:schemeClr val="tx2">
                    <a:lumMod val="50000"/>
                  </a:schemeClr>
                </a:solidFill>
              </a:rPr>
              <a:t>make </a:t>
            </a:r>
            <a:r>
              <a:rPr lang="en-CA" sz="2000" dirty="0">
                <a:solidFill>
                  <a:schemeClr val="tx2">
                    <a:lumMod val="50000"/>
                  </a:schemeClr>
                </a:solidFill>
              </a:rPr>
              <a:t>a </a:t>
            </a:r>
            <a:r>
              <a:rPr lang="en-CA" sz="2000" dirty="0" smtClean="0">
                <a:solidFill>
                  <a:schemeClr val="tx2">
                    <a:lumMod val="50000"/>
                  </a:schemeClr>
                </a:solidFill>
              </a:rPr>
              <a:t>difference</a:t>
            </a:r>
          </a:p>
          <a:p>
            <a:pPr lvl="1">
              <a:buFont typeface="Wingdings" pitchFamily="2" charset="2"/>
              <a:buChar char="§"/>
            </a:pPr>
            <a:r>
              <a:rPr lang="en-CA" sz="2000" dirty="0" smtClean="0">
                <a:solidFill>
                  <a:schemeClr val="tx2">
                    <a:lumMod val="50000"/>
                  </a:schemeClr>
                </a:solidFill>
              </a:rPr>
              <a:t>Following </a:t>
            </a:r>
            <a:r>
              <a:rPr lang="en-CA" sz="2000" dirty="0">
                <a:solidFill>
                  <a:schemeClr val="tx2">
                    <a:lumMod val="50000"/>
                  </a:schemeClr>
                </a:solidFill>
              </a:rPr>
              <a:t>the instructions on the packaging </a:t>
            </a:r>
            <a:r>
              <a:rPr lang="en-CA" sz="2000" dirty="0" smtClean="0">
                <a:solidFill>
                  <a:schemeClr val="tx2">
                    <a:lumMod val="50000"/>
                  </a:schemeClr>
                </a:solidFill>
              </a:rPr>
              <a:t>is very important</a:t>
            </a:r>
          </a:p>
          <a:p>
            <a:pPr lvl="1">
              <a:buFont typeface="Wingdings" pitchFamily="2" charset="2"/>
              <a:buChar char="§"/>
            </a:pPr>
            <a:r>
              <a:rPr lang="en-CA" sz="2000" dirty="0" smtClean="0">
                <a:solidFill>
                  <a:schemeClr val="tx2">
                    <a:lumMod val="50000"/>
                  </a:schemeClr>
                </a:solidFill>
              </a:rPr>
              <a:t>Self prescribing is always dangerous and almost never results in proper benefits gained from the medicine</a:t>
            </a:r>
            <a:endParaRPr lang="en-CA" sz="2000" dirty="0">
              <a:solidFill>
                <a:schemeClr val="tx2">
                  <a:lumMod val="50000"/>
                </a:schemeClr>
              </a:solidFill>
            </a:endParaRPr>
          </a:p>
          <a:p>
            <a:pPr>
              <a:buFont typeface="Wingdings" pitchFamily="2" charset="2"/>
              <a:buChar char="§"/>
            </a:pPr>
            <a:endParaRPr lang="en-CA" sz="1800" dirty="0">
              <a:solidFill>
                <a:schemeClr val="tx2">
                  <a:lumMod val="50000"/>
                </a:schemeClr>
              </a:solidFill>
            </a:endParaRPr>
          </a:p>
        </p:txBody>
      </p:sp>
      <p:pic>
        <p:nvPicPr>
          <p:cNvPr id="2050" name="Picture 2" descr="D:\Anay\Anay learning\school\Grade 9\Other\science fair\08_School submission\01_PPTX\01_Pictures\Shared responsibility 1.jpg"/>
          <p:cNvPicPr>
            <a:picLocks noChangeAspect="1" noChangeArrowheads="1"/>
          </p:cNvPicPr>
          <p:nvPr/>
        </p:nvPicPr>
        <p:blipFill rotWithShape="1">
          <a:blip r:embed="rId2">
            <a:extLst>
              <a:ext uri="{28A0092B-C50C-407E-A947-70E740481C1C}">
                <a14:useLocalDpi xmlns:a14="http://schemas.microsoft.com/office/drawing/2010/main" val="0"/>
              </a:ext>
            </a:extLst>
          </a:blip>
          <a:srcRect l="5312" r="6563"/>
          <a:stretch/>
        </p:blipFill>
        <p:spPr bwMode="auto">
          <a:xfrm>
            <a:off x="6438900" y="762000"/>
            <a:ext cx="2667000" cy="170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4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b="1" dirty="0" smtClean="0">
                <a:solidFill>
                  <a:schemeClr val="accent5">
                    <a:lumMod val="50000"/>
                  </a:schemeClr>
                </a:solidFill>
                <a:effectLst>
                  <a:outerShdw blurRad="38100" dist="38100" dir="2700000" algn="tl">
                    <a:srgbClr val="000000">
                      <a:alpha val="43137"/>
                    </a:srgbClr>
                  </a:outerShdw>
                </a:effectLst>
              </a:rPr>
              <a:t>The Question I researched</a:t>
            </a:r>
            <a:endParaRPr lang="en-CA" b="1" dirty="0">
              <a:solidFill>
                <a:schemeClr val="accent5">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chor="ctr">
            <a:normAutofit/>
          </a:bodyPr>
          <a:lstStyle/>
          <a:p>
            <a:pPr marL="0" indent="0" algn="ctr">
              <a:buNone/>
            </a:pPr>
            <a:r>
              <a:rPr lang="en-CA" sz="4400" b="1" dirty="0">
                <a:solidFill>
                  <a:schemeClr val="tx2">
                    <a:lumMod val="50000"/>
                  </a:schemeClr>
                </a:solidFill>
              </a:rPr>
              <a:t>Why do some people respond to medical drugs different than others and how is this related to genetics?</a:t>
            </a:r>
          </a:p>
        </p:txBody>
      </p:sp>
    </p:spTree>
    <p:extLst>
      <p:ext uri="{BB962C8B-B14F-4D97-AF65-F5344CB8AC3E}">
        <p14:creationId xmlns:p14="http://schemas.microsoft.com/office/powerpoint/2010/main" val="2469940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Anay\Anay learning\school\Grade 9\Other\science fair\08_School submission\01_PPTX\01_Pictures\Pharmacogenetics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609600"/>
            <a:ext cx="2761237" cy="1295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81000"/>
            <a:ext cx="8229600" cy="5510843"/>
          </a:xfrm>
        </p:spPr>
        <p:txBody>
          <a:bodyPr>
            <a:normAutofit fontScale="92500" lnSpcReduction="20000"/>
          </a:bodyPr>
          <a:lstStyle/>
          <a:p>
            <a:endParaRPr lang="en-CA" sz="2800" dirty="0" smtClean="0"/>
          </a:p>
          <a:p>
            <a:pPr>
              <a:buFont typeface="Wingdings" pitchFamily="2" charset="2"/>
              <a:buChar char="v"/>
            </a:pPr>
            <a:r>
              <a:rPr lang="en-CA" sz="2800" dirty="0" smtClean="0">
                <a:solidFill>
                  <a:schemeClr val="tx2">
                    <a:lumMod val="50000"/>
                  </a:schemeClr>
                </a:solidFill>
              </a:rPr>
              <a:t>Pharmacogenetics </a:t>
            </a:r>
            <a:r>
              <a:rPr lang="en-CA" sz="2800" dirty="0">
                <a:solidFill>
                  <a:schemeClr val="tx2">
                    <a:lumMod val="50000"/>
                  </a:schemeClr>
                </a:solidFill>
              </a:rPr>
              <a:t>is a </a:t>
            </a:r>
            <a:r>
              <a:rPr lang="en-CA" sz="2800" dirty="0" smtClean="0">
                <a:solidFill>
                  <a:schemeClr val="tx2">
                    <a:lumMod val="50000"/>
                  </a:schemeClr>
                </a:solidFill>
              </a:rPr>
              <a:t>cutting </a:t>
            </a:r>
            <a:r>
              <a:rPr lang="en-CA" sz="2800" dirty="0">
                <a:solidFill>
                  <a:schemeClr val="tx2">
                    <a:lumMod val="50000"/>
                  </a:schemeClr>
                </a:solidFill>
              </a:rPr>
              <a:t>edge </a:t>
            </a:r>
            <a:endParaRPr lang="en-CA" sz="2800" dirty="0" smtClean="0">
              <a:solidFill>
                <a:schemeClr val="tx2">
                  <a:lumMod val="50000"/>
                </a:schemeClr>
              </a:solidFill>
            </a:endParaRPr>
          </a:p>
          <a:p>
            <a:pPr marL="361950" indent="0">
              <a:buNone/>
            </a:pPr>
            <a:r>
              <a:rPr lang="en-CA" sz="2800" dirty="0" smtClean="0">
                <a:solidFill>
                  <a:schemeClr val="tx2">
                    <a:lumMod val="50000"/>
                  </a:schemeClr>
                </a:solidFill>
              </a:rPr>
              <a:t>technology which </a:t>
            </a:r>
            <a:r>
              <a:rPr lang="en-CA" sz="2800" dirty="0">
                <a:solidFill>
                  <a:schemeClr val="tx2">
                    <a:lumMod val="50000"/>
                  </a:schemeClr>
                </a:solidFill>
              </a:rPr>
              <a:t>studies </a:t>
            </a:r>
            <a:r>
              <a:rPr lang="en-CA" sz="2800" dirty="0" smtClean="0">
                <a:solidFill>
                  <a:schemeClr val="tx2">
                    <a:lumMod val="50000"/>
                  </a:schemeClr>
                </a:solidFill>
              </a:rPr>
              <a:t>how genetics </a:t>
            </a:r>
          </a:p>
          <a:p>
            <a:pPr marL="361950" indent="0">
              <a:buNone/>
            </a:pPr>
            <a:r>
              <a:rPr lang="en-CA" sz="2800" dirty="0" smtClean="0">
                <a:solidFill>
                  <a:schemeClr val="tx2">
                    <a:lumMod val="50000"/>
                  </a:schemeClr>
                </a:solidFill>
              </a:rPr>
              <a:t>has an impact on drug reactions</a:t>
            </a:r>
          </a:p>
          <a:p>
            <a:pPr lvl="1">
              <a:buFont typeface="Wingdings" pitchFamily="2" charset="2"/>
              <a:buChar char="§"/>
            </a:pPr>
            <a:r>
              <a:rPr lang="en-CA" sz="2500" dirty="0" smtClean="0">
                <a:solidFill>
                  <a:schemeClr val="tx2">
                    <a:lumMod val="50000"/>
                  </a:schemeClr>
                </a:solidFill>
              </a:rPr>
              <a:t>Differences </a:t>
            </a:r>
            <a:r>
              <a:rPr lang="en-CA" sz="2500" dirty="0">
                <a:solidFill>
                  <a:schemeClr val="tx2">
                    <a:lumMod val="50000"/>
                  </a:schemeClr>
                </a:solidFill>
              </a:rPr>
              <a:t>in genes </a:t>
            </a:r>
            <a:r>
              <a:rPr lang="en-CA" sz="2500" dirty="0" smtClean="0">
                <a:solidFill>
                  <a:schemeClr val="tx2">
                    <a:lumMod val="50000"/>
                  </a:schemeClr>
                </a:solidFill>
              </a:rPr>
              <a:t>can </a:t>
            </a:r>
            <a:r>
              <a:rPr lang="en-CA" sz="2500" dirty="0">
                <a:solidFill>
                  <a:schemeClr val="tx2">
                    <a:lumMod val="50000"/>
                  </a:schemeClr>
                </a:solidFill>
              </a:rPr>
              <a:t>be the reason why </a:t>
            </a:r>
            <a:r>
              <a:rPr lang="en-CA" sz="2500" dirty="0" smtClean="0">
                <a:solidFill>
                  <a:schemeClr val="tx2">
                    <a:lumMod val="50000"/>
                  </a:schemeClr>
                </a:solidFill>
              </a:rPr>
              <a:t>the effect of a medicine is different </a:t>
            </a:r>
          </a:p>
          <a:p>
            <a:pPr lvl="1">
              <a:buFont typeface="Wingdings" pitchFamily="2" charset="2"/>
              <a:buChar char="§"/>
            </a:pPr>
            <a:r>
              <a:rPr lang="en-CA" sz="2500" dirty="0" smtClean="0">
                <a:solidFill>
                  <a:schemeClr val="tx2">
                    <a:lumMod val="50000"/>
                  </a:schemeClr>
                </a:solidFill>
              </a:rPr>
              <a:t>Genes </a:t>
            </a:r>
            <a:r>
              <a:rPr lang="en-CA" sz="2500" dirty="0">
                <a:solidFill>
                  <a:schemeClr val="tx2">
                    <a:lumMod val="50000"/>
                  </a:schemeClr>
                </a:solidFill>
              </a:rPr>
              <a:t>can also be the reason </a:t>
            </a:r>
            <a:r>
              <a:rPr lang="en-CA" sz="2500" dirty="0" smtClean="0">
                <a:solidFill>
                  <a:schemeClr val="tx2">
                    <a:lumMod val="50000"/>
                  </a:schemeClr>
                </a:solidFill>
              </a:rPr>
              <a:t>behind serious reactions</a:t>
            </a:r>
          </a:p>
          <a:p>
            <a:pPr>
              <a:buFont typeface="Wingdings" pitchFamily="2" charset="2"/>
              <a:buChar char="v"/>
            </a:pPr>
            <a:r>
              <a:rPr lang="en-CA" sz="2800" dirty="0" smtClean="0">
                <a:solidFill>
                  <a:schemeClr val="tx2">
                    <a:lumMod val="50000"/>
                  </a:schemeClr>
                </a:solidFill>
              </a:rPr>
              <a:t>Pharmacogenetic </a:t>
            </a:r>
            <a:r>
              <a:rPr lang="en-CA" sz="2800" dirty="0">
                <a:solidFill>
                  <a:schemeClr val="tx2">
                    <a:lumMod val="50000"/>
                  </a:schemeClr>
                </a:solidFill>
              </a:rPr>
              <a:t>testing is </a:t>
            </a:r>
            <a:r>
              <a:rPr lang="en-CA" sz="2800" dirty="0" smtClean="0">
                <a:solidFill>
                  <a:schemeClr val="tx2">
                    <a:lumMod val="50000"/>
                  </a:schemeClr>
                </a:solidFill>
              </a:rPr>
              <a:t>helps find information about your </a:t>
            </a:r>
            <a:r>
              <a:rPr lang="en-CA" sz="2800" dirty="0">
                <a:solidFill>
                  <a:schemeClr val="tx2">
                    <a:lumMod val="50000"/>
                  </a:schemeClr>
                </a:solidFill>
              </a:rPr>
              <a:t>genes to </a:t>
            </a:r>
            <a:r>
              <a:rPr lang="en-CA" sz="2800" dirty="0" smtClean="0">
                <a:solidFill>
                  <a:schemeClr val="tx2">
                    <a:lumMod val="50000"/>
                  </a:schemeClr>
                </a:solidFill>
              </a:rPr>
              <a:t>help choose </a:t>
            </a:r>
            <a:r>
              <a:rPr lang="en-CA" sz="2800" dirty="0">
                <a:solidFill>
                  <a:schemeClr val="tx2">
                    <a:lumMod val="50000"/>
                  </a:schemeClr>
                </a:solidFill>
              </a:rPr>
              <a:t>the medicine and </a:t>
            </a:r>
            <a:r>
              <a:rPr lang="en-CA" sz="2800" dirty="0" smtClean="0">
                <a:solidFill>
                  <a:schemeClr val="tx2">
                    <a:lumMod val="50000"/>
                  </a:schemeClr>
                </a:solidFill>
              </a:rPr>
              <a:t>dosage for you</a:t>
            </a:r>
          </a:p>
          <a:p>
            <a:pPr lvl="1">
              <a:buFont typeface="Wingdings" pitchFamily="2" charset="2"/>
              <a:buChar char="§"/>
            </a:pPr>
            <a:r>
              <a:rPr lang="en-CA" sz="2500" dirty="0" smtClean="0">
                <a:solidFill>
                  <a:schemeClr val="tx2">
                    <a:lumMod val="50000"/>
                  </a:schemeClr>
                </a:solidFill>
              </a:rPr>
              <a:t>This </a:t>
            </a:r>
            <a:r>
              <a:rPr lang="en-CA" sz="2500" dirty="0">
                <a:solidFill>
                  <a:schemeClr val="tx2">
                    <a:lumMod val="50000"/>
                  </a:schemeClr>
                </a:solidFill>
              </a:rPr>
              <a:t>testing uses a sample of your blood, saliva, or </a:t>
            </a:r>
            <a:r>
              <a:rPr lang="en-CA" sz="2500" dirty="0" smtClean="0">
                <a:solidFill>
                  <a:schemeClr val="tx2">
                    <a:lumMod val="50000"/>
                  </a:schemeClr>
                </a:solidFill>
              </a:rPr>
              <a:t>cells</a:t>
            </a:r>
          </a:p>
          <a:p>
            <a:pPr lvl="1">
              <a:buFont typeface="Wingdings" pitchFamily="2" charset="2"/>
              <a:buChar char="§"/>
            </a:pPr>
            <a:r>
              <a:rPr lang="en-CA" sz="2500" dirty="0" smtClean="0">
                <a:solidFill>
                  <a:schemeClr val="tx2">
                    <a:lumMod val="50000"/>
                  </a:schemeClr>
                </a:solidFill>
              </a:rPr>
              <a:t>Pharmacogenetic </a:t>
            </a:r>
            <a:r>
              <a:rPr lang="en-CA" sz="2500" dirty="0">
                <a:solidFill>
                  <a:schemeClr val="tx2">
                    <a:lumMod val="50000"/>
                  </a:schemeClr>
                </a:solidFill>
              </a:rPr>
              <a:t>testing is a type of precision </a:t>
            </a:r>
            <a:r>
              <a:rPr lang="en-CA" sz="2500" dirty="0" smtClean="0">
                <a:solidFill>
                  <a:schemeClr val="tx2">
                    <a:lumMod val="50000"/>
                  </a:schemeClr>
                </a:solidFill>
              </a:rPr>
              <a:t>medicine</a:t>
            </a:r>
          </a:p>
          <a:p>
            <a:pPr lvl="6">
              <a:buFont typeface="Wingdings" pitchFamily="2" charset="2"/>
              <a:buChar char="§"/>
            </a:pPr>
            <a:r>
              <a:rPr lang="en-CA" sz="2500" dirty="0" smtClean="0">
                <a:solidFill>
                  <a:schemeClr val="tx2">
                    <a:lumMod val="50000"/>
                  </a:schemeClr>
                </a:solidFill>
              </a:rPr>
              <a:t>Pharmacogenetics</a:t>
            </a:r>
            <a:r>
              <a:rPr lang="en-CA" sz="2500" dirty="0">
                <a:solidFill>
                  <a:schemeClr val="tx2">
                    <a:lumMod val="50000"/>
                  </a:schemeClr>
                </a:solidFill>
              </a:rPr>
              <a:t>, pharmacogenomics, and pharmacogenomic testing are all other </a:t>
            </a:r>
            <a:r>
              <a:rPr lang="en-CA" sz="2500" dirty="0" smtClean="0">
                <a:solidFill>
                  <a:schemeClr val="tx2">
                    <a:lumMod val="50000"/>
                  </a:schemeClr>
                </a:solidFill>
              </a:rPr>
              <a:t>names</a:t>
            </a:r>
            <a:endParaRPr lang="en-CA" sz="2500" dirty="0">
              <a:solidFill>
                <a:schemeClr val="tx2">
                  <a:lumMod val="50000"/>
                </a:schemeClr>
              </a:solidFill>
            </a:endParaRPr>
          </a:p>
          <a:p>
            <a:pPr>
              <a:buFont typeface="Wingdings" pitchFamily="2" charset="2"/>
              <a:buChar char="§"/>
            </a:pPr>
            <a:endParaRPr lang="en-CA" dirty="0"/>
          </a:p>
        </p:txBody>
      </p:sp>
      <p:sp>
        <p:nvSpPr>
          <p:cNvPr id="4" name="Title 1"/>
          <p:cNvSpPr>
            <a:spLocks noGrp="1"/>
          </p:cNvSpPr>
          <p:nvPr>
            <p:ph type="title"/>
          </p:nvPr>
        </p:nvSpPr>
        <p:spPr>
          <a:xfrm>
            <a:off x="457200" y="-155275"/>
            <a:ext cx="8229600" cy="914400"/>
          </a:xfrm>
        </p:spPr>
        <p:txBody>
          <a:bodyPr>
            <a:normAutofit/>
          </a:bodyPr>
          <a:lstStyle/>
          <a:p>
            <a:r>
              <a:rPr lang="en-CA" sz="4000" b="1" dirty="0" smtClean="0">
                <a:solidFill>
                  <a:schemeClr val="accent5">
                    <a:lumMod val="50000"/>
                  </a:schemeClr>
                </a:solidFill>
                <a:effectLst>
                  <a:outerShdw blurRad="38100" dist="38100" dir="2700000" algn="tl">
                    <a:srgbClr val="000000">
                      <a:alpha val="43137"/>
                    </a:srgbClr>
                  </a:outerShdw>
                </a:effectLst>
              </a:rPr>
              <a:t>Pharmacogenetics</a:t>
            </a:r>
            <a:endParaRPr lang="en-CA" sz="4000" b="1" dirty="0">
              <a:solidFill>
                <a:schemeClr val="accent5">
                  <a:lumMod val="50000"/>
                </a:schemeClr>
              </a:solidFill>
              <a:effectLst>
                <a:outerShdw blurRad="38100" dist="38100" dir="2700000" algn="tl">
                  <a:srgbClr val="000000">
                    <a:alpha val="43137"/>
                  </a:srgbClr>
                </a:outerShdw>
              </a:effectLst>
            </a:endParaRPr>
          </a:p>
        </p:txBody>
      </p:sp>
      <p:pic>
        <p:nvPicPr>
          <p:cNvPr id="3075" name="Picture 3" descr="D:\Anay\Anay learning\school\Grade 9\Other\science fair\08_School submission\01_PPTX\01_Pictures\Pharmacogenetics 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3" r="19049" b="12860"/>
          <a:stretch/>
        </p:blipFill>
        <p:spPr bwMode="auto">
          <a:xfrm rot="10800000" flipH="1" flipV="1">
            <a:off x="167135" y="4845172"/>
            <a:ext cx="2930105" cy="178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821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362075"/>
          </a:xfrm>
        </p:spPr>
        <p:txBody>
          <a:bodyPr>
            <a:noAutofit/>
          </a:bodyPr>
          <a:lstStyle/>
          <a:p>
            <a:pPr algn="ctr"/>
            <a:r>
              <a:rPr lang="en-CA" sz="6000" dirty="0" smtClean="0">
                <a:solidFill>
                  <a:srgbClr val="002060"/>
                </a:solidFill>
                <a:effectLst>
                  <a:outerShdw blurRad="38100" dist="38100" dir="2700000" algn="tl">
                    <a:srgbClr val="000000">
                      <a:alpha val="43137"/>
                    </a:srgbClr>
                  </a:outerShdw>
                </a:effectLst>
              </a:rPr>
              <a:t>Data</a:t>
            </a:r>
            <a:endParaRPr lang="en-CA" sz="6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CA" sz="3200" b="1" dirty="0">
                <a:solidFill>
                  <a:schemeClr val="accent5">
                    <a:lumMod val="50000"/>
                  </a:schemeClr>
                </a:solidFill>
                <a:effectLst>
                  <a:outerShdw blurRad="38100" dist="38100" dir="2700000" algn="tl">
                    <a:srgbClr val="000000">
                      <a:alpha val="43137"/>
                    </a:srgbClr>
                  </a:outerShdw>
                </a:effectLst>
              </a:rPr>
              <a:t>Case Study 1: Effectivity of Antibiotics on a Bacterial Infection </a:t>
            </a:r>
          </a:p>
        </p:txBody>
      </p:sp>
      <p:sp>
        <p:nvSpPr>
          <p:cNvPr id="3" name="Content Placeholder 2"/>
          <p:cNvSpPr>
            <a:spLocks noGrp="1"/>
          </p:cNvSpPr>
          <p:nvPr>
            <p:ph idx="1"/>
          </p:nvPr>
        </p:nvSpPr>
        <p:spPr>
          <a:xfrm>
            <a:off x="457200" y="1000125"/>
            <a:ext cx="8229600" cy="5867400"/>
          </a:xfrm>
        </p:spPr>
        <p:txBody>
          <a:bodyPr>
            <a:normAutofit fontScale="77500" lnSpcReduction="20000"/>
          </a:bodyPr>
          <a:lstStyle/>
          <a:p>
            <a:pPr>
              <a:buFont typeface="Wingdings" pitchFamily="2" charset="2"/>
              <a:buChar char="v"/>
            </a:pPr>
            <a:r>
              <a:rPr lang="en-CA" sz="3100" dirty="0" smtClean="0">
                <a:solidFill>
                  <a:schemeClr val="tx2">
                    <a:lumMod val="50000"/>
                  </a:schemeClr>
                </a:solidFill>
              </a:rPr>
              <a:t>The patient had used antibiotics several times in the past</a:t>
            </a:r>
          </a:p>
          <a:p>
            <a:pPr>
              <a:buFont typeface="Wingdings" pitchFamily="2" charset="2"/>
              <a:buChar char="v"/>
            </a:pPr>
            <a:r>
              <a:rPr lang="en-CA" sz="3100" dirty="0" smtClean="0">
                <a:solidFill>
                  <a:schemeClr val="tx2">
                    <a:lumMod val="50000"/>
                  </a:schemeClr>
                </a:solidFill>
              </a:rPr>
              <a:t>This </a:t>
            </a:r>
            <a:r>
              <a:rPr lang="en-CA" sz="3100" dirty="0">
                <a:solidFill>
                  <a:schemeClr val="tx2">
                    <a:lumMod val="50000"/>
                  </a:schemeClr>
                </a:solidFill>
              </a:rPr>
              <a:t>patient had undergone a knee surgery and had acquired a bacterial infection as a result of that surgery and improper care after the </a:t>
            </a:r>
            <a:r>
              <a:rPr lang="en-CA" sz="3100" dirty="0" smtClean="0">
                <a:solidFill>
                  <a:schemeClr val="tx2">
                    <a:lumMod val="50000"/>
                  </a:schemeClr>
                </a:solidFill>
              </a:rPr>
              <a:t>surgery</a:t>
            </a:r>
          </a:p>
          <a:p>
            <a:pPr lvl="1">
              <a:buFont typeface="Wingdings" pitchFamily="2" charset="2"/>
              <a:buChar char="§"/>
            </a:pPr>
            <a:r>
              <a:rPr lang="en-CA" sz="2900" dirty="0" smtClean="0">
                <a:solidFill>
                  <a:schemeClr val="tx2">
                    <a:lumMod val="50000"/>
                  </a:schemeClr>
                </a:solidFill>
              </a:rPr>
              <a:t>The </a:t>
            </a:r>
            <a:r>
              <a:rPr lang="en-CA" sz="2900" dirty="0">
                <a:solidFill>
                  <a:schemeClr val="tx2">
                    <a:lumMod val="50000"/>
                  </a:schemeClr>
                </a:solidFill>
              </a:rPr>
              <a:t>bacteria’s name was Acinetobacter </a:t>
            </a:r>
            <a:r>
              <a:rPr lang="en-CA" sz="2900" dirty="0" smtClean="0">
                <a:solidFill>
                  <a:schemeClr val="tx2">
                    <a:lumMod val="50000"/>
                  </a:schemeClr>
                </a:solidFill>
              </a:rPr>
              <a:t>baumannii</a:t>
            </a:r>
          </a:p>
          <a:p>
            <a:pPr>
              <a:buFont typeface="Wingdings" pitchFamily="2" charset="2"/>
              <a:buChar char="v"/>
            </a:pPr>
            <a:r>
              <a:rPr lang="en-CA" sz="3100" dirty="0">
                <a:solidFill>
                  <a:schemeClr val="tx2">
                    <a:lumMod val="50000"/>
                  </a:schemeClr>
                </a:solidFill>
              </a:rPr>
              <a:t>The infection spread to the whole body and high dose </a:t>
            </a:r>
            <a:r>
              <a:rPr lang="en-CA" sz="3100" dirty="0" smtClean="0">
                <a:solidFill>
                  <a:schemeClr val="tx2">
                    <a:lumMod val="50000"/>
                  </a:schemeClr>
                </a:solidFill>
              </a:rPr>
              <a:t>antibiotic</a:t>
            </a:r>
            <a:r>
              <a:rPr lang="en-CA" sz="3100" dirty="0">
                <a:solidFill>
                  <a:schemeClr val="tx2">
                    <a:lumMod val="50000"/>
                  </a:schemeClr>
                </a:solidFill>
              </a:rPr>
              <a:t> </a:t>
            </a:r>
            <a:r>
              <a:rPr lang="en-CA" sz="3100" dirty="0" smtClean="0">
                <a:solidFill>
                  <a:schemeClr val="tx2">
                    <a:lumMod val="50000"/>
                  </a:schemeClr>
                </a:solidFill>
              </a:rPr>
              <a:t>Colistin was started and was given for a long period of time</a:t>
            </a:r>
          </a:p>
          <a:p>
            <a:pPr>
              <a:buFont typeface="Wingdings" pitchFamily="2" charset="2"/>
              <a:buChar char="v"/>
            </a:pPr>
            <a:r>
              <a:rPr lang="en-CA" sz="3100" dirty="0">
                <a:solidFill>
                  <a:schemeClr val="tx2">
                    <a:lumMod val="50000"/>
                  </a:schemeClr>
                </a:solidFill>
              </a:rPr>
              <a:t>T</a:t>
            </a:r>
            <a:r>
              <a:rPr lang="en-CA" sz="3100" dirty="0" smtClean="0">
                <a:solidFill>
                  <a:schemeClr val="tx2">
                    <a:lumMod val="50000"/>
                  </a:schemeClr>
                </a:solidFill>
              </a:rPr>
              <a:t>he </a:t>
            </a:r>
            <a:r>
              <a:rPr lang="en-CA" sz="3100" dirty="0">
                <a:solidFill>
                  <a:schemeClr val="tx2">
                    <a:lumMod val="50000"/>
                  </a:schemeClr>
                </a:solidFill>
              </a:rPr>
              <a:t>patient was then switched to another antibiotic </a:t>
            </a:r>
            <a:r>
              <a:rPr lang="en-CA" sz="3100" dirty="0" smtClean="0">
                <a:solidFill>
                  <a:schemeClr val="tx2">
                    <a:lumMod val="50000"/>
                  </a:schemeClr>
                </a:solidFill>
              </a:rPr>
              <a:t>called Minocycline</a:t>
            </a:r>
          </a:p>
          <a:p>
            <a:pPr>
              <a:buFont typeface="Wingdings" pitchFamily="2" charset="2"/>
              <a:buChar char="v"/>
            </a:pPr>
            <a:r>
              <a:rPr lang="en-CA" sz="3100" dirty="0" smtClean="0">
                <a:solidFill>
                  <a:schemeClr val="tx2">
                    <a:lumMod val="50000"/>
                  </a:schemeClr>
                </a:solidFill>
              </a:rPr>
              <a:t>After </a:t>
            </a:r>
            <a:r>
              <a:rPr lang="en-CA" sz="3100" dirty="0">
                <a:solidFill>
                  <a:schemeClr val="tx2">
                    <a:lumMod val="50000"/>
                  </a:schemeClr>
                </a:solidFill>
              </a:rPr>
              <a:t>switching, the patient was moved to a different hospital where they tried Colistin again for a couple of </a:t>
            </a:r>
            <a:r>
              <a:rPr lang="en-CA" sz="3100" dirty="0" smtClean="0">
                <a:solidFill>
                  <a:schemeClr val="tx2">
                    <a:lumMod val="50000"/>
                  </a:schemeClr>
                </a:solidFill>
              </a:rPr>
              <a:t>days</a:t>
            </a:r>
          </a:p>
          <a:p>
            <a:pPr>
              <a:buFont typeface="Wingdings" pitchFamily="2" charset="2"/>
              <a:buChar char="v"/>
            </a:pPr>
            <a:r>
              <a:rPr lang="en-CA" sz="3100" dirty="0" smtClean="0">
                <a:solidFill>
                  <a:schemeClr val="tx2">
                    <a:lumMod val="50000"/>
                  </a:schemeClr>
                </a:solidFill>
              </a:rPr>
              <a:t>After </a:t>
            </a:r>
            <a:r>
              <a:rPr lang="en-CA" sz="3100" dirty="0">
                <a:solidFill>
                  <a:schemeClr val="tx2">
                    <a:lumMod val="50000"/>
                  </a:schemeClr>
                </a:solidFill>
              </a:rPr>
              <a:t>this proved ineffective they conducted an antibiotic resistivity test which involves trying several antibiotics and seeing which ones are </a:t>
            </a:r>
            <a:r>
              <a:rPr lang="en-CA" sz="3100" dirty="0" smtClean="0">
                <a:solidFill>
                  <a:schemeClr val="tx2">
                    <a:lumMod val="50000"/>
                  </a:schemeClr>
                </a:solidFill>
              </a:rPr>
              <a:t>effective</a:t>
            </a:r>
          </a:p>
          <a:p>
            <a:pPr>
              <a:buFont typeface="Wingdings" pitchFamily="2" charset="2"/>
              <a:buChar char="v"/>
            </a:pPr>
            <a:r>
              <a:rPr lang="en-CA" sz="3100" dirty="0" smtClean="0">
                <a:solidFill>
                  <a:schemeClr val="tx2">
                    <a:lumMod val="50000"/>
                  </a:schemeClr>
                </a:solidFill>
              </a:rPr>
              <a:t>The </a:t>
            </a:r>
            <a:r>
              <a:rPr lang="en-CA" sz="3100" dirty="0">
                <a:solidFill>
                  <a:schemeClr val="tx2">
                    <a:lumMod val="50000"/>
                  </a:schemeClr>
                </a:solidFill>
              </a:rPr>
              <a:t>one that ended up causing a benefit was the one that was a local antibiotic that wasn’t widely used yet and was a locally developed antibiotic that was called </a:t>
            </a:r>
            <a:r>
              <a:rPr lang="en-CA" sz="3100" dirty="0" smtClean="0">
                <a:solidFill>
                  <a:schemeClr val="tx2">
                    <a:lumMod val="50000"/>
                  </a:schemeClr>
                </a:solidFill>
              </a:rPr>
              <a:t>Doxycycline</a:t>
            </a:r>
            <a:endParaRPr lang="en-CA" sz="3100" dirty="0">
              <a:solidFill>
                <a:schemeClr val="tx2">
                  <a:lumMod val="50000"/>
                </a:schemeClr>
              </a:solidFill>
            </a:endParaRPr>
          </a:p>
          <a:p>
            <a:endParaRPr lang="en-CA" dirty="0"/>
          </a:p>
        </p:txBody>
      </p:sp>
    </p:spTree>
    <p:extLst>
      <p:ext uri="{BB962C8B-B14F-4D97-AF65-F5344CB8AC3E}">
        <p14:creationId xmlns:p14="http://schemas.microsoft.com/office/powerpoint/2010/main" val="2265904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638800"/>
          </a:xfrm>
        </p:spPr>
        <p:txBody>
          <a:bodyPr>
            <a:normAutofit fontScale="55000" lnSpcReduction="20000"/>
          </a:bodyPr>
          <a:lstStyle/>
          <a:p>
            <a:pPr>
              <a:buFont typeface="Wingdings" pitchFamily="2" charset="2"/>
              <a:buChar char="v"/>
            </a:pPr>
            <a:r>
              <a:rPr lang="en-CA" sz="3600" dirty="0" smtClean="0">
                <a:solidFill>
                  <a:schemeClr val="tx2">
                    <a:lumMod val="50000"/>
                  </a:schemeClr>
                </a:solidFill>
              </a:rPr>
              <a:t>Patient is a 50 </a:t>
            </a:r>
            <a:r>
              <a:rPr lang="en-CA" sz="3600" dirty="0">
                <a:solidFill>
                  <a:schemeClr val="tx2">
                    <a:lumMod val="50000"/>
                  </a:schemeClr>
                </a:solidFill>
              </a:rPr>
              <a:t>year old female </a:t>
            </a:r>
            <a:r>
              <a:rPr lang="en-CA" sz="3600" dirty="0" smtClean="0">
                <a:solidFill>
                  <a:schemeClr val="tx2">
                    <a:lumMod val="50000"/>
                  </a:schemeClr>
                </a:solidFill>
              </a:rPr>
              <a:t>experiencing </a:t>
            </a:r>
            <a:r>
              <a:rPr lang="en-CA" sz="3600" dirty="0">
                <a:solidFill>
                  <a:schemeClr val="tx2">
                    <a:lumMod val="50000"/>
                  </a:schemeClr>
                </a:solidFill>
              </a:rPr>
              <a:t>symptoms of Gastroenteritis </a:t>
            </a:r>
            <a:r>
              <a:rPr lang="en-CA" sz="3600" dirty="0" smtClean="0">
                <a:solidFill>
                  <a:schemeClr val="tx2">
                    <a:lumMod val="50000"/>
                  </a:schemeClr>
                </a:solidFill>
              </a:rPr>
              <a:t>with a </a:t>
            </a:r>
            <a:r>
              <a:rPr lang="en-CA" sz="3600" dirty="0">
                <a:solidFill>
                  <a:schemeClr val="tx2">
                    <a:lumMod val="50000"/>
                  </a:schemeClr>
                </a:solidFill>
              </a:rPr>
              <a:t>20-year history of functional gastrointestinal </a:t>
            </a:r>
            <a:r>
              <a:rPr lang="en-CA" sz="3600" dirty="0" smtClean="0">
                <a:solidFill>
                  <a:schemeClr val="tx2">
                    <a:lumMod val="50000"/>
                  </a:schemeClr>
                </a:solidFill>
              </a:rPr>
              <a:t>symptoms(FGS), </a:t>
            </a:r>
            <a:r>
              <a:rPr lang="en-CA" sz="3600" dirty="0">
                <a:solidFill>
                  <a:schemeClr val="tx2">
                    <a:lumMod val="50000"/>
                  </a:schemeClr>
                </a:solidFill>
              </a:rPr>
              <a:t>and reoccurring abdominal </a:t>
            </a:r>
            <a:r>
              <a:rPr lang="en-CA" sz="3600" dirty="0" smtClean="0">
                <a:solidFill>
                  <a:schemeClr val="tx2">
                    <a:lumMod val="50000"/>
                  </a:schemeClr>
                </a:solidFill>
              </a:rPr>
              <a:t>cramping</a:t>
            </a:r>
            <a:endParaRPr lang="en-CA" sz="3600" dirty="0">
              <a:solidFill>
                <a:schemeClr val="tx2">
                  <a:lumMod val="50000"/>
                </a:schemeClr>
              </a:solidFill>
            </a:endParaRPr>
          </a:p>
          <a:p>
            <a:pPr lvl="1">
              <a:buFont typeface="Wingdings" pitchFamily="2" charset="2"/>
              <a:buChar char="§"/>
            </a:pPr>
            <a:r>
              <a:rPr lang="en-CA" sz="2900" dirty="0" smtClean="0">
                <a:solidFill>
                  <a:schemeClr val="tx2">
                    <a:lumMod val="50000"/>
                  </a:schemeClr>
                </a:solidFill>
              </a:rPr>
              <a:t>An evaluation </a:t>
            </a:r>
            <a:r>
              <a:rPr lang="en-CA" sz="2900" dirty="0">
                <a:solidFill>
                  <a:schemeClr val="tx2">
                    <a:lumMod val="50000"/>
                  </a:schemeClr>
                </a:solidFill>
              </a:rPr>
              <a:t>in 2004 resulted in a diagnosis of Irritable bowel syndrome (IBS</a:t>
            </a:r>
            <a:r>
              <a:rPr lang="en-CA" sz="2900" dirty="0" smtClean="0">
                <a:solidFill>
                  <a:schemeClr val="tx2">
                    <a:lumMod val="50000"/>
                  </a:schemeClr>
                </a:solidFill>
              </a:rPr>
              <a:t>) in the patient</a:t>
            </a:r>
          </a:p>
          <a:p>
            <a:pPr lvl="1">
              <a:buFont typeface="Wingdings" pitchFamily="2" charset="2"/>
              <a:buChar char="§"/>
            </a:pPr>
            <a:r>
              <a:rPr lang="en-CA" sz="2900" dirty="0" smtClean="0">
                <a:solidFill>
                  <a:schemeClr val="tx2">
                    <a:lumMod val="50000"/>
                  </a:schemeClr>
                </a:solidFill>
              </a:rPr>
              <a:t>In august </a:t>
            </a:r>
            <a:r>
              <a:rPr lang="en-CA" sz="2900" dirty="0">
                <a:solidFill>
                  <a:schemeClr val="tx2">
                    <a:lumMod val="50000"/>
                  </a:schemeClr>
                </a:solidFill>
              </a:rPr>
              <a:t>2005, the patient's symptoms increased after experiencing acute viral </a:t>
            </a:r>
            <a:r>
              <a:rPr lang="en-CA" sz="2900" dirty="0" smtClean="0">
                <a:solidFill>
                  <a:schemeClr val="tx2">
                    <a:lumMod val="50000"/>
                  </a:schemeClr>
                </a:solidFill>
              </a:rPr>
              <a:t>gastroenteritis</a:t>
            </a:r>
          </a:p>
          <a:p>
            <a:pPr>
              <a:buFont typeface="Wingdings" pitchFamily="2" charset="2"/>
              <a:buChar char="v"/>
            </a:pPr>
            <a:r>
              <a:rPr lang="en-CA" sz="3600" dirty="0" smtClean="0">
                <a:solidFill>
                  <a:schemeClr val="tx2">
                    <a:lumMod val="50000"/>
                  </a:schemeClr>
                </a:solidFill>
              </a:rPr>
              <a:t>She </a:t>
            </a:r>
            <a:r>
              <a:rPr lang="en-CA" sz="3600" dirty="0">
                <a:solidFill>
                  <a:schemeClr val="tx2">
                    <a:lumMod val="50000"/>
                  </a:schemeClr>
                </a:solidFill>
              </a:rPr>
              <a:t>had a medical history of anxiety but no major health problems such as diabetes or any other </a:t>
            </a:r>
            <a:r>
              <a:rPr lang="en-CA" sz="3600" dirty="0" smtClean="0">
                <a:solidFill>
                  <a:schemeClr val="tx2">
                    <a:lumMod val="50000"/>
                  </a:schemeClr>
                </a:solidFill>
              </a:rPr>
              <a:t>problems</a:t>
            </a:r>
            <a:endParaRPr lang="en-CA" sz="3600" dirty="0">
              <a:solidFill>
                <a:schemeClr val="tx2">
                  <a:lumMod val="50000"/>
                </a:schemeClr>
              </a:solidFill>
            </a:endParaRPr>
          </a:p>
          <a:p>
            <a:pPr>
              <a:buFont typeface="Wingdings" pitchFamily="2" charset="2"/>
              <a:buChar char="v"/>
            </a:pPr>
            <a:r>
              <a:rPr lang="en-CA" sz="3600" dirty="0">
                <a:solidFill>
                  <a:schemeClr val="tx2">
                    <a:lumMod val="50000"/>
                  </a:schemeClr>
                </a:solidFill>
              </a:rPr>
              <a:t>The patient used </a:t>
            </a:r>
            <a:r>
              <a:rPr lang="en-CA" sz="3600" dirty="0" smtClean="0">
                <a:solidFill>
                  <a:schemeClr val="tx2">
                    <a:lumMod val="50000"/>
                  </a:schemeClr>
                </a:solidFill>
              </a:rPr>
              <a:t>dicyclomine</a:t>
            </a:r>
            <a:r>
              <a:rPr lang="en-CA" sz="3600" dirty="0">
                <a:solidFill>
                  <a:schemeClr val="tx2">
                    <a:lumMod val="50000"/>
                  </a:schemeClr>
                </a:solidFill>
              </a:rPr>
              <a:t> (anxiety </a:t>
            </a:r>
            <a:r>
              <a:rPr lang="en-CA" sz="3600" dirty="0" smtClean="0">
                <a:solidFill>
                  <a:schemeClr val="tx2">
                    <a:lumMod val="50000"/>
                  </a:schemeClr>
                </a:solidFill>
              </a:rPr>
              <a:t>medicine) 10 </a:t>
            </a:r>
            <a:r>
              <a:rPr lang="en-CA" sz="3600" dirty="0">
                <a:solidFill>
                  <a:schemeClr val="tx2">
                    <a:lumMod val="50000"/>
                  </a:schemeClr>
                </a:solidFill>
              </a:rPr>
              <a:t>mg daily, which was started by </a:t>
            </a:r>
            <a:r>
              <a:rPr lang="en-CA" sz="3600" dirty="0" smtClean="0">
                <a:solidFill>
                  <a:schemeClr val="tx2">
                    <a:lumMod val="50000"/>
                  </a:schemeClr>
                </a:solidFill>
              </a:rPr>
              <a:t>2004</a:t>
            </a:r>
          </a:p>
          <a:p>
            <a:pPr>
              <a:buFont typeface="Wingdings" pitchFamily="2" charset="2"/>
              <a:buChar char="v"/>
            </a:pPr>
            <a:r>
              <a:rPr lang="en-CA" sz="3600" dirty="0" smtClean="0">
                <a:solidFill>
                  <a:schemeClr val="tx2">
                    <a:lumMod val="50000"/>
                  </a:schemeClr>
                </a:solidFill>
              </a:rPr>
              <a:t>Prior </a:t>
            </a:r>
            <a:r>
              <a:rPr lang="en-CA" sz="3600" dirty="0">
                <a:solidFill>
                  <a:schemeClr val="tx2">
                    <a:lumMod val="50000"/>
                  </a:schemeClr>
                </a:solidFill>
              </a:rPr>
              <a:t>to that, the patient had been taking </a:t>
            </a:r>
            <a:r>
              <a:rPr lang="en-CA" sz="3600" dirty="0" smtClean="0">
                <a:solidFill>
                  <a:schemeClr val="tx2">
                    <a:lumMod val="50000"/>
                  </a:schemeClr>
                </a:solidFill>
              </a:rPr>
              <a:t>alprazolam</a:t>
            </a:r>
            <a:r>
              <a:rPr lang="en-CA" sz="3600" dirty="0">
                <a:solidFill>
                  <a:schemeClr val="tx2">
                    <a:lumMod val="50000"/>
                  </a:schemeClr>
                </a:solidFill>
              </a:rPr>
              <a:t> </a:t>
            </a:r>
            <a:r>
              <a:rPr lang="en-CA" sz="3600" dirty="0" smtClean="0">
                <a:solidFill>
                  <a:schemeClr val="tx2">
                    <a:lumMod val="50000"/>
                  </a:schemeClr>
                </a:solidFill>
              </a:rPr>
              <a:t> </a:t>
            </a:r>
            <a:r>
              <a:rPr lang="en-CA" sz="3600" dirty="0">
                <a:solidFill>
                  <a:schemeClr val="tx2">
                    <a:lumMod val="50000"/>
                  </a:schemeClr>
                </a:solidFill>
              </a:rPr>
              <a:t>(an antibiotic for intestinal and digestive system infections)</a:t>
            </a:r>
            <a:r>
              <a:rPr lang="en-CA" sz="3600" dirty="0" smtClean="0">
                <a:solidFill>
                  <a:schemeClr val="tx2">
                    <a:lumMod val="50000"/>
                  </a:schemeClr>
                </a:solidFill>
              </a:rPr>
              <a:t> but </a:t>
            </a:r>
            <a:r>
              <a:rPr lang="en-CA" sz="3600" dirty="0">
                <a:solidFill>
                  <a:schemeClr val="tx2">
                    <a:lumMod val="50000"/>
                  </a:schemeClr>
                </a:solidFill>
              </a:rPr>
              <a:t>had later </a:t>
            </a:r>
            <a:r>
              <a:rPr lang="en-CA" sz="3600" dirty="0" smtClean="0">
                <a:solidFill>
                  <a:schemeClr val="tx2">
                    <a:lumMod val="50000"/>
                  </a:schemeClr>
                </a:solidFill>
              </a:rPr>
              <a:t>discontinued</a:t>
            </a:r>
          </a:p>
          <a:p>
            <a:pPr lvl="1">
              <a:buFont typeface="Wingdings" pitchFamily="2" charset="2"/>
              <a:buChar char="§"/>
            </a:pPr>
            <a:r>
              <a:rPr lang="en-CA" sz="2900" dirty="0" smtClean="0">
                <a:solidFill>
                  <a:schemeClr val="tx2">
                    <a:lumMod val="50000"/>
                  </a:schemeClr>
                </a:solidFill>
              </a:rPr>
              <a:t>Her </a:t>
            </a:r>
            <a:r>
              <a:rPr lang="en-CA" sz="2900" dirty="0">
                <a:solidFill>
                  <a:schemeClr val="tx2">
                    <a:lumMod val="50000"/>
                  </a:schemeClr>
                </a:solidFill>
              </a:rPr>
              <a:t>response to dicyclomine was rated as 50% better than without any medicine and was very successful </a:t>
            </a:r>
            <a:endParaRPr lang="en-CA" sz="2900" dirty="0" smtClean="0">
              <a:solidFill>
                <a:schemeClr val="tx2">
                  <a:lumMod val="50000"/>
                </a:schemeClr>
              </a:solidFill>
            </a:endParaRPr>
          </a:p>
          <a:p>
            <a:pPr>
              <a:buFont typeface="Wingdings" pitchFamily="2" charset="2"/>
              <a:buChar char="v"/>
            </a:pPr>
            <a:r>
              <a:rPr lang="en-CA" sz="3600" dirty="0" smtClean="0">
                <a:solidFill>
                  <a:schemeClr val="tx2">
                    <a:lumMod val="50000"/>
                  </a:schemeClr>
                </a:solidFill>
              </a:rPr>
              <a:t>The </a:t>
            </a:r>
            <a:r>
              <a:rPr lang="en-CA" sz="3600" dirty="0">
                <a:solidFill>
                  <a:schemeClr val="tx2">
                    <a:lumMod val="50000"/>
                  </a:schemeClr>
                </a:solidFill>
              </a:rPr>
              <a:t>patient also received a trial of chlordiazepoxide </a:t>
            </a:r>
            <a:r>
              <a:rPr lang="en-CA" sz="3600" dirty="0" smtClean="0">
                <a:solidFill>
                  <a:schemeClr val="tx2">
                    <a:lumMod val="50000"/>
                  </a:schemeClr>
                </a:solidFill>
              </a:rPr>
              <a:t>(an anxiety medicine) 5 </a:t>
            </a:r>
            <a:r>
              <a:rPr lang="en-CA" sz="3600" dirty="0">
                <a:solidFill>
                  <a:schemeClr val="tx2">
                    <a:lumMod val="50000"/>
                  </a:schemeClr>
                </a:solidFill>
              </a:rPr>
              <a:t>mg plus clidinium (a stomach and intestinal medicine) 2.5 mg twice daily with a 60% response from the medicine which was better than the other </a:t>
            </a:r>
            <a:r>
              <a:rPr lang="en-CA" sz="3600" dirty="0" smtClean="0">
                <a:solidFill>
                  <a:schemeClr val="tx2">
                    <a:lumMod val="50000"/>
                  </a:schemeClr>
                </a:solidFill>
              </a:rPr>
              <a:t>medicine</a:t>
            </a:r>
          </a:p>
          <a:p>
            <a:pPr>
              <a:buFont typeface="Wingdings" pitchFamily="2" charset="2"/>
              <a:buChar char="v"/>
            </a:pPr>
            <a:r>
              <a:rPr lang="en-CA" sz="3600" dirty="0" smtClean="0">
                <a:solidFill>
                  <a:schemeClr val="tx2">
                    <a:lumMod val="50000"/>
                  </a:schemeClr>
                </a:solidFill>
              </a:rPr>
              <a:t>She </a:t>
            </a:r>
            <a:r>
              <a:rPr lang="en-CA" sz="3600" dirty="0">
                <a:solidFill>
                  <a:schemeClr val="tx2">
                    <a:lumMod val="50000"/>
                  </a:schemeClr>
                </a:solidFill>
              </a:rPr>
              <a:t>later discontinued this medicine because of drowsiness which was one of the side effects she </a:t>
            </a:r>
            <a:r>
              <a:rPr lang="en-CA" sz="3600" dirty="0" smtClean="0">
                <a:solidFill>
                  <a:schemeClr val="tx2">
                    <a:lumMod val="50000"/>
                  </a:schemeClr>
                </a:solidFill>
              </a:rPr>
              <a:t>experienced </a:t>
            </a:r>
          </a:p>
          <a:p>
            <a:pPr lvl="1">
              <a:buFont typeface="Wingdings" pitchFamily="2" charset="2"/>
              <a:buChar char="§"/>
            </a:pPr>
            <a:r>
              <a:rPr lang="en-CA" sz="2900" dirty="0" smtClean="0">
                <a:solidFill>
                  <a:schemeClr val="tx2">
                    <a:lumMod val="50000"/>
                  </a:schemeClr>
                </a:solidFill>
              </a:rPr>
              <a:t>She </a:t>
            </a:r>
            <a:r>
              <a:rPr lang="en-CA" sz="2900" dirty="0">
                <a:solidFill>
                  <a:schemeClr val="tx2">
                    <a:lumMod val="50000"/>
                  </a:schemeClr>
                </a:solidFill>
              </a:rPr>
              <a:t>was advised to contact a specialist who started the next part of her </a:t>
            </a:r>
            <a:r>
              <a:rPr lang="en-CA" sz="2900" dirty="0" smtClean="0">
                <a:solidFill>
                  <a:schemeClr val="tx2">
                    <a:lumMod val="50000"/>
                  </a:schemeClr>
                </a:solidFill>
              </a:rPr>
              <a:t>treatment</a:t>
            </a:r>
            <a:endParaRPr lang="en-CA" sz="2900" dirty="0">
              <a:solidFill>
                <a:schemeClr val="tx2">
                  <a:lumMod val="50000"/>
                </a:schemeClr>
              </a:solidFill>
            </a:endParaRPr>
          </a:p>
          <a:p>
            <a:pPr>
              <a:buFont typeface="Wingdings" pitchFamily="2" charset="2"/>
              <a:buChar char="v"/>
            </a:pPr>
            <a:endParaRPr lang="en-CA" dirty="0"/>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3200" b="1" dirty="0" smtClean="0">
                <a:solidFill>
                  <a:schemeClr val="accent5">
                    <a:lumMod val="50000"/>
                  </a:schemeClr>
                </a:solidFill>
                <a:effectLst>
                  <a:outerShdw blurRad="38100" dist="38100" dir="2700000" algn="tl">
                    <a:srgbClr val="000000">
                      <a:alpha val="43137"/>
                    </a:srgbClr>
                  </a:outerShdw>
                </a:effectLst>
              </a:rPr>
              <a:t>Case Study 2: NIH National Library Of Medicine Case Study On Antibiotics Causing IBS</a:t>
            </a:r>
            <a:endParaRPr lang="en-CA" sz="3200"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9195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362075"/>
          </a:xfrm>
        </p:spPr>
        <p:txBody>
          <a:bodyPr>
            <a:noAutofit/>
          </a:bodyPr>
          <a:lstStyle/>
          <a:p>
            <a:pPr algn="ctr"/>
            <a:r>
              <a:rPr lang="en-CA" sz="6000" dirty="0" smtClean="0">
                <a:solidFill>
                  <a:srgbClr val="002060"/>
                </a:solidFill>
                <a:effectLst>
                  <a:outerShdw blurRad="38100" dist="38100" dir="2700000" algn="tl">
                    <a:srgbClr val="000000">
                      <a:alpha val="43137"/>
                    </a:srgbClr>
                  </a:outerShdw>
                </a:effectLst>
              </a:rPr>
              <a:t>Conclusion</a:t>
            </a:r>
            <a:endParaRPr lang="en-CA" sz="6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91"/>
            <a:ext cx="8229600" cy="1143000"/>
          </a:xfrm>
        </p:spPr>
        <p:txBody>
          <a:bodyPr>
            <a:normAutofit/>
          </a:bodyPr>
          <a:lstStyle/>
          <a:p>
            <a:r>
              <a:rPr lang="en-CA" sz="4000" b="1" dirty="0">
                <a:solidFill>
                  <a:schemeClr val="accent5">
                    <a:lumMod val="50000"/>
                  </a:schemeClr>
                </a:solidFill>
                <a:effectLst>
                  <a:outerShdw blurRad="38100" dist="38100" dir="2700000" algn="tl">
                    <a:srgbClr val="000000">
                      <a:alpha val="43137"/>
                    </a:srgbClr>
                  </a:outerShdw>
                </a:effectLst>
              </a:rPr>
              <a:t>Conclusion</a:t>
            </a:r>
          </a:p>
        </p:txBody>
      </p:sp>
      <p:sp>
        <p:nvSpPr>
          <p:cNvPr id="3" name="Content Placeholder 2"/>
          <p:cNvSpPr>
            <a:spLocks noGrp="1"/>
          </p:cNvSpPr>
          <p:nvPr>
            <p:ph idx="1"/>
          </p:nvPr>
        </p:nvSpPr>
        <p:spPr>
          <a:xfrm>
            <a:off x="152400" y="928777"/>
            <a:ext cx="8686800" cy="5943600"/>
          </a:xfrm>
        </p:spPr>
        <p:txBody>
          <a:bodyPr>
            <a:normAutofit fontScale="32500" lnSpcReduction="20000"/>
          </a:bodyPr>
          <a:lstStyle/>
          <a:p>
            <a:pPr marL="0" indent="0" algn="just">
              <a:buNone/>
            </a:pPr>
            <a:r>
              <a:rPr lang="en-CA" sz="8400" dirty="0">
                <a:solidFill>
                  <a:schemeClr val="tx2">
                    <a:lumMod val="50000"/>
                  </a:schemeClr>
                </a:solidFill>
              </a:rPr>
              <a:t>In conclusion, this project has shown many things that we can learn about effectiveness and reactions of medication and the genetic aspect to these things. Whether it was the case studies or the research, this project showed that genetics was not the only factor that is involved in determining the effectiveness of the medicine and whether or not reactions occur to the medicine. </a:t>
            </a:r>
            <a:r>
              <a:rPr lang="en-CA" sz="8400" dirty="0" smtClean="0">
                <a:solidFill>
                  <a:schemeClr val="tx2">
                    <a:lumMod val="50000"/>
                  </a:schemeClr>
                </a:solidFill>
              </a:rPr>
              <a:t>In </a:t>
            </a:r>
            <a:r>
              <a:rPr lang="en-CA" sz="8400" dirty="0">
                <a:solidFill>
                  <a:schemeClr val="tx2">
                    <a:lumMod val="50000"/>
                  </a:schemeClr>
                </a:solidFill>
              </a:rPr>
              <a:t>the data shown in the project, we can also see that the patient profile and genetics of the patient play an equal role in determining the effectivity and whether or not a reaction will occur for a patient to a certain medicine. </a:t>
            </a:r>
            <a:r>
              <a:rPr lang="en-CA" sz="8400" dirty="0" smtClean="0">
                <a:solidFill>
                  <a:schemeClr val="tx2">
                    <a:lumMod val="50000"/>
                  </a:schemeClr>
                </a:solidFill>
              </a:rPr>
              <a:t>Genetics </a:t>
            </a:r>
            <a:r>
              <a:rPr lang="en-CA" sz="8400" dirty="0">
                <a:solidFill>
                  <a:schemeClr val="tx2">
                    <a:lumMod val="50000"/>
                  </a:schemeClr>
                </a:solidFill>
              </a:rPr>
              <a:t>is a major </a:t>
            </a:r>
            <a:r>
              <a:rPr lang="en-CA" sz="8400" dirty="0" smtClean="0">
                <a:solidFill>
                  <a:schemeClr val="tx2">
                    <a:lumMod val="50000"/>
                  </a:schemeClr>
                </a:solidFill>
              </a:rPr>
              <a:t>factors but patient </a:t>
            </a:r>
            <a:r>
              <a:rPr lang="en-CA" sz="8400" dirty="0">
                <a:solidFill>
                  <a:schemeClr val="tx2">
                    <a:lumMod val="50000"/>
                  </a:schemeClr>
                </a:solidFill>
              </a:rPr>
              <a:t>profile and other patient and drug related factors are just as important. </a:t>
            </a:r>
            <a:r>
              <a:rPr lang="en-CA" sz="8400" dirty="0" smtClean="0">
                <a:solidFill>
                  <a:schemeClr val="tx2">
                    <a:lumMod val="50000"/>
                  </a:schemeClr>
                </a:solidFill>
              </a:rPr>
              <a:t>This </a:t>
            </a:r>
            <a:r>
              <a:rPr lang="en-CA" sz="8400" dirty="0">
                <a:solidFill>
                  <a:schemeClr val="tx2">
                    <a:lumMod val="50000"/>
                  </a:schemeClr>
                </a:solidFill>
              </a:rPr>
              <a:t>research also shows how if the right steps are taken, medicine effectivity can be kept as high as possible and reactions can be prevented. </a:t>
            </a:r>
            <a:endParaRPr lang="en-CA" dirty="0"/>
          </a:p>
        </p:txBody>
      </p:sp>
    </p:spTree>
    <p:extLst>
      <p:ext uri="{BB962C8B-B14F-4D97-AF65-F5344CB8AC3E}">
        <p14:creationId xmlns:p14="http://schemas.microsoft.com/office/powerpoint/2010/main" val="26603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362075"/>
          </a:xfrm>
        </p:spPr>
        <p:txBody>
          <a:bodyPr>
            <a:noAutofit/>
          </a:bodyPr>
          <a:lstStyle/>
          <a:p>
            <a:pPr algn="ctr"/>
            <a:r>
              <a:rPr lang="en-CA" sz="9600" dirty="0" smtClean="0">
                <a:solidFill>
                  <a:srgbClr val="002060"/>
                </a:solidFill>
                <a:effectLst>
                  <a:outerShdw blurRad="38100" dist="38100" dir="2700000" algn="tl">
                    <a:srgbClr val="000000">
                      <a:alpha val="43137"/>
                    </a:srgbClr>
                  </a:outerShdw>
                </a:effectLst>
              </a:rPr>
              <a:t>Hypothesis</a:t>
            </a:r>
            <a:endParaRPr lang="en-CA" sz="9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CA" b="1" dirty="0" smtClean="0">
                <a:solidFill>
                  <a:schemeClr val="accent5">
                    <a:lumMod val="50000"/>
                  </a:schemeClr>
                </a:solidFill>
                <a:effectLst>
                  <a:outerShdw blurRad="38100" dist="38100" dir="2700000" algn="tl">
                    <a:srgbClr val="000000">
                      <a:alpha val="43137"/>
                    </a:srgbClr>
                  </a:outerShdw>
                </a:effectLst>
              </a:rPr>
              <a:t>My Educated Guess At The Beginning Of The Project</a:t>
            </a:r>
            <a:endParaRPr lang="en-CA" dirty="0"/>
          </a:p>
        </p:txBody>
      </p:sp>
      <p:sp>
        <p:nvSpPr>
          <p:cNvPr id="4" name="Content Placeholder 2"/>
          <p:cNvSpPr>
            <a:spLocks noGrp="1"/>
          </p:cNvSpPr>
          <p:nvPr>
            <p:ph idx="1"/>
          </p:nvPr>
        </p:nvSpPr>
        <p:spPr>
          <a:xfrm>
            <a:off x="457200" y="1752600"/>
            <a:ext cx="8229600" cy="4525963"/>
          </a:xfrm>
        </p:spPr>
        <p:txBody>
          <a:bodyPr anchor="ctr">
            <a:noAutofit/>
          </a:bodyPr>
          <a:lstStyle/>
          <a:p>
            <a:pPr marL="0" indent="0" algn="just">
              <a:buNone/>
            </a:pPr>
            <a:r>
              <a:rPr lang="en-CA" b="1" dirty="0">
                <a:solidFill>
                  <a:schemeClr val="tx2">
                    <a:lumMod val="50000"/>
                  </a:schemeClr>
                </a:solidFill>
              </a:rPr>
              <a:t>If I research about why some people respond to medical drugs differently than others, then, I think I will find that it is because of their genetic properties, because, the way you react to a medicine is based on the way that your body is built and the things that your body can and can not tolerate and these things are based on your genetic makeup.</a:t>
            </a:r>
          </a:p>
        </p:txBody>
      </p:sp>
    </p:spTree>
    <p:extLst>
      <p:ext uri="{BB962C8B-B14F-4D97-AF65-F5344CB8AC3E}">
        <p14:creationId xmlns:p14="http://schemas.microsoft.com/office/powerpoint/2010/main" val="1087454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743200"/>
            <a:ext cx="7772400" cy="1362075"/>
          </a:xfrm>
        </p:spPr>
        <p:txBody>
          <a:bodyPr>
            <a:noAutofit/>
          </a:bodyPr>
          <a:lstStyle/>
          <a:p>
            <a:pPr algn="ctr"/>
            <a:r>
              <a:rPr lang="en-CA" sz="9600" dirty="0" smtClean="0">
                <a:solidFill>
                  <a:srgbClr val="002060"/>
                </a:solidFill>
                <a:effectLst>
                  <a:outerShdw blurRad="38100" dist="38100" dir="2700000" algn="tl">
                    <a:srgbClr val="000000">
                      <a:alpha val="43137"/>
                    </a:srgbClr>
                  </a:outerShdw>
                </a:effectLst>
              </a:rPr>
              <a:t>Research</a:t>
            </a:r>
            <a:endParaRPr lang="en-CA" sz="96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292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191000"/>
            <a:ext cx="7772400" cy="1362075"/>
          </a:xfrm>
        </p:spPr>
        <p:txBody>
          <a:bodyPr>
            <a:noAutofit/>
          </a:bodyPr>
          <a:lstStyle/>
          <a:p>
            <a:pPr algn="ctr"/>
            <a:r>
              <a:rPr lang="en-CA" sz="6000" dirty="0">
                <a:solidFill>
                  <a:srgbClr val="002060"/>
                </a:solidFill>
                <a:effectLst>
                  <a:outerShdw blurRad="38100" dist="38100" dir="2700000" algn="tl">
                    <a:srgbClr val="000000">
                      <a:alpha val="43137"/>
                    </a:srgbClr>
                  </a:outerShdw>
                </a:effectLst>
              </a:rPr>
              <a:t>Intro to Research</a:t>
            </a:r>
          </a:p>
        </p:txBody>
      </p:sp>
    </p:spTree>
    <p:extLst>
      <p:ext uri="{BB962C8B-B14F-4D97-AF65-F5344CB8AC3E}">
        <p14:creationId xmlns:p14="http://schemas.microsoft.com/office/powerpoint/2010/main" val="3411099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b="1" dirty="0">
                <a:solidFill>
                  <a:schemeClr val="accent5">
                    <a:lumMod val="50000"/>
                  </a:schemeClr>
                </a:solidFill>
                <a:effectLst>
                  <a:outerShdw blurRad="38100" dist="38100" dir="2700000" algn="tl">
                    <a:srgbClr val="000000">
                      <a:alpha val="43137"/>
                    </a:srgbClr>
                  </a:outerShdw>
                </a:effectLst>
              </a:rPr>
              <a:t>Introduction</a:t>
            </a:r>
          </a:p>
        </p:txBody>
      </p:sp>
      <p:sp>
        <p:nvSpPr>
          <p:cNvPr id="3" name="Content Placeholder 2"/>
          <p:cNvSpPr>
            <a:spLocks noGrp="1"/>
          </p:cNvSpPr>
          <p:nvPr>
            <p:ph idx="1"/>
          </p:nvPr>
        </p:nvSpPr>
        <p:spPr>
          <a:xfrm>
            <a:off x="457200" y="1828800"/>
            <a:ext cx="8229600" cy="4525963"/>
          </a:xfrm>
        </p:spPr>
        <p:txBody>
          <a:bodyPr/>
          <a:lstStyle/>
          <a:p>
            <a:pPr>
              <a:buFont typeface="Wingdings" pitchFamily="2" charset="2"/>
              <a:buChar char="v"/>
            </a:pPr>
            <a:r>
              <a:rPr lang="en-CA" b="1" dirty="0">
                <a:solidFill>
                  <a:schemeClr val="tx2">
                    <a:lumMod val="50000"/>
                  </a:schemeClr>
                </a:solidFill>
              </a:rPr>
              <a:t>There are two different types of things that can happen if a medicine doesn’t work as intended</a:t>
            </a:r>
          </a:p>
          <a:p>
            <a:pPr>
              <a:buFont typeface="Wingdings" pitchFamily="2" charset="2"/>
              <a:buChar char="v"/>
            </a:pPr>
            <a:r>
              <a:rPr lang="en-CA" b="1" dirty="0">
                <a:solidFill>
                  <a:schemeClr val="tx2">
                    <a:lumMod val="50000"/>
                  </a:schemeClr>
                </a:solidFill>
              </a:rPr>
              <a:t> These are: </a:t>
            </a:r>
          </a:p>
          <a:p>
            <a:pPr lvl="1">
              <a:buFont typeface="Wingdings" pitchFamily="2" charset="2"/>
              <a:buChar char="§"/>
            </a:pPr>
            <a:r>
              <a:rPr lang="en-CA" sz="3200" b="1" dirty="0">
                <a:solidFill>
                  <a:schemeClr val="tx2">
                    <a:lumMod val="50000"/>
                  </a:schemeClr>
                </a:solidFill>
              </a:rPr>
              <a:t>A</a:t>
            </a:r>
            <a:r>
              <a:rPr lang="en-CA" sz="3200" b="1" dirty="0" smtClean="0">
                <a:solidFill>
                  <a:schemeClr val="tx2">
                    <a:lumMod val="50000"/>
                  </a:schemeClr>
                </a:solidFill>
              </a:rPr>
              <a:t> </a:t>
            </a:r>
            <a:r>
              <a:rPr lang="en-CA" sz="3200" b="1" dirty="0">
                <a:solidFill>
                  <a:schemeClr val="tx2">
                    <a:lumMod val="50000"/>
                  </a:schemeClr>
                </a:solidFill>
              </a:rPr>
              <a:t>change in the effectivity of the medicine</a:t>
            </a:r>
          </a:p>
          <a:p>
            <a:pPr lvl="1">
              <a:buFont typeface="Wingdings" pitchFamily="2" charset="2"/>
              <a:buChar char="§"/>
            </a:pPr>
            <a:r>
              <a:rPr lang="en-CA" sz="3200" b="1" dirty="0">
                <a:solidFill>
                  <a:schemeClr val="tx2">
                    <a:lumMod val="50000"/>
                  </a:schemeClr>
                </a:solidFill>
              </a:rPr>
              <a:t>A</a:t>
            </a:r>
            <a:r>
              <a:rPr lang="en-CA" sz="3200" b="1" dirty="0" smtClean="0">
                <a:solidFill>
                  <a:schemeClr val="tx2">
                    <a:lumMod val="50000"/>
                  </a:schemeClr>
                </a:solidFill>
              </a:rPr>
              <a:t>dverse </a:t>
            </a:r>
            <a:r>
              <a:rPr lang="en-CA" sz="3200" b="1" dirty="0">
                <a:solidFill>
                  <a:schemeClr val="tx2">
                    <a:lumMod val="50000"/>
                  </a:schemeClr>
                </a:solidFill>
              </a:rPr>
              <a:t>drug reaction occurring</a:t>
            </a:r>
          </a:p>
          <a:p>
            <a:pPr>
              <a:buFont typeface="Wingdings" pitchFamily="2" charset="2"/>
              <a:buChar char="v"/>
            </a:pPr>
            <a:endParaRPr lang="en-CA" dirty="0"/>
          </a:p>
        </p:txBody>
      </p:sp>
    </p:spTree>
    <p:extLst>
      <p:ext uri="{BB962C8B-B14F-4D97-AF65-F5344CB8AC3E}">
        <p14:creationId xmlns:p14="http://schemas.microsoft.com/office/powerpoint/2010/main" val="366352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2924</Words>
  <Application>Microsoft Office PowerPoint</Application>
  <PresentationFormat>On-screen Show (4:3)</PresentationFormat>
  <Paragraphs>252</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Drugs And Genetics: The Genetic And Non Genetic Relation With Various Responses To Medications</vt:lpstr>
      <vt:lpstr>Table of Contents</vt:lpstr>
      <vt:lpstr>Problem</vt:lpstr>
      <vt:lpstr>The Question I researched</vt:lpstr>
      <vt:lpstr>Hypothesis</vt:lpstr>
      <vt:lpstr>My Educated Guess At The Beginning Of The Project</vt:lpstr>
      <vt:lpstr>Research</vt:lpstr>
      <vt:lpstr>Intro to Research</vt:lpstr>
      <vt:lpstr>Introduction</vt:lpstr>
      <vt:lpstr>Adverse Drug Reactions (ADRs)</vt:lpstr>
      <vt:lpstr>Change in Effectivity</vt:lpstr>
      <vt:lpstr>Part 1: General Medicines And Changes To Effectivity And Reactions </vt:lpstr>
      <vt:lpstr>Genetic Factors Causing ADRs Or Changing Effectivity In General Medicine</vt:lpstr>
      <vt:lpstr>Genetic Mutations</vt:lpstr>
      <vt:lpstr>Differences In RGS Proteins</vt:lpstr>
      <vt:lpstr>Patient Factors Causing ADRs Or Changing Effectivity In General Medicine</vt:lpstr>
      <vt:lpstr>Age</vt:lpstr>
      <vt:lpstr>Gender And Body Weight/Fat Distribution</vt:lpstr>
      <vt:lpstr>Drug Related Factors Causing ADRs Or Changing Effectivity In General Medicine</vt:lpstr>
      <vt:lpstr>Polypharmacy and Drug Dosage/Frequency</vt:lpstr>
      <vt:lpstr>Part 2: Prescription Medications And Changes To Effectivity And Reactions </vt:lpstr>
      <vt:lpstr>Effectivity Of The Medicine</vt:lpstr>
      <vt:lpstr>PowerPoint Presentation</vt:lpstr>
      <vt:lpstr>Normal Reactions To Medicine</vt:lpstr>
      <vt:lpstr>PowerPoint Presentation</vt:lpstr>
      <vt:lpstr>Allergic Reactions To Medicine</vt:lpstr>
      <vt:lpstr>PowerPoint Presentation</vt:lpstr>
      <vt:lpstr>PowerPoint Presentation</vt:lpstr>
      <vt:lpstr>Other Factors for Prescription Medicine Related to Effectiveness and Reactions</vt:lpstr>
      <vt:lpstr>PowerPoint Presentation</vt:lpstr>
      <vt:lpstr>PowerPoint Presentation</vt:lpstr>
      <vt:lpstr>Part 3: Over the Counter Medicines And Changes To Effectivity And Reactions </vt:lpstr>
      <vt:lpstr>Intro to OTC(Over the Counter) Medicines</vt:lpstr>
      <vt:lpstr>Examples of Human Errors Causing ADRs</vt:lpstr>
      <vt:lpstr>PowerPoint Presentation</vt:lpstr>
      <vt:lpstr>PowerPoint Presentation</vt:lpstr>
      <vt:lpstr>PowerPoint Presentation</vt:lpstr>
      <vt:lpstr>Part 4: Prevention of Reactions</vt:lpstr>
      <vt:lpstr>Prevention of Drug Reactions</vt:lpstr>
      <vt:lpstr>Pharmacogenetics</vt:lpstr>
      <vt:lpstr>Data</vt:lpstr>
      <vt:lpstr>Case Study 1: Effectivity of Antibiotics on a Bacterial Infection </vt:lpstr>
      <vt:lpstr>PowerPoint Presentation</vt:lpstr>
      <vt:lpstr>Conclusion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Anay Shroff</dc:creator>
  <cp:lastModifiedBy>Anay Shroff</cp:lastModifiedBy>
  <cp:revision>83</cp:revision>
  <dcterms:created xsi:type="dcterms:W3CDTF">2006-08-16T00:00:00Z</dcterms:created>
  <dcterms:modified xsi:type="dcterms:W3CDTF">2024-03-09T17:43:39Z</dcterms:modified>
</cp:coreProperties>
</file>