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Impact" panose="020B0806030902050204" pitchFamily="34" charset="0"/>
      <p:regular r:id="rId20"/>
    </p:embeddedFont>
    <p:embeddedFont>
      <p:font typeface="Alfa Slab One" panose="020B0604020202020204" charset="0"/>
      <p:regular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7C40126-90A9-4CD3-9654-7BDDF4323B0F}">
  <a:tblStyle styleId="{47C40126-90A9-4CD3-9654-7BDDF4323B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aabf85b7a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aabf85b7a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aabf85b7a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aabf85b7a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c6388e47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c6388e47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aabf85b7a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aabf85b7a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c6388e477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c6388e477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c68b2a53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c68b2a53d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aabf85b7a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aabf85b7a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b51616ff92_6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b51616ff92_6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b="1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aabf85b7a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aabf85b7a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af966a9cf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af966a9cf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aabf85b7a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aabf85b7a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718ff0ba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718ff0ba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202124"/>
                </a:solidFill>
                <a:highlight>
                  <a:srgbClr val="FFFFFF"/>
                </a:highlight>
              </a:rPr>
              <a:t>Flammability</a:t>
            </a:r>
            <a:r>
              <a:rPr lang="en" sz="1200">
                <a:solidFill>
                  <a:srgbClr val="202124"/>
                </a:solidFill>
                <a:highlight>
                  <a:srgbClr val="FFFFFF"/>
                </a:highlight>
              </a:rPr>
              <a:t> is the ability of a chemical to burn or ignite, causing fire or combustion.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af7d22121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af7d22121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af7d2212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af7d2212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af7d22121e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af7d22121e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ae5417787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ae5417787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a.gov/energyexplained/biofuels/biodiesel-and-the-environment.php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canolacouncil.org/biofuels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smartalternativefuels.com/blog/brilliant-biodiesel-benefits-5-unique-uses-of-biofuels-that-can-help-the-environment" TargetMode="External"/><Relationship Id="rId3" Type="http://schemas.openxmlformats.org/officeDocument/2006/relationships/hyperlink" Target="https://www.naviusresearch.com/publications/2020-biofuels-in-canada/" TargetMode="External"/><Relationship Id="rId7" Type="http://schemas.openxmlformats.org/officeDocument/2006/relationships/hyperlink" Target="https://www.eia.gov/energyexplained/biofuels/biodiesel-and-the-environment.php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dangerouslaboratories.org/" TargetMode="External"/><Relationship Id="rId5" Type="http://schemas.openxmlformats.org/officeDocument/2006/relationships/hyperlink" Target="https://www.biodiesel.com/biodiesel-benefits/" TargetMode="External"/><Relationship Id="rId10" Type="http://schemas.openxmlformats.org/officeDocument/2006/relationships/hyperlink" Target="https://earthobservatory.nasa.gov/features/GlobalWarming/page2.php" TargetMode="External"/><Relationship Id="rId4" Type="http://schemas.openxmlformats.org/officeDocument/2006/relationships/hyperlink" Target="https://www.nrcan.gc.ca/energy-efficiency/energy-efficiency-transportation/alternative-fuels/biofuels/biodiesel/3509" TargetMode="External"/><Relationship Id="rId9" Type="http://schemas.openxmlformats.org/officeDocument/2006/relationships/hyperlink" Target="https://www.canolacouncil.org/biofuel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fossil-fuel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earthobservatory.nasa.gov/features/GlobalWarming/page2.php" TargetMode="External"/><Relationship Id="rId4" Type="http://schemas.openxmlformats.org/officeDocument/2006/relationships/hyperlink" Target="https://kids.britannica.com/kids/article/pollution/353650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08150" y="45300"/>
            <a:ext cx="8327700" cy="228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Food For Fuel</a:t>
            </a:r>
            <a:endParaRPr sz="6500"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2282400" y="1101700"/>
            <a:ext cx="4579200" cy="9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>
                <a:solidFill>
                  <a:srgbClr val="646464"/>
                </a:solidFill>
                <a:latin typeface="Impact"/>
                <a:ea typeface="Impact"/>
                <a:cs typeface="Impact"/>
                <a:sym typeface="Impact"/>
              </a:rPr>
              <a:t>Food For Fuel</a:t>
            </a:r>
            <a:endParaRPr sz="6500">
              <a:solidFill>
                <a:srgbClr val="646464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1270725" y="823450"/>
            <a:ext cx="6345900" cy="15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>
                <a:solidFill>
                  <a:srgbClr val="FFFFFF"/>
                </a:solidFill>
                <a:latin typeface="Alfa Slab One"/>
                <a:ea typeface="Alfa Slab One"/>
                <a:cs typeface="Alfa Slab One"/>
                <a:sym typeface="Alfa Slab One"/>
              </a:rPr>
              <a:t>Food For Fuel</a:t>
            </a:r>
            <a:endParaRPr sz="6500">
              <a:solidFill>
                <a:srgbClr val="FFFF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1337250" y="823450"/>
            <a:ext cx="6469500" cy="12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>
                <a:solidFill>
                  <a:srgbClr val="00FFFF"/>
                </a:solidFill>
                <a:latin typeface="Alfa Slab One"/>
                <a:ea typeface="Alfa Slab One"/>
                <a:cs typeface="Alfa Slab One"/>
                <a:sym typeface="Alfa Slab One"/>
              </a:rPr>
              <a:t>Food For Fuel</a:t>
            </a:r>
            <a:endParaRPr sz="6500">
              <a:solidFill>
                <a:srgbClr val="00FF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>
            <a:spLocks noGrp="1"/>
          </p:cNvSpPr>
          <p:nvPr>
            <p:ph type="title"/>
          </p:nvPr>
        </p:nvSpPr>
        <p:spPr>
          <a:xfrm>
            <a:off x="311700" y="343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Observations - Table 1.0 </a:t>
            </a:r>
            <a:endParaRPr/>
          </a:p>
        </p:txBody>
      </p:sp>
      <p:graphicFrame>
        <p:nvGraphicFramePr>
          <p:cNvPr id="140" name="Google Shape;140;p22"/>
          <p:cNvGraphicFramePr/>
          <p:nvPr/>
        </p:nvGraphicFramePr>
        <p:xfrm>
          <a:off x="241375" y="1358235"/>
          <a:ext cx="8520625" cy="3565820"/>
        </p:xfrm>
        <a:graphic>
          <a:graphicData uri="http://schemas.openxmlformats.org/drawingml/2006/table">
            <a:tbl>
              <a:tblPr>
                <a:noFill/>
                <a:tableStyleId>{47C40126-90A9-4CD3-9654-7BDDF4323B0F}</a:tableStyleId>
              </a:tblPr>
              <a:tblGrid>
                <a:gridCol w="817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4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5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1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5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45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4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55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313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8379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FFFF"/>
                          </a:solidFill>
                        </a:rPr>
                        <a:t>Type of oil </a:t>
                      </a:r>
                      <a:endParaRPr sz="1000">
                        <a:solidFill>
                          <a:srgbClr val="00FFFF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rgbClr val="00FFFF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rgbClr val="00FFFF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rgbClr val="00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FFFF"/>
                          </a:solidFill>
                        </a:rPr>
                        <a:t>Length of wick at 30 minutes (cm)</a:t>
                      </a:r>
                      <a:endParaRPr sz="1000">
                        <a:solidFill>
                          <a:srgbClr val="00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FFFF"/>
                          </a:solidFill>
                        </a:rPr>
                        <a:t>Length of wick at 60 minutes (cm) </a:t>
                      </a:r>
                      <a:endParaRPr sz="1000">
                        <a:solidFill>
                          <a:srgbClr val="00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FFFF"/>
                          </a:solidFill>
                        </a:rPr>
                        <a:t>Amount of biodiesel after 60 minutes (ml)</a:t>
                      </a:r>
                      <a:endParaRPr sz="1000">
                        <a:solidFill>
                          <a:srgbClr val="00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FFFF"/>
                          </a:solidFill>
                        </a:rPr>
                        <a:t>Flame Colour </a:t>
                      </a:r>
                      <a:endParaRPr sz="1000">
                        <a:solidFill>
                          <a:srgbClr val="00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FFFF"/>
                          </a:solidFill>
                        </a:rPr>
                        <a:t>Flammability </a:t>
                      </a:r>
                      <a:endParaRPr sz="1000">
                        <a:solidFill>
                          <a:srgbClr val="00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FFFF"/>
                          </a:solidFill>
                        </a:rPr>
                        <a:t>The amount of smoke/colour of smoke</a:t>
                      </a:r>
                      <a:endParaRPr sz="1000">
                        <a:solidFill>
                          <a:srgbClr val="00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FFFF"/>
                          </a:solidFill>
                        </a:rPr>
                        <a:t>Odor </a:t>
                      </a:r>
                      <a:endParaRPr sz="1000">
                        <a:solidFill>
                          <a:srgbClr val="00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FFFF"/>
                          </a:solidFill>
                        </a:rPr>
                        <a:t>Price</a:t>
                      </a:r>
                      <a:endParaRPr sz="1000">
                        <a:solidFill>
                          <a:srgbClr val="00FFFF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00FFFF"/>
                          </a:solidFill>
                        </a:rPr>
                        <a:t>(for a 1.42L bottle/Western Family brand from Save-On)</a:t>
                      </a:r>
                      <a:endParaRPr sz="800">
                        <a:solidFill>
                          <a:srgbClr val="00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2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Canola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7.9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5.6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174 ml 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orange 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immediate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</a:rPr>
                        <a:t>Canola oil had the most smoke and it was grey and black </a:t>
                      </a:r>
                      <a:endParaRPr sz="10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Fish odor 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$4.99 for 1.42L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9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Corn 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6.4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3.0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157 ml 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orange 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immediate 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</a:rPr>
                        <a:t>Corn oil had less smoke than Canola oil and the smoke was white</a:t>
                      </a:r>
                      <a:endParaRPr sz="10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Burnt odor 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$4.99 for 1.42L 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Sunflower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8.1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6.4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188 ml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orange 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immediate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FF"/>
                          </a:solidFill>
                        </a:rPr>
                        <a:t>Sunflower oil had no smoke </a:t>
                      </a:r>
                      <a:endParaRPr sz="10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Odorless 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$4.99 for 1.42 L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1" name="Google Shape;141;p22"/>
          <p:cNvSpPr txBox="1"/>
          <p:nvPr/>
        </p:nvSpPr>
        <p:spPr>
          <a:xfrm>
            <a:off x="381850" y="787550"/>
            <a:ext cx="85611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00FFFF"/>
                </a:solidFill>
              </a:rPr>
              <a:t>I</a:t>
            </a:r>
            <a:r>
              <a:rPr lang="en" sz="1600" b="1">
                <a:solidFill>
                  <a:srgbClr val="00FFFF"/>
                </a:solidFill>
              </a:rPr>
              <a:t> </a:t>
            </a:r>
            <a:r>
              <a:rPr lang="en" sz="1300" b="1">
                <a:solidFill>
                  <a:srgbClr val="00FFFF"/>
                </a:solidFill>
              </a:rPr>
              <a:t>started with 9 cm of wick and 200 ml of biodiesel in each lantern </a:t>
            </a:r>
            <a:endParaRPr sz="1300" b="1">
              <a:solidFill>
                <a:srgbClr val="00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>
            <a:spLocks noGrp="1"/>
          </p:cNvSpPr>
          <p:nvPr>
            <p:ph type="title"/>
          </p:nvPr>
        </p:nvSpPr>
        <p:spPr>
          <a:xfrm>
            <a:off x="271500" y="193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Pictures</a:t>
            </a:r>
            <a:endParaRPr/>
          </a:p>
        </p:txBody>
      </p:sp>
      <p:pic>
        <p:nvPicPr>
          <p:cNvPr id="147" name="Google Shape;14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0963" y="826850"/>
            <a:ext cx="3293196" cy="210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0925" y="2932500"/>
            <a:ext cx="3293176" cy="210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200" y="826850"/>
            <a:ext cx="2881600" cy="4211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81325" y="826850"/>
            <a:ext cx="2570551" cy="421130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3"/>
          <p:cNvSpPr txBox="1"/>
          <p:nvPr/>
        </p:nvSpPr>
        <p:spPr>
          <a:xfrm>
            <a:off x="6801050" y="1542175"/>
            <a:ext cx="8337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FFFF"/>
                </a:solidFill>
              </a:rPr>
              <a:t>sunflower</a:t>
            </a:r>
            <a:endParaRPr sz="1000">
              <a:solidFill>
                <a:srgbClr val="00FFFF"/>
              </a:solidFill>
            </a:endParaRPr>
          </a:p>
        </p:txBody>
      </p:sp>
      <p:sp>
        <p:nvSpPr>
          <p:cNvPr id="152" name="Google Shape;152;p23"/>
          <p:cNvSpPr txBox="1"/>
          <p:nvPr/>
        </p:nvSpPr>
        <p:spPr>
          <a:xfrm>
            <a:off x="7470300" y="1473575"/>
            <a:ext cx="8337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FFFF"/>
                </a:solidFill>
              </a:rPr>
              <a:t>canola</a:t>
            </a:r>
            <a:endParaRPr sz="1000">
              <a:solidFill>
                <a:srgbClr val="00FFFF"/>
              </a:solidFill>
            </a:endParaRPr>
          </a:p>
        </p:txBody>
      </p:sp>
      <p:sp>
        <p:nvSpPr>
          <p:cNvPr id="153" name="Google Shape;153;p23"/>
          <p:cNvSpPr txBox="1"/>
          <p:nvPr/>
        </p:nvSpPr>
        <p:spPr>
          <a:xfrm>
            <a:off x="8051650" y="1473575"/>
            <a:ext cx="8337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FFFF"/>
                </a:solidFill>
              </a:rPr>
              <a:t>corn</a:t>
            </a:r>
            <a:endParaRPr sz="1000">
              <a:solidFill>
                <a:srgbClr val="00FFFF"/>
              </a:solidFill>
            </a:endParaRPr>
          </a:p>
        </p:txBody>
      </p:sp>
      <p:sp>
        <p:nvSpPr>
          <p:cNvPr id="154" name="Google Shape;154;p23"/>
          <p:cNvSpPr txBox="1"/>
          <p:nvPr/>
        </p:nvSpPr>
        <p:spPr>
          <a:xfrm>
            <a:off x="6671600" y="4239375"/>
            <a:ext cx="2190000" cy="3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FFFF"/>
                </a:solidFill>
              </a:rPr>
              <a:t>Wicks after 60 minutes</a:t>
            </a:r>
            <a:r>
              <a:rPr lang="en" b="1">
                <a:solidFill>
                  <a:srgbClr val="FFFFFF"/>
                </a:solidFill>
              </a:rPr>
              <a:t> 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Analysis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0" name="Google Shape;160;p24"/>
          <p:cNvSpPr txBox="1">
            <a:spLocks noGrp="1"/>
          </p:cNvSpPr>
          <p:nvPr>
            <p:ph type="body" idx="1"/>
          </p:nvPr>
        </p:nvSpPr>
        <p:spPr>
          <a:xfrm>
            <a:off x="311700" y="2329825"/>
            <a:ext cx="8520600" cy="11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FFFFF"/>
                </a:solidFill>
              </a:rPr>
              <a:t>Why is Biodiesel important?</a:t>
            </a:r>
            <a:endParaRPr sz="1200" dirty="0">
              <a:solidFill>
                <a:srgbClr val="FFFFFF"/>
              </a:solidFill>
            </a:endParaRPr>
          </a:p>
          <a:p>
            <a:pPr marL="457200" lvl="0" indent="-29210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000"/>
              <a:buChar char="❏"/>
            </a:pPr>
            <a:r>
              <a:rPr lang="en" sz="1000" dirty="0">
                <a:solidFill>
                  <a:srgbClr val="FFFFFF"/>
                </a:solidFill>
              </a:rPr>
              <a:t>Biodiesel is important because as our non-renewable resources deplete we need to find alternative forms of energy.</a:t>
            </a:r>
            <a:endParaRPr sz="1000" dirty="0">
              <a:solidFill>
                <a:srgbClr val="FFFFFF"/>
              </a:solidFill>
            </a:endParaRPr>
          </a:p>
          <a:p>
            <a:pPr lvl="0" indent="-292100">
              <a:buClr>
                <a:srgbClr val="FFFFFF"/>
              </a:buClr>
              <a:buSzPts val="1000"/>
              <a:buChar char="❏"/>
            </a:pPr>
            <a:r>
              <a:rPr lang="en" sz="1000" dirty="0">
                <a:solidFill>
                  <a:srgbClr val="FFFFFF"/>
                </a:solidFill>
              </a:rPr>
              <a:t>Biodiesel is a renewable resource making it better for our environment, biodiesel also produces less pollutants such as carbon monoxide, Hydrocarbons and other air toxins</a:t>
            </a:r>
            <a:r>
              <a:rPr lang="en" sz="1000" dirty="0" smtClean="0">
                <a:solidFill>
                  <a:srgbClr val="FFFFFF"/>
                </a:solidFill>
              </a:rPr>
              <a:t>. </a:t>
            </a:r>
            <a:r>
              <a:rPr lang="en-CA" sz="1000" dirty="0"/>
              <a:t>(</a:t>
            </a:r>
            <a:r>
              <a:rPr lang="en-CA" sz="1000" dirty="0">
                <a:hlinkClick r:id="rId3"/>
              </a:rPr>
              <a:t>https://www.eia.gov/energyexplained/biofuels/biodiesel-and-the-environment.php</a:t>
            </a:r>
            <a:r>
              <a:rPr lang="en-CA" sz="1000" dirty="0"/>
              <a:t>)</a:t>
            </a:r>
            <a:r>
              <a:rPr lang="en-CA" sz="1000" dirty="0"/>
              <a:t>.</a:t>
            </a:r>
            <a:endParaRPr sz="1000" dirty="0">
              <a:solidFill>
                <a:srgbClr val="FFFFFF"/>
              </a:solidFill>
            </a:endParaRPr>
          </a:p>
        </p:txBody>
      </p:sp>
      <p:sp>
        <p:nvSpPr>
          <p:cNvPr id="161" name="Google Shape;161;p24"/>
          <p:cNvSpPr txBox="1"/>
          <p:nvPr/>
        </p:nvSpPr>
        <p:spPr>
          <a:xfrm>
            <a:off x="311700" y="3435700"/>
            <a:ext cx="8267700" cy="160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FFFFF"/>
                </a:solidFill>
              </a:rPr>
              <a:t>Why did I use cooking oils? What are the benefits?</a:t>
            </a:r>
            <a:endParaRPr sz="12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❏"/>
            </a:pPr>
            <a:r>
              <a:rPr lang="en" sz="1000" dirty="0">
                <a:solidFill>
                  <a:srgbClr val="FFFFFF"/>
                </a:solidFill>
              </a:rPr>
              <a:t>Canada is a major supplier of vegetable based oils so if we convert more of our crops to Biodiesel that will benefit not only Canada, but the entire world.</a:t>
            </a:r>
            <a:endParaRPr sz="1000" dirty="0">
              <a:solidFill>
                <a:srgbClr val="FFFFFF"/>
              </a:solidFill>
            </a:endParaRPr>
          </a:p>
          <a:p>
            <a:pPr marL="914400" lvl="1" indent="-292100">
              <a:lnSpc>
                <a:spcPct val="115000"/>
              </a:lnSpc>
              <a:buClr>
                <a:srgbClr val="00FFFF"/>
              </a:buClr>
              <a:buSzPts val="1000"/>
              <a:buChar char="❏"/>
            </a:pPr>
            <a:r>
              <a:rPr lang="en" sz="1000" i="1" dirty="0">
                <a:solidFill>
                  <a:srgbClr val="00FFFF"/>
                </a:solidFill>
              </a:rPr>
              <a:t>Cool Fact:  Canada is the world’s largest exporter of Canola oil.  We export 94% of our domestic product, a whole 2.9 million tonnes</a:t>
            </a:r>
            <a:r>
              <a:rPr lang="en" sz="1000" i="1" dirty="0" smtClean="0">
                <a:solidFill>
                  <a:srgbClr val="00FFFF"/>
                </a:solidFill>
              </a:rPr>
              <a:t>! </a:t>
            </a:r>
            <a:r>
              <a:rPr lang="en-CA" sz="1000" i="1" dirty="0"/>
              <a:t>(</a:t>
            </a:r>
            <a:r>
              <a:rPr lang="en-CA" sz="1000" u="sng" dirty="0">
                <a:hlinkClick r:id="rId4"/>
              </a:rPr>
              <a:t>https://www.canolacouncil.org/biofuels</a:t>
            </a:r>
            <a:r>
              <a:rPr lang="en-CA" sz="1000" u="sng" dirty="0">
                <a:hlinkClick r:id="rId4"/>
              </a:rPr>
              <a:t>/</a:t>
            </a:r>
            <a:r>
              <a:rPr lang="en-CA" sz="1000" u="sng" dirty="0"/>
              <a:t>)</a:t>
            </a:r>
            <a:endParaRPr sz="1000" i="1" dirty="0">
              <a:solidFill>
                <a:srgbClr val="00FFFF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❏"/>
            </a:pPr>
            <a:r>
              <a:rPr lang="en" sz="1000" dirty="0">
                <a:solidFill>
                  <a:srgbClr val="FFFFFF"/>
                </a:solidFill>
              </a:rPr>
              <a:t>The reason I used cooking oils was because most restaurants use them and it becomes a waste product so I wanted to see if they could be converted into biodiesel.</a:t>
            </a:r>
            <a:endParaRPr sz="1000" dirty="0">
              <a:solidFill>
                <a:srgbClr val="FFFFFF"/>
              </a:solidFill>
            </a:endParaRPr>
          </a:p>
        </p:txBody>
      </p:sp>
      <p:sp>
        <p:nvSpPr>
          <p:cNvPr id="162" name="Google Shape;162;p24"/>
          <p:cNvSpPr txBox="1"/>
          <p:nvPr/>
        </p:nvSpPr>
        <p:spPr>
          <a:xfrm>
            <a:off x="502300" y="4726375"/>
            <a:ext cx="826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4"/>
          <p:cNvSpPr txBox="1"/>
          <p:nvPr/>
        </p:nvSpPr>
        <p:spPr>
          <a:xfrm>
            <a:off x="282300" y="1083025"/>
            <a:ext cx="85794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I </a:t>
            </a:r>
            <a:r>
              <a:rPr lang="en" sz="1100" dirty="0">
                <a:solidFill>
                  <a:srgbClr val="FFFFFF"/>
                </a:solidFill>
              </a:rPr>
              <a:t>decided to do my science fair project on biodiesel because I wanted to see if I could actually make biodiesel out of renewable resources that I had sitting in my kitchen.  As our non-renewable resources continue to deplete it’s important that we continue to be creative and find alternative forms of energy. At first I wasn't sure if I would actually be able to make it, but after I mixed all of the materials together and watched the glycerin and biodiesel start separating out-I knew I had done it.  The next step was to actually test the biodiesel in my kerosene lamps.  The fact that all of the oils burned at a different pace, had a different smell and a different look was so cool.  I could actually compare the three biodiesels against criteria to determine how effective each one was.   </a:t>
            </a:r>
            <a:endParaRPr sz="11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169" name="Google Shape;169;p25"/>
          <p:cNvSpPr txBox="1">
            <a:spLocks noGrp="1"/>
          </p:cNvSpPr>
          <p:nvPr>
            <p:ph type="body" idx="1"/>
          </p:nvPr>
        </p:nvSpPr>
        <p:spPr>
          <a:xfrm>
            <a:off x="271500" y="11324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Concluding my presentation, my hypothesis was correct.  I was able to make homemade biodiesel with renewable resources.  If I were to pick a biodiesel to put in my car I would choose the sunflower oil because it has no thick, dark smoke, it’s odorless and the lamp consumed the least amount of oil (or the oil lasted the longest). However, I recommend using the cheapest and most readily available oil as my experiment proved that all of the renewable resources can be converted into biodiesel.</a:t>
            </a:r>
            <a:endParaRPr sz="12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If I were to do this experiment again I would test the biodiesel in an actual small diesel engine to determine if the biodiesel is more efficient than regular diesel. </a:t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Applications </a:t>
            </a:r>
            <a:endParaRPr/>
          </a:p>
        </p:txBody>
      </p:sp>
      <p:sp>
        <p:nvSpPr>
          <p:cNvPr id="175" name="Google Shape;175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Biodiesel has a wide range of applications including all combustion engines.  A combustion engine is an engine where the burning of fuel occurs.  </a:t>
            </a:r>
            <a:endParaRPr sz="1050">
              <a:solidFill>
                <a:srgbClr val="4D5156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 sz="1400">
                <a:solidFill>
                  <a:srgbClr val="FFFFFF"/>
                </a:solidFill>
              </a:rPr>
              <a:t>Automobiles</a:t>
            </a:r>
            <a:endParaRPr sz="1400"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 sz="1400">
                <a:solidFill>
                  <a:srgbClr val="FFFFFF"/>
                </a:solidFill>
              </a:rPr>
              <a:t>Ships</a:t>
            </a:r>
            <a:endParaRPr sz="1400"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 sz="1400">
                <a:solidFill>
                  <a:srgbClr val="FFFFFF"/>
                </a:solidFill>
              </a:rPr>
              <a:t>Construction sites</a:t>
            </a:r>
            <a:endParaRPr sz="1400"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 sz="1400">
                <a:solidFill>
                  <a:srgbClr val="FFFFFF"/>
                </a:solidFill>
              </a:rPr>
              <a:t>Drilling rigs</a:t>
            </a:r>
            <a:endParaRPr sz="1400"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 sz="1400">
                <a:solidFill>
                  <a:srgbClr val="FFFFFF"/>
                </a:solidFill>
              </a:rPr>
              <a:t>Portable lighting systems</a:t>
            </a:r>
            <a:endParaRPr sz="2200"/>
          </a:p>
        </p:txBody>
      </p:sp>
      <p:pic>
        <p:nvPicPr>
          <p:cNvPr id="176" name="Google Shape;17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2350" y="3267975"/>
            <a:ext cx="2619375" cy="1581150"/>
          </a:xfrm>
          <a:prstGeom prst="rect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7" name="Google Shape;17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900" y="3267975"/>
            <a:ext cx="2590800" cy="1581150"/>
          </a:xfrm>
          <a:prstGeom prst="rect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8" name="Google Shape;17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0363" y="3267975"/>
            <a:ext cx="2619375" cy="1581150"/>
          </a:xfrm>
          <a:prstGeom prst="rect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Sources of Error</a:t>
            </a:r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00FFFF"/>
                </a:solidFill>
              </a:rPr>
              <a:t>Instrumental:</a:t>
            </a:r>
            <a:r>
              <a:rPr lang="en" sz="1400">
                <a:solidFill>
                  <a:srgbClr val="FFFFFF"/>
                </a:solidFill>
              </a:rPr>
              <a:t>  An instrumental error may have occurred when I was weighing out the lye using my food scale. I had to reset the scale to zero each time but I did notice that the scale kept shifting between 0 and 0.1grams.</a:t>
            </a:r>
            <a:endParaRPr sz="14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u="sng">
              <a:solidFill>
                <a:srgbClr val="00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00FFFF"/>
                </a:solidFill>
              </a:rPr>
              <a:t>Environmental:</a:t>
            </a:r>
            <a:r>
              <a:rPr lang="en" sz="1400">
                <a:solidFill>
                  <a:srgbClr val="FFFFFF"/>
                </a:solidFill>
              </a:rPr>
              <a:t>  An environmental error may have occurred when I was burning each biodiesel in the kerosene lantern because it was windy outside and the wind may have affected the way the biodiesel burned and the flame height. </a:t>
            </a:r>
            <a:endParaRPr sz="14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00FFFF"/>
                </a:solidFill>
              </a:rPr>
              <a:t>Human:</a:t>
            </a:r>
            <a:r>
              <a:rPr lang="en" sz="1400">
                <a:solidFill>
                  <a:srgbClr val="00FFFF"/>
                </a:solidFill>
              </a:rPr>
              <a:t>  </a:t>
            </a:r>
            <a:r>
              <a:rPr lang="en" sz="1400">
                <a:solidFill>
                  <a:srgbClr val="FFFFFF"/>
                </a:solidFill>
              </a:rPr>
              <a:t>A human error may have occurred when I was reading the tape measure to measure the height of the flame or the length of the wick.   </a:t>
            </a:r>
            <a:endParaRPr sz="14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4525" y="535788"/>
            <a:ext cx="5876670" cy="4071922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0" name="Google Shape;190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>
            <a:spLocks noGrp="1"/>
          </p:cNvSpPr>
          <p:nvPr>
            <p:ph type="title"/>
          </p:nvPr>
        </p:nvSpPr>
        <p:spPr>
          <a:xfrm>
            <a:off x="311700" y="2843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Sources </a:t>
            </a:r>
            <a:endParaRPr/>
          </a:p>
        </p:txBody>
      </p:sp>
      <p:sp>
        <p:nvSpPr>
          <p:cNvPr id="196" name="Google Shape;196;p29"/>
          <p:cNvSpPr txBox="1">
            <a:spLocks noGrp="1"/>
          </p:cNvSpPr>
          <p:nvPr>
            <p:ph type="body" idx="1"/>
          </p:nvPr>
        </p:nvSpPr>
        <p:spPr>
          <a:xfrm>
            <a:off x="311700" y="857000"/>
            <a:ext cx="8520600" cy="377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buNone/>
            </a:pPr>
            <a:r>
              <a:rPr lang="en-US" sz="1000" dirty="0">
                <a:solidFill>
                  <a:schemeClr val="tx1"/>
                </a:solidFill>
              </a:rPr>
              <a:t>2020 Biofuels in Canada</a:t>
            </a:r>
            <a:r>
              <a:rPr lang="en-US" sz="1000" dirty="0"/>
              <a:t> </a:t>
            </a:r>
            <a:endParaRPr lang="en-US" sz="1000" dirty="0"/>
          </a:p>
          <a:p>
            <a:pPr marL="114300" indent="0">
              <a:buClr>
                <a:schemeClr val="tx1"/>
              </a:buClr>
              <a:buNone/>
            </a:pPr>
            <a:r>
              <a:rPr lang="en-US" sz="1000" u="sng" dirty="0">
                <a:hlinkClick r:id="rId3"/>
              </a:rPr>
              <a:t>https://www.naviusresearch.com/publications/2020-biofuels-in-canada</a:t>
            </a:r>
            <a:r>
              <a:rPr lang="en-US" sz="1000" u="sng" dirty="0" smtClean="0">
                <a:hlinkClick r:id="rId3"/>
              </a:rPr>
              <a:t>/</a:t>
            </a:r>
            <a:endParaRPr lang="en-US" sz="1000" u="sng" dirty="0" smtClean="0"/>
          </a:p>
          <a:p>
            <a:pPr marL="114300" indent="0">
              <a:buNone/>
            </a:pPr>
            <a:endParaRPr lang="en-US" sz="1000" dirty="0"/>
          </a:p>
          <a:p>
            <a:pPr marL="114300" indent="0">
              <a:buNone/>
            </a:pPr>
            <a:r>
              <a:rPr lang="en-US" sz="1000" dirty="0">
                <a:solidFill>
                  <a:schemeClr val="tx1"/>
                </a:solidFill>
              </a:rPr>
              <a:t>Government of Canada</a:t>
            </a:r>
            <a:endParaRPr lang="en-US" sz="10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sz="1000" u="sng" dirty="0">
                <a:hlinkClick r:id="rId4"/>
              </a:rPr>
              <a:t>https://</a:t>
            </a:r>
            <a:r>
              <a:rPr lang="en-US" sz="1000" u="sng" dirty="0" smtClean="0">
                <a:hlinkClick r:id="rId4"/>
              </a:rPr>
              <a:t>www.nrcan.gc.ca/energy-efficiency/energy-efficiency-transportation/alternative-fuels/biofuels/biodiesel/3509</a:t>
            </a:r>
            <a:endParaRPr lang="en-US" sz="1000" u="sng" dirty="0" smtClean="0"/>
          </a:p>
          <a:p>
            <a:pPr marL="114300" indent="0">
              <a:buNone/>
            </a:pPr>
            <a:endParaRPr lang="en-US" sz="1000" dirty="0"/>
          </a:p>
          <a:p>
            <a:pPr marL="114300" indent="0">
              <a:buNone/>
            </a:pPr>
            <a:r>
              <a:rPr lang="en-US" sz="1000" dirty="0">
                <a:solidFill>
                  <a:schemeClr val="tx1"/>
                </a:solidFill>
              </a:rPr>
              <a:t>Biodiesel Benefits - Why Use Biodiesel</a:t>
            </a:r>
            <a:endParaRPr lang="en-US" sz="10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sz="1000" u="sng" dirty="0">
                <a:hlinkClick r:id="rId5"/>
              </a:rPr>
              <a:t>https://www.biodiesel.com/biodiesel-benefits</a:t>
            </a:r>
            <a:r>
              <a:rPr lang="en-US" sz="1000" u="sng" dirty="0" smtClean="0">
                <a:hlinkClick r:id="rId5"/>
              </a:rPr>
              <a:t>/</a:t>
            </a:r>
            <a:endParaRPr lang="en-US" sz="1000" u="sng" dirty="0" smtClean="0"/>
          </a:p>
          <a:p>
            <a:pPr marL="114300" indent="0">
              <a:buNone/>
            </a:pPr>
            <a:endParaRPr lang="en-US" sz="1000" dirty="0"/>
          </a:p>
          <a:p>
            <a:pPr marL="114300" indent="0">
              <a:buNone/>
            </a:pPr>
            <a:r>
              <a:rPr lang="en-US" sz="1000" dirty="0" smtClean="0">
                <a:solidFill>
                  <a:schemeClr val="tx1"/>
                </a:solidFill>
              </a:rPr>
              <a:t>Biodiesel</a:t>
            </a:r>
            <a:r>
              <a:rPr lang="en-US" sz="1000" dirty="0"/>
              <a:t> </a:t>
            </a:r>
            <a:endParaRPr lang="en-US" sz="1000" dirty="0"/>
          </a:p>
          <a:p>
            <a:pPr marL="114300" indent="0">
              <a:buNone/>
            </a:pPr>
            <a:r>
              <a:rPr lang="en-US" sz="1000" u="sng" dirty="0" smtClean="0">
                <a:hlinkClick r:id="rId6"/>
              </a:rPr>
              <a:t>https</a:t>
            </a:r>
            <a:r>
              <a:rPr lang="en-US" sz="1000" u="sng" dirty="0">
                <a:hlinkClick r:id="rId6"/>
              </a:rPr>
              <a:t>://www.dangerouslaboratories.org/</a:t>
            </a:r>
            <a:endParaRPr lang="en-US" sz="1000" dirty="0"/>
          </a:p>
          <a:p>
            <a:pPr marL="114300" indent="0">
              <a:buNone/>
            </a:pPr>
            <a:endParaRPr lang="en-US" sz="1000" dirty="0" smtClean="0"/>
          </a:p>
          <a:p>
            <a:pPr marL="114300" indent="0">
              <a:buNone/>
            </a:pPr>
            <a:r>
              <a:rPr lang="en-US" sz="1000" dirty="0" smtClean="0">
                <a:solidFill>
                  <a:schemeClr val="tx1"/>
                </a:solidFill>
              </a:rPr>
              <a:t>Biofuels </a:t>
            </a:r>
            <a:r>
              <a:rPr lang="en-US" sz="1000" dirty="0">
                <a:solidFill>
                  <a:schemeClr val="tx1"/>
                </a:solidFill>
              </a:rPr>
              <a:t>Explained</a:t>
            </a:r>
            <a:endParaRPr lang="en-US" sz="10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sz="1000" dirty="0">
                <a:hlinkClick r:id="rId7"/>
              </a:rPr>
              <a:t>https://www.eia.gov/energyexplained/biofuels/biodiesel-and-the-environment.php</a:t>
            </a:r>
            <a:endParaRPr lang="en-US" sz="1000" dirty="0"/>
          </a:p>
          <a:p>
            <a:endParaRPr lang="en-US" sz="1000" dirty="0" smtClean="0"/>
          </a:p>
          <a:p>
            <a:pPr marL="114300" indent="0">
              <a:buNone/>
            </a:pPr>
            <a:r>
              <a:rPr lang="en-US" sz="1000" dirty="0" smtClean="0">
                <a:solidFill>
                  <a:schemeClr val="tx1"/>
                </a:solidFill>
              </a:rPr>
              <a:t>Brilliant </a:t>
            </a:r>
            <a:r>
              <a:rPr lang="en-US" sz="1000" dirty="0">
                <a:solidFill>
                  <a:schemeClr val="tx1"/>
                </a:solidFill>
              </a:rPr>
              <a:t>Biodiesel Benefits: 5 Unique Uses of Biofuels That Can Help the Environment</a:t>
            </a:r>
          </a:p>
          <a:p>
            <a:pPr marL="114300" indent="0">
              <a:buNone/>
            </a:pPr>
            <a:r>
              <a:rPr lang="en-US" sz="1000" u="sng" dirty="0">
                <a:hlinkClick r:id="rId8"/>
              </a:rPr>
              <a:t>https://smartalternativefuels.com/blog/brilliant-biodiesel-benefits-5-unique-uses-of-biofuels-that-can-help-the-environment</a:t>
            </a:r>
            <a:endParaRPr lang="en-US" sz="1000" dirty="0"/>
          </a:p>
          <a:p>
            <a:endParaRPr lang="en-US" sz="1000" dirty="0" smtClean="0"/>
          </a:p>
          <a:p>
            <a:pPr marL="114300" indent="0">
              <a:buNone/>
            </a:pPr>
            <a:r>
              <a:rPr lang="en-US" sz="1000" dirty="0" smtClean="0">
                <a:solidFill>
                  <a:schemeClr val="tx1"/>
                </a:solidFill>
              </a:rPr>
              <a:t>Canola</a:t>
            </a:r>
            <a:r>
              <a:rPr lang="en-US" sz="1000" dirty="0">
                <a:solidFill>
                  <a:schemeClr val="tx1"/>
                </a:solidFill>
              </a:rPr>
              <a:t>:  Canada’s ideal resource for clean, renewable fuels</a:t>
            </a:r>
            <a:endParaRPr lang="en-US" sz="10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sz="1000" u="sng" dirty="0">
                <a:hlinkClick r:id="rId9"/>
              </a:rPr>
              <a:t>https://www.canolacouncil.org/biofuels/</a:t>
            </a:r>
            <a:endParaRPr lang="en-US" sz="1000" dirty="0"/>
          </a:p>
          <a:p>
            <a:pPr marL="114300" indent="0">
              <a:buNone/>
            </a:pPr>
            <a:endParaRPr lang="en-US" sz="1000" dirty="0" smtClean="0"/>
          </a:p>
          <a:p>
            <a:pPr marL="114300" indent="0">
              <a:buNone/>
            </a:pPr>
            <a:r>
              <a:rPr lang="en-US" sz="1000" dirty="0" smtClean="0">
                <a:solidFill>
                  <a:schemeClr val="tx1"/>
                </a:solidFill>
              </a:rPr>
              <a:t>Global </a:t>
            </a:r>
            <a:r>
              <a:rPr lang="en-US" sz="1000" dirty="0">
                <a:solidFill>
                  <a:schemeClr val="tx1"/>
                </a:solidFill>
              </a:rPr>
              <a:t>Warming</a:t>
            </a:r>
            <a:endParaRPr lang="en-US" sz="10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sz="1000" dirty="0">
                <a:hlinkClick r:id="rId10"/>
              </a:rPr>
              <a:t>https://earthobservatory.nasa.gov/features/GlobalWarming/page2.php</a:t>
            </a:r>
            <a:endParaRPr lang="en-US" sz="1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00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00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00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00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-77950" y="255875"/>
            <a:ext cx="4588500" cy="102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FFFFFF"/>
                </a:solidFill>
              </a:rPr>
              <a:t>Background Research</a:t>
            </a:r>
            <a:r>
              <a:rPr lang="en"/>
              <a:t> </a:t>
            </a:r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"/>
          </p:nvPr>
        </p:nvSpPr>
        <p:spPr>
          <a:xfrm>
            <a:off x="4724400" y="230700"/>
            <a:ext cx="4296900" cy="48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FFFF"/>
                </a:solidFill>
              </a:rPr>
              <a:t>Question:  </a:t>
            </a:r>
            <a:endParaRPr sz="1600">
              <a:solidFill>
                <a:srgbClr val="00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Can I make homemade biodiesel from different types of cooking oils? </a:t>
            </a:r>
            <a:endParaRPr sz="1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FFFF"/>
                </a:solidFill>
              </a:rPr>
              <a:t>Hypothesis:</a:t>
            </a:r>
            <a:endParaRPr sz="1600">
              <a:solidFill>
                <a:srgbClr val="00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Yes, I will be able to make homemade biodiesel from different types of cooking oils.  I will test the homemade biodiesel in kerosene lamps and evaluate which biodiesel is the most efficient and effective. </a:t>
            </a:r>
            <a:endParaRPr sz="1400">
              <a:solidFill>
                <a:srgbClr val="FFFFFF"/>
              </a:solidFill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625" y="230700"/>
            <a:ext cx="3947348" cy="46821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1300" y="2928825"/>
            <a:ext cx="3563100" cy="1938851"/>
          </a:xfrm>
          <a:prstGeom prst="rect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Background Research </a:t>
            </a:r>
            <a:endParaRPr dirty="0"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386699" y="1017725"/>
            <a:ext cx="8591045" cy="384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00FFFF"/>
                </a:solidFill>
              </a:rPr>
              <a:t>Energy is a necessary part of our daily lives!</a:t>
            </a:r>
            <a:endParaRPr sz="1200" b="1" dirty="0">
              <a:solidFill>
                <a:srgbClr val="00FFFF"/>
              </a:solidFill>
            </a:endParaRPr>
          </a:p>
          <a:p>
            <a:pPr marL="228600" lvl="0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FFFFF"/>
                </a:solidFill>
              </a:rPr>
              <a:t>We use energy to heat and cool our homes, schools and businesses.  We use energy for lights, appliances and even our </a:t>
            </a:r>
            <a:endParaRPr sz="1200" dirty="0">
              <a:solidFill>
                <a:srgbClr val="FFFFFF"/>
              </a:solidFill>
            </a:endParaRPr>
          </a:p>
          <a:p>
            <a:pPr marL="228600" lvl="0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FFFFF"/>
                </a:solidFill>
              </a:rPr>
              <a:t>vehicles.  About 90% of that energy comes from burning fossil fuels.  Fossil fuels include oil, coal, and natural gas.  </a:t>
            </a:r>
            <a:endParaRPr sz="1200" dirty="0">
              <a:solidFill>
                <a:srgbClr val="FFFFFF"/>
              </a:solidFill>
            </a:endParaRPr>
          </a:p>
          <a:p>
            <a:pPr marL="228600" lvl="0" indent="-228600">
              <a:spcBef>
                <a:spcPts val="1200"/>
              </a:spcBef>
              <a:buNone/>
            </a:pPr>
            <a:r>
              <a:rPr lang="en" sz="1200" dirty="0">
                <a:solidFill>
                  <a:srgbClr val="FFFFFF"/>
                </a:solidFill>
              </a:rPr>
              <a:t>Since the late 1700s people have been using fossil fuels at a faster rate than ever </a:t>
            </a:r>
            <a:r>
              <a:rPr lang="en" sz="1200" dirty="0" smtClean="0">
                <a:solidFill>
                  <a:srgbClr val="FFFFFF"/>
                </a:solidFill>
              </a:rPr>
              <a:t>before (</a:t>
            </a:r>
            <a:r>
              <a:rPr lang="en-CA" sz="1000" dirty="0" smtClean="0">
                <a:hlinkClick r:id="rId3"/>
              </a:rPr>
              <a:t>https</a:t>
            </a:r>
            <a:r>
              <a:rPr lang="en-CA" sz="1000" dirty="0">
                <a:hlinkClick r:id="rId3"/>
              </a:rPr>
              <a:t>://</a:t>
            </a:r>
            <a:r>
              <a:rPr lang="en-CA" sz="1000" dirty="0" smtClean="0">
                <a:hlinkClick r:id="rId3"/>
              </a:rPr>
              <a:t>ourworldindata.org/fossil-fuels</a:t>
            </a:r>
            <a:r>
              <a:rPr lang="en-CA" sz="1000" dirty="0"/>
              <a:t>)</a:t>
            </a:r>
            <a:r>
              <a:rPr lang="en" sz="1200" dirty="0" smtClean="0">
                <a:solidFill>
                  <a:srgbClr val="FFFFFF"/>
                </a:solidFill>
              </a:rPr>
              <a:t>.  </a:t>
            </a:r>
          </a:p>
          <a:p>
            <a:pPr marL="228600" lvl="0" indent="-228600">
              <a:spcBef>
                <a:spcPts val="1200"/>
              </a:spcBef>
              <a:buNone/>
            </a:pPr>
            <a:r>
              <a:rPr lang="en" sz="1200" dirty="0" smtClean="0">
                <a:solidFill>
                  <a:srgbClr val="FFFFFF"/>
                </a:solidFill>
              </a:rPr>
              <a:t>But </a:t>
            </a:r>
            <a:r>
              <a:rPr lang="en" sz="1200" dirty="0">
                <a:solidFill>
                  <a:srgbClr val="FFFFFF"/>
                </a:solidFill>
              </a:rPr>
              <a:t>the planet’s supply of  fossil </a:t>
            </a:r>
            <a:r>
              <a:rPr lang="en" sz="1200" dirty="0">
                <a:solidFill>
                  <a:srgbClr val="FFFFFF"/>
                </a:solidFill>
              </a:rPr>
              <a:t> </a:t>
            </a:r>
            <a:r>
              <a:rPr lang="en" sz="1200" dirty="0" smtClean="0">
                <a:solidFill>
                  <a:srgbClr val="FFFFFF"/>
                </a:solidFill>
              </a:rPr>
              <a:t>fuels </a:t>
            </a:r>
            <a:r>
              <a:rPr lang="en" sz="1200" dirty="0">
                <a:solidFill>
                  <a:srgbClr val="FFFFFF"/>
                </a:solidFill>
              </a:rPr>
              <a:t>is limited because fossil fuels are non-renewable resources.  The use of fossil fuels </a:t>
            </a:r>
            <a:endParaRPr lang="en" sz="1200" dirty="0" smtClean="0">
              <a:solidFill>
                <a:srgbClr val="FFFFFF"/>
              </a:solidFill>
            </a:endParaRPr>
          </a:p>
          <a:p>
            <a:pPr marL="228600" lvl="0" indent="-228600">
              <a:spcBef>
                <a:spcPts val="1200"/>
              </a:spcBef>
              <a:buNone/>
            </a:pPr>
            <a:r>
              <a:rPr lang="en" sz="1200" dirty="0" smtClean="0">
                <a:solidFill>
                  <a:srgbClr val="FFFFFF"/>
                </a:solidFill>
              </a:rPr>
              <a:t>harms </a:t>
            </a:r>
            <a:r>
              <a:rPr lang="en" sz="1200" dirty="0">
                <a:solidFill>
                  <a:srgbClr val="FFFFFF"/>
                </a:solidFill>
              </a:rPr>
              <a:t>the environment as well. </a:t>
            </a:r>
            <a:r>
              <a:rPr lang="en" sz="1200" dirty="0" smtClean="0">
                <a:solidFill>
                  <a:srgbClr val="FFFFFF"/>
                </a:solidFill>
              </a:rPr>
              <a:t>When </a:t>
            </a:r>
            <a:r>
              <a:rPr lang="en" sz="1200" dirty="0">
                <a:solidFill>
                  <a:srgbClr val="FFFFFF"/>
                </a:solidFill>
              </a:rPr>
              <a:t>oil and coal burn, they release harmful gases. These gases react with moisture </a:t>
            </a:r>
            <a:r>
              <a:rPr lang="en" sz="1200" dirty="0" smtClean="0">
                <a:solidFill>
                  <a:srgbClr val="FFFFFF"/>
                </a:solidFill>
              </a:rPr>
              <a:t>to</a:t>
            </a:r>
          </a:p>
          <a:p>
            <a:pPr marL="228600" lvl="0" indent="-228600">
              <a:spcBef>
                <a:spcPts val="1200"/>
              </a:spcBef>
              <a:buNone/>
            </a:pPr>
            <a:r>
              <a:rPr lang="en" sz="1200" dirty="0" smtClean="0">
                <a:solidFill>
                  <a:srgbClr val="FFFFFF"/>
                </a:solidFill>
              </a:rPr>
              <a:t>create </a:t>
            </a:r>
            <a:r>
              <a:rPr lang="en" sz="1200" dirty="0">
                <a:solidFill>
                  <a:srgbClr val="FFFFFF"/>
                </a:solidFill>
              </a:rPr>
              <a:t>acid rain, a dangerous </a:t>
            </a:r>
            <a:r>
              <a:rPr lang="en" sz="1200" dirty="0" smtClean="0">
                <a:solidFill>
                  <a:schemeClr val="tx1"/>
                </a:solidFill>
              </a:rPr>
              <a:t>form </a:t>
            </a:r>
            <a:r>
              <a:rPr lang="en" sz="1200" dirty="0">
                <a:solidFill>
                  <a:schemeClr val="tx1"/>
                </a:solidFill>
              </a:rPr>
              <a:t>of </a:t>
            </a:r>
            <a:r>
              <a:rPr lang="en" sz="1200" dirty="0">
                <a:solidFill>
                  <a:schemeClr val="tx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pollution</a:t>
            </a:r>
            <a:r>
              <a:rPr lang="en" sz="1200" dirty="0">
                <a:solidFill>
                  <a:srgbClr val="FFFFFF"/>
                </a:solidFill>
              </a:rPr>
              <a:t>. Burning fossil fuels also increases the temperature of the Earth’s </a:t>
            </a:r>
            <a:endParaRPr lang="en" sz="1200" dirty="0" smtClean="0">
              <a:solidFill>
                <a:srgbClr val="FFFFFF"/>
              </a:solidFill>
            </a:endParaRPr>
          </a:p>
          <a:p>
            <a:pPr marL="228600" lvl="0" indent="-228600">
              <a:spcBef>
                <a:spcPts val="1200"/>
              </a:spcBef>
              <a:buNone/>
            </a:pPr>
            <a:r>
              <a:rPr lang="en" sz="1200" dirty="0" smtClean="0">
                <a:solidFill>
                  <a:srgbClr val="FFFFFF"/>
                </a:solidFill>
              </a:rPr>
              <a:t>atmosphere</a:t>
            </a:r>
            <a:r>
              <a:rPr lang="en" sz="1200" dirty="0">
                <a:solidFill>
                  <a:srgbClr val="FFFFFF"/>
                </a:solidFill>
              </a:rPr>
              <a:t>.  The global </a:t>
            </a:r>
            <a:r>
              <a:rPr lang="en" sz="1200" dirty="0" smtClean="0">
                <a:solidFill>
                  <a:srgbClr val="FFFFFF"/>
                </a:solidFill>
              </a:rPr>
              <a:t>average</a:t>
            </a:r>
            <a:r>
              <a:rPr lang="en" sz="1200" dirty="0">
                <a:solidFill>
                  <a:srgbClr val="FFFFFF"/>
                </a:solidFill>
              </a:rPr>
              <a:t> </a:t>
            </a:r>
            <a:r>
              <a:rPr lang="en" sz="1200" dirty="0" smtClean="0">
                <a:solidFill>
                  <a:srgbClr val="FFFFFF"/>
                </a:solidFill>
              </a:rPr>
              <a:t>surface </a:t>
            </a:r>
            <a:r>
              <a:rPr lang="en" sz="1200" dirty="0">
                <a:solidFill>
                  <a:srgbClr val="FFFFFF"/>
                </a:solidFill>
              </a:rPr>
              <a:t>temperature rose 0.6 to 0.9 degrees Celsius between 1906 and 2005</a:t>
            </a:r>
            <a:r>
              <a:rPr lang="en" sz="1200" dirty="0" smtClean="0">
                <a:solidFill>
                  <a:srgbClr val="FFFFFF"/>
                </a:solidFill>
              </a:rPr>
              <a:t>. This </a:t>
            </a:r>
          </a:p>
          <a:p>
            <a:pPr marL="228600" lvl="0" indent="-228600">
              <a:spcBef>
                <a:spcPts val="1200"/>
              </a:spcBef>
              <a:buNone/>
            </a:pPr>
            <a:r>
              <a:rPr lang="en" sz="1200" dirty="0" smtClean="0">
                <a:solidFill>
                  <a:srgbClr val="FFFFFF"/>
                </a:solidFill>
              </a:rPr>
              <a:t>warming</a:t>
            </a:r>
            <a:r>
              <a:rPr lang="en" sz="1200" dirty="0">
                <a:solidFill>
                  <a:srgbClr val="FFFFFF"/>
                </a:solidFill>
              </a:rPr>
              <a:t>, called the greenhouse effect, </a:t>
            </a:r>
            <a:r>
              <a:rPr lang="en" sz="1200" dirty="0" smtClean="0">
                <a:solidFill>
                  <a:srgbClr val="FFFFFF"/>
                </a:solidFill>
              </a:rPr>
              <a:t>is </a:t>
            </a:r>
            <a:r>
              <a:rPr lang="en" sz="1200" dirty="0">
                <a:solidFill>
                  <a:srgbClr val="FFFFFF"/>
                </a:solidFill>
              </a:rPr>
              <a:t>harmful to living things</a:t>
            </a:r>
            <a:r>
              <a:rPr lang="en" sz="1200" dirty="0" smtClean="0">
                <a:solidFill>
                  <a:srgbClr val="FFFFFF"/>
                </a:solidFill>
              </a:rPr>
              <a:t>. (</a:t>
            </a:r>
            <a:r>
              <a:rPr lang="en-CA" sz="1000" dirty="0">
                <a:hlinkClick r:id="rId5"/>
              </a:rPr>
              <a:t>https://earthobservatory.nasa.gov/features/GlobalWarming/page2.php</a:t>
            </a:r>
            <a:r>
              <a:rPr lang="en-CA" sz="1000" dirty="0"/>
              <a:t>) </a:t>
            </a:r>
            <a:endParaRPr sz="1000" dirty="0">
              <a:solidFill>
                <a:srgbClr val="FFFFFF"/>
              </a:solidFill>
            </a:endParaRPr>
          </a:p>
          <a:p>
            <a:pPr marL="228600" lvl="0" indent="-228600" algn="l" rtl="0">
              <a:spcBef>
                <a:spcPts val="1200"/>
              </a:spcBef>
              <a:spcAft>
                <a:spcPts val="0"/>
              </a:spcAft>
              <a:buNone/>
            </a:pPr>
            <a:endParaRPr sz="100" dirty="0">
              <a:solidFill>
                <a:srgbClr val="FFFFFF"/>
              </a:solidFill>
            </a:endParaRPr>
          </a:p>
          <a:p>
            <a:pPr marL="0" marR="419100" lvl="0" indent="0" algn="ctr" rtl="0">
              <a:lnSpc>
                <a:spcPct val="200000"/>
              </a:lnSpc>
              <a:spcBef>
                <a:spcPts val="1200"/>
              </a:spcBef>
              <a:spcAft>
                <a:spcPts val="2300"/>
              </a:spcAft>
              <a:buNone/>
            </a:pPr>
            <a:r>
              <a:rPr lang="en" sz="1400" b="1" dirty="0">
                <a:solidFill>
                  <a:srgbClr val="00FFFF"/>
                </a:solidFill>
              </a:rPr>
              <a:t>This is why we need to develop new ways to make power without using fossil fuels.</a:t>
            </a:r>
            <a:r>
              <a:rPr lang="en" sz="1200" b="1" dirty="0">
                <a:solidFill>
                  <a:srgbClr val="00FFFF"/>
                </a:solidFill>
              </a:rPr>
              <a:t> </a:t>
            </a:r>
            <a:endParaRPr sz="1200" b="1" dirty="0">
              <a:solidFill>
                <a:srgbClr val="00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700" y="2610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 Research continued</a:t>
            </a:r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74425" y="796750"/>
            <a:ext cx="44304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0FFFF"/>
                </a:solidFill>
              </a:rPr>
              <a:t>1.  </a:t>
            </a:r>
            <a:r>
              <a:rPr lang="en" sz="1000" dirty="0">
                <a:solidFill>
                  <a:srgbClr val="00FFFF"/>
                </a:solidFill>
              </a:rPr>
              <a:t>	What is biodiesel?</a:t>
            </a:r>
            <a:endParaRPr sz="1000" dirty="0">
              <a:solidFill>
                <a:srgbClr val="00FFFF"/>
              </a:solidFill>
            </a:endParaRPr>
          </a:p>
          <a:p>
            <a:pPr marL="22860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FFFFF"/>
                </a:solidFill>
              </a:rPr>
              <a:t>Biodiesel is a renewable, biodegradable alternative fuel.  </a:t>
            </a:r>
            <a:endParaRPr sz="1000" dirty="0">
              <a:solidFill>
                <a:srgbClr val="FFFFFF"/>
              </a:solidFill>
            </a:endParaRPr>
          </a:p>
          <a:p>
            <a:pPr marL="228600" lvl="0" indent="-2286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00FFFF"/>
                </a:solidFill>
              </a:rPr>
              <a:t>2.	Why is biodiesel important?</a:t>
            </a:r>
            <a:endParaRPr sz="1000" dirty="0">
              <a:solidFill>
                <a:srgbClr val="00FFFF"/>
              </a:solidFill>
            </a:endParaRPr>
          </a:p>
          <a:p>
            <a:pPr marL="228600" lvl="0" indent="-2286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</a:rPr>
              <a:t>	Biodiesel is important because it is a cleaner-burning replacement for petroleum-based diesel fuel and it produces less toxic pollutants and greenhouse gases than petroleum diesel.  Compared to diesel, biodiesel has the potential to reduce greenhouse gas emissions by over 80% on a lifecycle </a:t>
            </a:r>
            <a:r>
              <a:rPr lang="en" sz="1000" dirty="0" smtClean="0">
                <a:solidFill>
                  <a:schemeClr val="dk1"/>
                </a:solidFill>
              </a:rPr>
              <a:t>basis. </a:t>
            </a:r>
            <a:r>
              <a:rPr lang="en" sz="1000" dirty="0">
                <a:solidFill>
                  <a:srgbClr val="000000"/>
                </a:solidFill>
              </a:rPr>
              <a:t>	</a:t>
            </a:r>
            <a:endParaRPr sz="10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00FFFF"/>
                </a:solidFill>
              </a:rPr>
              <a:t>3.   How is biodiesel made?</a:t>
            </a:r>
            <a:endParaRPr sz="1000" dirty="0">
              <a:solidFill>
                <a:srgbClr val="00FFFF"/>
              </a:solidFill>
            </a:endParaRPr>
          </a:p>
          <a:p>
            <a:pPr marL="228600" lvl="0" indent="-22860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 dirty="0">
                <a:solidFill>
                  <a:srgbClr val="00FFFF"/>
                </a:solidFill>
              </a:rPr>
              <a:t>	</a:t>
            </a:r>
            <a:r>
              <a:rPr lang="en" sz="1000" dirty="0">
                <a:solidFill>
                  <a:srgbClr val="FFFFFF"/>
                </a:solidFill>
              </a:rPr>
              <a:t>Biodiesel is made through a chemical process called transesterification.  Transesterification is a reaction between the animal fat or oil with an alcohol (methanol) and a catalyst (lye).  A catalyst increases the rate of the chemical reaction.  The process leaves behind two products - methyl esters which is the chemical name for biodiesel and glycerin which is used in a variety of products, including soap and makeup.  </a:t>
            </a:r>
            <a:endParaRPr sz="1000" dirty="0"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4616000" y="796750"/>
            <a:ext cx="4327800" cy="39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0FFFF"/>
                </a:solidFill>
              </a:rPr>
              <a:t>4.   </a:t>
            </a:r>
            <a:r>
              <a:rPr lang="en" sz="1000" dirty="0">
                <a:solidFill>
                  <a:srgbClr val="00FFFF"/>
                </a:solidFill>
              </a:rPr>
              <a:t>What are renewable resources?</a:t>
            </a:r>
            <a:endParaRPr sz="1000" dirty="0">
              <a:solidFill>
                <a:srgbClr val="00FFFF"/>
              </a:solidFill>
            </a:endParaRPr>
          </a:p>
          <a:p>
            <a:pPr marL="2286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1"/>
                </a:solidFill>
              </a:rPr>
              <a:t>Renewable resources are made of natural resources that can be replenished, generation after generation. Wood-based products are renewable because trees “grow back” when forests are managed, and more trees are grown and replanted. </a:t>
            </a: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00FFFF"/>
                </a:solidFill>
              </a:rPr>
              <a:t>5.  What are non-renewable resources?</a:t>
            </a:r>
            <a:endParaRPr sz="1000" dirty="0">
              <a:solidFill>
                <a:srgbClr val="00FFFF"/>
              </a:solidFill>
            </a:endParaRPr>
          </a:p>
          <a:p>
            <a:pPr marL="2286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FFFFF"/>
                </a:solidFill>
              </a:rPr>
              <a:t>Non-renewable resources are resources that have limited supply.  There are four major types of non-renewable resources:</a:t>
            </a:r>
            <a:endParaRPr sz="1000" dirty="0">
              <a:solidFill>
                <a:srgbClr val="FFFFFF"/>
              </a:solidFill>
            </a:endParaRPr>
          </a:p>
          <a:p>
            <a:pPr marL="685800" lvl="0" indent="-22860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FFFFF"/>
                </a:solidFill>
              </a:rPr>
              <a:t>a.  	Oil</a:t>
            </a:r>
            <a:endParaRPr sz="1000" dirty="0">
              <a:solidFill>
                <a:srgbClr val="FFFFFF"/>
              </a:solidFill>
            </a:endParaRPr>
          </a:p>
          <a:p>
            <a:pPr marL="68580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FFFFF"/>
                </a:solidFill>
              </a:rPr>
              <a:t>b.  	Natural Gas</a:t>
            </a:r>
            <a:endParaRPr sz="1000" dirty="0">
              <a:solidFill>
                <a:srgbClr val="FFFFFF"/>
              </a:solidFill>
            </a:endParaRPr>
          </a:p>
          <a:p>
            <a:pPr marL="68580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FFFFF"/>
                </a:solidFill>
              </a:rPr>
              <a:t>c.  	Coal</a:t>
            </a:r>
            <a:endParaRPr sz="1000" dirty="0">
              <a:solidFill>
                <a:srgbClr val="FFFFFF"/>
              </a:solidFill>
            </a:endParaRPr>
          </a:p>
          <a:p>
            <a:pPr marL="68580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FFFFF"/>
                </a:solidFill>
              </a:rPr>
              <a:t>d.  	Nuclear Energy</a:t>
            </a:r>
            <a:r>
              <a:rPr lang="en" sz="1000" dirty="0">
                <a:solidFill>
                  <a:srgbClr val="000000"/>
                </a:solidFill>
              </a:rPr>
              <a:t> </a:t>
            </a:r>
            <a:endParaRPr sz="10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000000"/>
              </a:solidFill>
            </a:endParaRPr>
          </a:p>
          <a:p>
            <a:pPr marL="0" lvl="0" indent="228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000000"/>
                </a:solidFill>
              </a:rPr>
              <a:t> </a:t>
            </a:r>
            <a:r>
              <a:rPr lang="en" sz="1000" dirty="0">
                <a:solidFill>
                  <a:srgbClr val="FFFFFF"/>
                </a:solidFill>
              </a:rPr>
              <a:t>Oil, natural gas and coal are called fossil fuels.</a:t>
            </a:r>
            <a:endParaRPr sz="10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200" dirty="0">
              <a:solidFill>
                <a:srgbClr val="00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Variables </a:t>
            </a:r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311700" y="1095475"/>
            <a:ext cx="2440800" cy="3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FFFF"/>
                </a:solidFill>
              </a:rPr>
              <a:t>Manipulated Variable</a:t>
            </a:r>
            <a:endParaRPr sz="1600">
              <a:solidFill>
                <a:srgbClr val="00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The different types of oil used for the experiment: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Canola oil 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Corn oil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Sunflower oil</a:t>
            </a:r>
            <a:endParaRPr>
              <a:solidFill>
                <a:srgbClr val="FFFFFF"/>
              </a:solidFill>
            </a:endParaRPr>
          </a:p>
          <a:p>
            <a:pPr marL="13716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2"/>
          </p:nvPr>
        </p:nvSpPr>
        <p:spPr>
          <a:xfrm>
            <a:off x="2848750" y="1152475"/>
            <a:ext cx="2440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2979725" y="1095475"/>
            <a:ext cx="2440800" cy="3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FFFF"/>
                </a:solidFill>
              </a:rPr>
              <a:t>Constant Variables </a:t>
            </a:r>
            <a:endParaRPr sz="1600">
              <a:solidFill>
                <a:srgbClr val="00FFFF"/>
              </a:solidFill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The amount of oil  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The amount of methanol 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The amount of lye 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The amount of time I blended each mixture - 30 minutes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The type of container I stored each mixture in</a:t>
            </a:r>
            <a:endParaRPr>
              <a:solidFill>
                <a:srgbClr val="FFFFFF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5940825" y="1095475"/>
            <a:ext cx="2440800" cy="3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FFFF"/>
                </a:solidFill>
              </a:rPr>
              <a:t>Responding Variable</a:t>
            </a:r>
            <a:endParaRPr sz="1600">
              <a:solidFill>
                <a:srgbClr val="00FFFF"/>
              </a:solidFill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Flame height 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Flame colour 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Flame presence 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Flammability 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The amount of smoke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How much wick was leftover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Materials</a:t>
            </a:r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973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Methanol (antifreeze)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Lye crystals 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Sunflower oil 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Canola oil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Corn oil 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Blender (glass)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Mason jars (glass)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Beaker (glass)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Measuring cup (glass)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Camera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2"/>
          </p:nvPr>
        </p:nvSpPr>
        <p:spPr>
          <a:xfrm>
            <a:off x="3351600" y="1152475"/>
            <a:ext cx="2440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Gloves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Food scale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Funnel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Ruler 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Felt pen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Whiteboard marker 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Kerosene Lantern 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Timer 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❏"/>
            </a:pPr>
            <a:r>
              <a:rPr lang="en">
                <a:solidFill>
                  <a:srgbClr val="FFFFFF"/>
                </a:solidFill>
              </a:rPr>
              <a:t>Lighter 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2"/>
          </p:nvPr>
        </p:nvSpPr>
        <p:spPr>
          <a:xfrm>
            <a:off x="7568325" y="601900"/>
            <a:ext cx="3620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2"/>
          </p:nvPr>
        </p:nvSpPr>
        <p:spPr>
          <a:xfrm>
            <a:off x="5612800" y="707675"/>
            <a:ext cx="3358500" cy="380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Safety Precautions</a:t>
            </a:r>
            <a:endParaRPr>
              <a:solidFill>
                <a:srgbClr val="FF0000"/>
              </a:solidFill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ts val="1400"/>
              <a:buChar char="●"/>
            </a:pPr>
            <a:r>
              <a:rPr lang="en">
                <a:solidFill>
                  <a:srgbClr val="FF0000"/>
                </a:solidFill>
              </a:rPr>
              <a:t>Methanol is a toxic alcohol.  It is flammable and poisonous.   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ts val="1400"/>
              <a:buChar char="●"/>
            </a:pPr>
            <a:r>
              <a:rPr lang="en">
                <a:solidFill>
                  <a:srgbClr val="FF0000"/>
                </a:solidFill>
              </a:rPr>
              <a:t>Lye crystals also known as sodium hydroxide is a powerful household cleaner that can be quite dangerous. It can cause burns, blindness or other serious injuries if mishandled. 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6475" y="1893950"/>
            <a:ext cx="910551" cy="6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6225" y="1893950"/>
            <a:ext cx="910550" cy="6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/>
          <p:nvPr/>
        </p:nvSpPr>
        <p:spPr>
          <a:xfrm>
            <a:off x="677850" y="4146700"/>
            <a:ext cx="41964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FFFF"/>
                </a:solidFill>
              </a:rPr>
              <a:t>I had to make sure that all of the containers I used were glass because the methanol will eat through plastic. </a:t>
            </a:r>
            <a:endParaRPr sz="1200">
              <a:solidFill>
                <a:srgbClr val="00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311700" y="365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Procedures</a:t>
            </a:r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8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AutoNum type="arabicPeriod"/>
            </a:pPr>
            <a:r>
              <a:rPr lang="en" sz="1300">
                <a:solidFill>
                  <a:srgbClr val="FFFFFF"/>
                </a:solidFill>
              </a:rPr>
              <a:t>Measure out 200 milliliters of methanol in a glass beaker  </a:t>
            </a: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AutoNum type="arabicPeriod"/>
            </a:pPr>
            <a:r>
              <a:rPr lang="en" sz="1300">
                <a:solidFill>
                  <a:srgbClr val="FFFFFF"/>
                </a:solidFill>
              </a:rPr>
              <a:t>Carefully pour the methanol into a glass pitcher and place it on the blender </a:t>
            </a: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AutoNum type="arabicPeriod"/>
            </a:pPr>
            <a:r>
              <a:rPr lang="en" sz="1300">
                <a:solidFill>
                  <a:srgbClr val="FFFFFF"/>
                </a:solidFill>
              </a:rPr>
              <a:t>Weigh out 3.5 grams of lye crystals using my food scale</a:t>
            </a: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AutoNum type="arabicPeriod"/>
            </a:pPr>
            <a:r>
              <a:rPr lang="en" sz="1300">
                <a:solidFill>
                  <a:srgbClr val="FFFFFF"/>
                </a:solidFill>
              </a:rPr>
              <a:t>Turn the blender on slow speed and slowly add the lye crystals to the methanol.  This mixture is called sodium methoxide.</a:t>
            </a: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AutoNum type="arabicPeriod"/>
            </a:pPr>
            <a:r>
              <a:rPr lang="en" sz="1300">
                <a:solidFill>
                  <a:srgbClr val="FFFFFF"/>
                </a:solidFill>
              </a:rPr>
              <a:t>After the lye crystals completely dissolved in the methanol (about 2 minutes) I added 1 liter of Canola oil to the blender.  I blended this mixture on low speed for 30 minutes.</a:t>
            </a: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AutoNum type="arabicPeriod"/>
            </a:pPr>
            <a:r>
              <a:rPr lang="en" sz="1300">
                <a:solidFill>
                  <a:srgbClr val="FFFFFF"/>
                </a:solidFill>
              </a:rPr>
              <a:t>Once the 30 minutes was complete I poured the mixture into a labelled mason jar.</a:t>
            </a: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AutoNum type="arabicPeriod"/>
            </a:pPr>
            <a:r>
              <a:rPr lang="en" sz="1300">
                <a:solidFill>
                  <a:srgbClr val="FFFFFF"/>
                </a:solidFill>
              </a:rPr>
              <a:t>After approximately 60 minutes I made my first observation.  I observed the mixture starting to separate.  There was a dark layer settling at the bottom of the mason jar which is glycerin and a lighter layer on top which is biodiesel. </a:t>
            </a: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AutoNum type="arabicPeriod"/>
            </a:pPr>
            <a:r>
              <a:rPr lang="en" sz="1300">
                <a:solidFill>
                  <a:srgbClr val="FFFFFF"/>
                </a:solidFill>
              </a:rPr>
              <a:t>To make sure that the mixture completely settled I waited another 24 hours. </a:t>
            </a: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AutoNum type="arabicPeriod"/>
            </a:pPr>
            <a:r>
              <a:rPr lang="en" sz="1300">
                <a:solidFill>
                  <a:srgbClr val="FFFFFF"/>
                </a:solidFill>
              </a:rPr>
              <a:t>In order to test the biodiesel, after 24 hours I carefully extracted 200 milliliters from each mason jar and placed it into a lantern.  Then I evaluated each biodiesel for certain criteria.  (see table 1.0)</a:t>
            </a: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AutoNum type="arabicPeriod"/>
            </a:pPr>
            <a:r>
              <a:rPr lang="en" sz="1300">
                <a:solidFill>
                  <a:srgbClr val="FFFFFF"/>
                </a:solidFill>
              </a:rPr>
              <a:t>I repeated steps 1-8 two more times for the Corn oil and Sunflower oil.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title"/>
          </p:nvPr>
        </p:nvSpPr>
        <p:spPr>
          <a:xfrm>
            <a:off x="311700" y="335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Procedures with pictures </a:t>
            </a:r>
            <a:endParaRPr/>
          </a:p>
        </p:txBody>
      </p:sp>
      <p:sp>
        <p:nvSpPr>
          <p:cNvPr id="112" name="Google Shape;112;p20"/>
          <p:cNvSpPr txBox="1"/>
          <p:nvPr/>
        </p:nvSpPr>
        <p:spPr>
          <a:xfrm>
            <a:off x="3751200" y="3405575"/>
            <a:ext cx="1599600" cy="12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The mixture after blending for 30 minutes.  This is the process of transesterification happening.  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113" name="Google Shape;113;p20"/>
          <p:cNvSpPr txBox="1"/>
          <p:nvPr/>
        </p:nvSpPr>
        <p:spPr>
          <a:xfrm>
            <a:off x="7469525" y="3405575"/>
            <a:ext cx="939000" cy="14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After 60 minutes I observed the mixture starting to separate.</a:t>
            </a:r>
            <a:endParaRPr sz="1200">
              <a:solidFill>
                <a:srgbClr val="FFFFFF"/>
              </a:solidFill>
            </a:endParaRPr>
          </a:p>
        </p:txBody>
      </p:sp>
      <p:grpSp>
        <p:nvGrpSpPr>
          <p:cNvPr id="114" name="Google Shape;114;p20"/>
          <p:cNvGrpSpPr/>
          <p:nvPr/>
        </p:nvGrpSpPr>
        <p:grpSpPr>
          <a:xfrm>
            <a:off x="51925" y="1063800"/>
            <a:ext cx="1697700" cy="3949175"/>
            <a:chOff x="51925" y="1063800"/>
            <a:chExt cx="1697700" cy="3949175"/>
          </a:xfrm>
        </p:grpSpPr>
        <p:sp>
          <p:nvSpPr>
            <p:cNvPr id="115" name="Google Shape;115;p20"/>
            <p:cNvSpPr txBox="1"/>
            <p:nvPr/>
          </p:nvSpPr>
          <p:spPr>
            <a:xfrm>
              <a:off x="101350" y="3405575"/>
              <a:ext cx="1620600" cy="16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200">
                  <a:solidFill>
                    <a:srgbClr val="FFFFFF"/>
                  </a:solidFill>
                </a:rPr>
                <a:t>Blender on slow speed, mixing the lye crystals and the methanol.  This mixture is called sodium methoxide.</a:t>
              </a:r>
              <a:endParaRPr sz="1200"/>
            </a:p>
          </p:txBody>
        </p:sp>
        <p:pic>
          <p:nvPicPr>
            <p:cNvPr id="116" name="Google Shape;116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1925" y="1063800"/>
              <a:ext cx="1697700" cy="2295700"/>
            </a:xfrm>
            <a:prstGeom prst="rect">
              <a:avLst/>
            </a:prstGeom>
            <a:noFill/>
            <a:ln w="28575" cap="flat" cmpd="sng">
              <a:solidFill>
                <a:srgbClr val="00FFFF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117" name="Google Shape;117;p20"/>
          <p:cNvGrpSpPr/>
          <p:nvPr/>
        </p:nvGrpSpPr>
        <p:grpSpPr>
          <a:xfrm>
            <a:off x="1910100" y="1063807"/>
            <a:ext cx="1631550" cy="3949168"/>
            <a:chOff x="1910100" y="1063807"/>
            <a:chExt cx="1631550" cy="3949168"/>
          </a:xfrm>
        </p:grpSpPr>
        <p:sp>
          <p:nvSpPr>
            <p:cNvPr id="118" name="Google Shape;118;p20"/>
            <p:cNvSpPr txBox="1"/>
            <p:nvPr/>
          </p:nvSpPr>
          <p:spPr>
            <a:xfrm>
              <a:off x="1940100" y="3405575"/>
              <a:ext cx="1493100" cy="16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200">
                  <a:solidFill>
                    <a:srgbClr val="FFFFFF"/>
                  </a:solidFill>
                </a:rPr>
                <a:t>Adding the Canola oil to the sodium methoxide.  I blended this mixture on low speed for 30 minutes.</a:t>
              </a:r>
              <a:endParaRPr sz="1200">
                <a:solidFill>
                  <a:srgbClr val="FFFFFF"/>
                </a:solidFill>
              </a:endParaRPr>
            </a:p>
          </p:txBody>
        </p:sp>
        <p:pic>
          <p:nvPicPr>
            <p:cNvPr id="119" name="Google Shape;119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10100" y="1063807"/>
              <a:ext cx="1631550" cy="2295693"/>
            </a:xfrm>
            <a:prstGeom prst="rect">
              <a:avLst/>
            </a:prstGeom>
            <a:noFill/>
            <a:ln w="28575" cap="flat" cmpd="sng">
              <a:solidFill>
                <a:srgbClr val="00FFFF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pic>
        <p:nvPicPr>
          <p:cNvPr id="120" name="Google Shape;12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15838" y="1063800"/>
            <a:ext cx="1745312" cy="2295701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1" name="Google Shape;12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08000" y="1053750"/>
            <a:ext cx="1697700" cy="235095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35325" y="1053750"/>
            <a:ext cx="1599600" cy="2315800"/>
          </a:xfrm>
          <a:prstGeom prst="rect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3" name="Google Shape;123;p20"/>
          <p:cNvSpPr txBox="1"/>
          <p:nvPr/>
        </p:nvSpPr>
        <p:spPr>
          <a:xfrm>
            <a:off x="5540075" y="3405575"/>
            <a:ext cx="16977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Once the 30 minutes was complete I poured the mixture into a labelled mason jar.</a:t>
            </a:r>
            <a:endParaRPr sz="1200">
              <a:solidFill>
                <a:schemeClr val="dk1"/>
              </a:solidFill>
            </a:endParaRPr>
          </a:p>
        </p:txBody>
      </p:sp>
      <p:cxnSp>
        <p:nvCxnSpPr>
          <p:cNvPr id="124" name="Google Shape;124;p20"/>
          <p:cNvCxnSpPr/>
          <p:nvPr/>
        </p:nvCxnSpPr>
        <p:spPr>
          <a:xfrm rot="10800000">
            <a:off x="8267625" y="2953275"/>
            <a:ext cx="381900" cy="894300"/>
          </a:xfrm>
          <a:prstGeom prst="straightConnector1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5" name="Google Shape;125;p20"/>
          <p:cNvSpPr txBox="1"/>
          <p:nvPr/>
        </p:nvSpPr>
        <p:spPr>
          <a:xfrm>
            <a:off x="8267625" y="3801450"/>
            <a:ext cx="9390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FFFF"/>
                </a:solidFill>
              </a:rPr>
              <a:t>Glycerin forming </a:t>
            </a:r>
            <a:endParaRPr sz="800">
              <a:solidFill>
                <a:srgbClr val="00FFFF"/>
              </a:solidFill>
            </a:endParaRPr>
          </a:p>
        </p:txBody>
      </p:sp>
      <p:cxnSp>
        <p:nvCxnSpPr>
          <p:cNvPr id="126" name="Google Shape;126;p20"/>
          <p:cNvCxnSpPr/>
          <p:nvPr/>
        </p:nvCxnSpPr>
        <p:spPr>
          <a:xfrm>
            <a:off x="7594700" y="628875"/>
            <a:ext cx="492300" cy="1386300"/>
          </a:xfrm>
          <a:prstGeom prst="straightConnector1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7" name="Google Shape;127;p20"/>
          <p:cNvSpPr txBox="1"/>
          <p:nvPr/>
        </p:nvSpPr>
        <p:spPr>
          <a:xfrm>
            <a:off x="7102450" y="377875"/>
            <a:ext cx="12657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FFFF"/>
                </a:solidFill>
              </a:rPr>
              <a:t>Biodiesel forming</a:t>
            </a:r>
            <a:endParaRPr sz="800">
              <a:solidFill>
                <a:srgbClr val="00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>
            <a:spLocks noGrp="1"/>
          </p:cNvSpPr>
          <p:nvPr>
            <p:ph type="title"/>
          </p:nvPr>
        </p:nvSpPr>
        <p:spPr>
          <a:xfrm>
            <a:off x="311700" y="335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Procedures with pictures </a:t>
            </a:r>
            <a:endParaRPr/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650" y="970050"/>
            <a:ext cx="5240834" cy="3930625"/>
          </a:xfrm>
          <a:prstGeom prst="rect">
            <a:avLst/>
          </a:prstGeom>
          <a:noFill/>
          <a:ln w="1905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4" name="Google Shape;134;p21"/>
          <p:cNvSpPr txBox="1"/>
          <p:nvPr/>
        </p:nvSpPr>
        <p:spPr>
          <a:xfrm>
            <a:off x="5786425" y="1084975"/>
            <a:ext cx="3098100" cy="27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Testing the Biodiesel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After 24 hours passed I carefully extracted 200 milliliters of each of the biodiesels from the mason jar and placed it into the lanterns.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Then I evaluated each biodiesel for certain criteria.  (see table 1.0)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1903</Words>
  <Application>Microsoft Office PowerPoint</Application>
  <PresentationFormat>On-screen Show (16:9)</PresentationFormat>
  <Paragraphs>220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Impact</vt:lpstr>
      <vt:lpstr>Arial</vt:lpstr>
      <vt:lpstr>Alfa Slab One</vt:lpstr>
      <vt:lpstr>Simple Dark</vt:lpstr>
      <vt:lpstr>Food For Fuel</vt:lpstr>
      <vt:lpstr>Background Research </vt:lpstr>
      <vt:lpstr>Background Research </vt:lpstr>
      <vt:lpstr>Background Research continued</vt:lpstr>
      <vt:lpstr>Variables </vt:lpstr>
      <vt:lpstr>Materials</vt:lpstr>
      <vt:lpstr>Procedures</vt:lpstr>
      <vt:lpstr>Procedures with pictures </vt:lpstr>
      <vt:lpstr>Procedures with pictures </vt:lpstr>
      <vt:lpstr>Observations - Table 1.0 </vt:lpstr>
      <vt:lpstr>Pictures</vt:lpstr>
      <vt:lpstr>Analysis</vt:lpstr>
      <vt:lpstr>Conclusion</vt:lpstr>
      <vt:lpstr>Applications </vt:lpstr>
      <vt:lpstr>Sources of Error</vt:lpstr>
      <vt:lpstr>Thank you!</vt:lpstr>
      <vt:lpstr>Sources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For Fuel</dc:title>
  <dc:creator>Danielle Graham</dc:creator>
  <cp:lastModifiedBy>Danielle Graham</cp:lastModifiedBy>
  <cp:revision>3</cp:revision>
  <dcterms:modified xsi:type="dcterms:W3CDTF">2021-03-16T02:42:52Z</dcterms:modified>
</cp:coreProperties>
</file>