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aven Pro" panose="020B0604020202020204" charset="0"/>
      <p:regular r:id="rId18"/>
      <p:bold r:id="rId19"/>
    </p:embeddedFont>
    <p:embeddedFont>
      <p:font typeface="Nunito"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5" d="100"/>
          <a:sy n="125" d="100"/>
        </p:scale>
        <p:origin x="76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e64496897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e64496897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df7b8fa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df7b8fa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beb1d186d7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beb1d186d7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beb1d186d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beb1d186d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Credit: Kyle 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bf0a89210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bf0a89210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eb1d186d7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beb1d186d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e64496897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e64496897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uyhhh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e6449689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e6449689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eb1d186d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eb1d186d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eb1d186d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beb1d186d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be64496897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be64496897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eb1d186d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eb1d186d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Starting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eb1d186d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eb1d186d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beb1d186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beb1d186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3.xml"/><Relationship Id="rId7" Type="http://schemas.openxmlformats.org/officeDocument/2006/relationships/image" Target="../media/image2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2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slideLayout" Target="../slideLayouts/slideLayout3.xml"/><Relationship Id="rId21" Type="http://schemas.openxmlformats.org/officeDocument/2006/relationships/image" Target="../media/image45.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audio" Target="../media/media15.mp3"/><Relationship Id="rId16" Type="http://schemas.openxmlformats.org/officeDocument/2006/relationships/image" Target="../media/image41.JPEG"/><Relationship Id="rId20" Type="http://schemas.openxmlformats.org/officeDocument/2006/relationships/image" Target="../media/image44.JPEG"/><Relationship Id="rId1" Type="http://schemas.microsoft.com/office/2007/relationships/media" Target="../media/media15.mp3"/><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2.pn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1.xml"/><Relationship Id="rId7" Type="http://schemas.openxmlformats.org/officeDocument/2006/relationships/image" Target="../media/image9.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4.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highlight>
                  <a:srgbClr val="FFFFFF"/>
                </a:highlight>
              </a:rPr>
              <a:t>Hydroponic Lettuce Growing</a:t>
            </a:r>
            <a:endParaRPr>
              <a:highlight>
                <a:srgbClr val="FFFFFF"/>
              </a:highlight>
            </a:endParaRPr>
          </a:p>
          <a:p>
            <a:pPr marL="0" lvl="0" indent="0" algn="l" rtl="0">
              <a:spcBef>
                <a:spcPts val="0"/>
              </a:spcBef>
              <a:spcAft>
                <a:spcPts val="0"/>
              </a:spcAft>
              <a:buNone/>
            </a:pPr>
            <a:endParaRPr sz="1166">
              <a:solidFill>
                <a:srgbClr val="FF0000"/>
              </a:solidFill>
              <a:highlight>
                <a:srgbClr val="FFFFFF"/>
              </a:highlight>
            </a:endParaRPr>
          </a:p>
        </p:txBody>
      </p:sp>
      <p:sp>
        <p:nvSpPr>
          <p:cNvPr id="278" name="Google Shape;278;p13"/>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500" b="1">
                <a:solidFill>
                  <a:srgbClr val="000000"/>
                </a:solidFill>
                <a:highlight>
                  <a:srgbClr val="FFFFFF"/>
                </a:highlight>
              </a:rPr>
              <a:t>Grade 5 Science Project</a:t>
            </a:r>
            <a:endParaRPr sz="1500" b="1">
              <a:solidFill>
                <a:srgbClr val="000000"/>
              </a:solidFill>
              <a:highlight>
                <a:srgbClr val="FFFFFF"/>
              </a:highlight>
            </a:endParaRPr>
          </a:p>
          <a:p>
            <a:pPr marL="0" lvl="0" indent="0" algn="ctr" rtl="0">
              <a:spcBef>
                <a:spcPts val="1200"/>
              </a:spcBef>
              <a:spcAft>
                <a:spcPts val="0"/>
              </a:spcAft>
              <a:buNone/>
            </a:pPr>
            <a:r>
              <a:rPr lang="en" sz="1500" b="1">
                <a:solidFill>
                  <a:srgbClr val="000000"/>
                </a:solidFill>
                <a:highlight>
                  <a:srgbClr val="FFFFFF"/>
                </a:highlight>
              </a:rPr>
              <a:t>John Costello Catholic School</a:t>
            </a:r>
            <a:endParaRPr sz="1500" b="1">
              <a:solidFill>
                <a:srgbClr val="000000"/>
              </a:solidFill>
              <a:highlight>
                <a:srgbClr val="FFFFFF"/>
              </a:highlight>
            </a:endParaRPr>
          </a:p>
          <a:p>
            <a:pPr marL="0" lvl="0" indent="0" algn="ctr" rtl="0">
              <a:spcBef>
                <a:spcPts val="1200"/>
              </a:spcBef>
              <a:spcAft>
                <a:spcPts val="1200"/>
              </a:spcAft>
              <a:buNone/>
            </a:pPr>
            <a:r>
              <a:rPr lang="en" sz="1500" b="1">
                <a:solidFill>
                  <a:srgbClr val="000000"/>
                </a:solidFill>
                <a:highlight>
                  <a:srgbClr val="FFFFFF"/>
                </a:highlight>
              </a:rPr>
              <a:t>By Kyle &amp; Mark Wicentovich</a:t>
            </a:r>
            <a:endParaRPr sz="1500" b="1">
              <a:solidFill>
                <a:srgbClr val="000000"/>
              </a:solidFill>
              <a:highlight>
                <a:srgbClr val="FFFFFF"/>
              </a:highlight>
            </a:endParaRPr>
          </a:p>
        </p:txBody>
      </p:sp>
      <p:pic>
        <p:nvPicPr>
          <p:cNvPr id="3" name="Slide 1">
            <a:hlinkClick r:id="" action="ppaction://media"/>
            <a:extLst>
              <a:ext uri="{FF2B5EF4-FFF2-40B4-BE49-F238E27FC236}">
                <a16:creationId xmlns:a16="http://schemas.microsoft.com/office/drawing/2014/main" id="{9DD7D706-30C7-4C3C-B6EF-F4DA287B6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 y="2860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2"/>
          <p:cNvSpPr txBox="1">
            <a:spLocks noGrp="1"/>
          </p:cNvSpPr>
          <p:nvPr>
            <p:ph type="title"/>
          </p:nvPr>
        </p:nvSpPr>
        <p:spPr>
          <a:xfrm>
            <a:off x="3452300" y="106325"/>
            <a:ext cx="2174400" cy="5793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Variables</a:t>
            </a:r>
            <a:endParaRPr/>
          </a:p>
        </p:txBody>
      </p:sp>
      <p:sp>
        <p:nvSpPr>
          <p:cNvPr id="359" name="Google Shape;359;p22"/>
          <p:cNvSpPr txBox="1">
            <a:spLocks noGrp="1"/>
          </p:cNvSpPr>
          <p:nvPr>
            <p:ph type="body" idx="1"/>
          </p:nvPr>
        </p:nvSpPr>
        <p:spPr>
          <a:xfrm>
            <a:off x="287075" y="527050"/>
            <a:ext cx="2505600" cy="3840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en" sz="1125"/>
              <a:t>South Facing Window</a:t>
            </a:r>
            <a:endParaRPr sz="1125"/>
          </a:p>
          <a:p>
            <a:pPr marL="0" lvl="0" indent="0" algn="l" rtl="0">
              <a:lnSpc>
                <a:spcPct val="95000"/>
              </a:lnSpc>
              <a:spcBef>
                <a:spcPts val="1200"/>
              </a:spcBef>
              <a:spcAft>
                <a:spcPts val="1200"/>
              </a:spcAft>
              <a:buSzPts val="275"/>
              <a:buNone/>
            </a:pPr>
            <a:endParaRPr sz="1125"/>
          </a:p>
        </p:txBody>
      </p:sp>
      <p:sp>
        <p:nvSpPr>
          <p:cNvPr id="360" name="Google Shape;360;p22"/>
          <p:cNvSpPr txBox="1">
            <a:spLocks noGrp="1"/>
          </p:cNvSpPr>
          <p:nvPr>
            <p:ph type="body" idx="1"/>
          </p:nvPr>
        </p:nvSpPr>
        <p:spPr>
          <a:xfrm>
            <a:off x="6286325" y="569025"/>
            <a:ext cx="2505600" cy="3840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en" sz="1125"/>
              <a:t>Artificial Lights</a:t>
            </a:r>
            <a:endParaRPr sz="1125"/>
          </a:p>
          <a:p>
            <a:pPr marL="0" lvl="0" indent="0" algn="l" rtl="0">
              <a:lnSpc>
                <a:spcPct val="95000"/>
              </a:lnSpc>
              <a:spcBef>
                <a:spcPts val="1200"/>
              </a:spcBef>
              <a:spcAft>
                <a:spcPts val="1200"/>
              </a:spcAft>
              <a:buSzPts val="275"/>
              <a:buNone/>
            </a:pPr>
            <a:endParaRPr sz="1125"/>
          </a:p>
        </p:txBody>
      </p:sp>
      <p:pic>
        <p:nvPicPr>
          <p:cNvPr id="361" name="Google Shape;361;p22"/>
          <p:cNvPicPr preferRelativeResize="0"/>
          <p:nvPr/>
        </p:nvPicPr>
        <p:blipFill>
          <a:blip r:embed="rId5">
            <a:alphaModFix/>
          </a:blip>
          <a:stretch>
            <a:fillRect/>
          </a:stretch>
        </p:blipFill>
        <p:spPr>
          <a:xfrm>
            <a:off x="6113875" y="1131750"/>
            <a:ext cx="2659527" cy="1994653"/>
          </a:xfrm>
          <a:prstGeom prst="rect">
            <a:avLst/>
          </a:prstGeom>
          <a:noFill/>
          <a:ln>
            <a:noFill/>
          </a:ln>
        </p:spPr>
      </p:pic>
      <p:pic>
        <p:nvPicPr>
          <p:cNvPr id="362" name="Google Shape;362;p22"/>
          <p:cNvPicPr preferRelativeResize="0"/>
          <p:nvPr/>
        </p:nvPicPr>
        <p:blipFill>
          <a:blip r:embed="rId6">
            <a:alphaModFix/>
          </a:blip>
          <a:stretch>
            <a:fillRect/>
          </a:stretch>
        </p:blipFill>
        <p:spPr>
          <a:xfrm>
            <a:off x="152400" y="1063450"/>
            <a:ext cx="2750590" cy="2062950"/>
          </a:xfrm>
          <a:prstGeom prst="rect">
            <a:avLst/>
          </a:prstGeom>
          <a:noFill/>
          <a:ln>
            <a:noFill/>
          </a:ln>
        </p:spPr>
      </p:pic>
      <p:sp>
        <p:nvSpPr>
          <p:cNvPr id="363" name="Google Shape;363;p22"/>
          <p:cNvSpPr txBox="1"/>
          <p:nvPr/>
        </p:nvSpPr>
        <p:spPr>
          <a:xfrm>
            <a:off x="243825" y="1063450"/>
            <a:ext cx="138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Nunito"/>
                <a:ea typeface="Nunito"/>
                <a:cs typeface="Nunito"/>
                <a:sym typeface="Nunito"/>
              </a:rPr>
              <a:t>Feb 8, 2021</a:t>
            </a:r>
            <a:endParaRPr sz="1200">
              <a:latin typeface="Nunito"/>
              <a:ea typeface="Nunito"/>
              <a:cs typeface="Nunito"/>
              <a:sym typeface="Nunito"/>
            </a:endParaRPr>
          </a:p>
        </p:txBody>
      </p:sp>
      <p:sp>
        <p:nvSpPr>
          <p:cNvPr id="364" name="Google Shape;364;p22"/>
          <p:cNvSpPr txBox="1"/>
          <p:nvPr/>
        </p:nvSpPr>
        <p:spPr>
          <a:xfrm>
            <a:off x="6286325" y="1192875"/>
            <a:ext cx="1384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Nunito"/>
                <a:ea typeface="Nunito"/>
                <a:cs typeface="Nunito"/>
                <a:sym typeface="Nunito"/>
              </a:rPr>
              <a:t>Feb 8, 2021</a:t>
            </a:r>
            <a:endParaRPr sz="900">
              <a:latin typeface="Nunito"/>
              <a:ea typeface="Nunito"/>
              <a:cs typeface="Nunito"/>
              <a:sym typeface="Nunito"/>
            </a:endParaRPr>
          </a:p>
        </p:txBody>
      </p:sp>
      <p:pic>
        <p:nvPicPr>
          <p:cNvPr id="365" name="Google Shape;365;p22"/>
          <p:cNvPicPr preferRelativeResize="0"/>
          <p:nvPr/>
        </p:nvPicPr>
        <p:blipFill rotWithShape="1">
          <a:blip r:embed="rId7">
            <a:alphaModFix/>
          </a:blip>
          <a:srcRect t="19768"/>
          <a:stretch/>
        </p:blipFill>
        <p:spPr>
          <a:xfrm>
            <a:off x="193800" y="3390651"/>
            <a:ext cx="2477251" cy="1490598"/>
          </a:xfrm>
          <a:prstGeom prst="rect">
            <a:avLst/>
          </a:prstGeom>
          <a:noFill/>
          <a:ln>
            <a:noFill/>
          </a:ln>
        </p:spPr>
      </p:pic>
      <p:sp>
        <p:nvSpPr>
          <p:cNvPr id="366" name="Google Shape;366;p22"/>
          <p:cNvSpPr txBox="1"/>
          <p:nvPr/>
        </p:nvSpPr>
        <p:spPr>
          <a:xfrm>
            <a:off x="287075" y="3278800"/>
            <a:ext cx="138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Nunito"/>
                <a:ea typeface="Nunito"/>
                <a:cs typeface="Nunito"/>
                <a:sym typeface="Nunito"/>
              </a:rPr>
              <a:t>Feb 20, 2021</a:t>
            </a:r>
            <a:endParaRPr sz="1200">
              <a:latin typeface="Nunito"/>
              <a:ea typeface="Nunito"/>
              <a:cs typeface="Nunito"/>
              <a:sym typeface="Nunito"/>
            </a:endParaRPr>
          </a:p>
        </p:txBody>
      </p:sp>
      <p:pic>
        <p:nvPicPr>
          <p:cNvPr id="367" name="Google Shape;367;p22"/>
          <p:cNvPicPr preferRelativeResize="0"/>
          <p:nvPr/>
        </p:nvPicPr>
        <p:blipFill>
          <a:blip r:embed="rId8">
            <a:alphaModFix/>
          </a:blip>
          <a:stretch>
            <a:fillRect/>
          </a:stretch>
        </p:blipFill>
        <p:spPr>
          <a:xfrm>
            <a:off x="6134200" y="3206970"/>
            <a:ext cx="2477251" cy="1857953"/>
          </a:xfrm>
          <a:prstGeom prst="rect">
            <a:avLst/>
          </a:prstGeom>
          <a:noFill/>
          <a:ln>
            <a:noFill/>
          </a:ln>
        </p:spPr>
      </p:pic>
      <p:sp>
        <p:nvSpPr>
          <p:cNvPr id="368" name="Google Shape;368;p22"/>
          <p:cNvSpPr txBox="1"/>
          <p:nvPr/>
        </p:nvSpPr>
        <p:spPr>
          <a:xfrm>
            <a:off x="6208675" y="3278800"/>
            <a:ext cx="1384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Nunito"/>
                <a:ea typeface="Nunito"/>
                <a:cs typeface="Nunito"/>
                <a:sym typeface="Nunito"/>
              </a:rPr>
              <a:t>Feb 20, 2021</a:t>
            </a:r>
            <a:endParaRPr sz="900">
              <a:solidFill>
                <a:srgbClr val="FFFFFF"/>
              </a:solidFill>
              <a:latin typeface="Nunito"/>
              <a:ea typeface="Nunito"/>
              <a:cs typeface="Nunito"/>
              <a:sym typeface="Nunito"/>
            </a:endParaRPr>
          </a:p>
        </p:txBody>
      </p:sp>
      <p:sp>
        <p:nvSpPr>
          <p:cNvPr id="369" name="Google Shape;369;p22"/>
          <p:cNvSpPr txBox="1"/>
          <p:nvPr/>
        </p:nvSpPr>
        <p:spPr>
          <a:xfrm>
            <a:off x="3148525" y="747575"/>
            <a:ext cx="2814600" cy="4278064"/>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Nunito"/>
                <a:ea typeface="Nunito"/>
                <a:cs typeface="Nunito"/>
                <a:sym typeface="Nunito"/>
              </a:rPr>
              <a:t>We had:</a:t>
            </a: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7 sunny days</a:t>
            </a: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4 fully </a:t>
            </a:r>
            <a:r>
              <a:rPr lang="en" dirty="0">
                <a:solidFill>
                  <a:srgbClr val="FF0000"/>
                </a:solidFill>
                <a:latin typeface="Nunito"/>
                <a:ea typeface="Nunito"/>
                <a:cs typeface="Nunito"/>
                <a:sym typeface="Nunito"/>
              </a:rPr>
              <a:t>cloudy</a:t>
            </a:r>
            <a:r>
              <a:rPr lang="en" dirty="0">
                <a:latin typeface="Nunito"/>
                <a:ea typeface="Nunito"/>
                <a:cs typeface="Nunito"/>
                <a:sym typeface="Nunito"/>
              </a:rPr>
              <a:t> days</a:t>
            </a: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5 partly cloudy days</a:t>
            </a: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4 unrecorded days because we were not home.</a:t>
            </a:r>
            <a:endParaRPr dirty="0">
              <a:latin typeface="Nunito"/>
              <a:ea typeface="Nunito"/>
              <a:cs typeface="Nunito"/>
              <a:sym typeface="Nunito"/>
            </a:endParaRPr>
          </a:p>
          <a:p>
            <a:pPr marL="0" lvl="0" indent="0" algn="l" rtl="0">
              <a:spcBef>
                <a:spcPts val="0"/>
              </a:spcBef>
              <a:spcAft>
                <a:spcPts val="0"/>
              </a:spcAft>
              <a:buNone/>
            </a:pP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Lights were on 8 hours per day</a:t>
            </a:r>
            <a:endParaRPr dirty="0">
              <a:latin typeface="Nunito"/>
              <a:ea typeface="Nunito"/>
              <a:cs typeface="Nunito"/>
              <a:sym typeface="Nunito"/>
            </a:endParaRPr>
          </a:p>
          <a:p>
            <a:pPr marL="0" lvl="0" indent="0" algn="l" rtl="0">
              <a:spcBef>
                <a:spcPts val="0"/>
              </a:spcBef>
              <a:spcAft>
                <a:spcPts val="0"/>
              </a:spcAft>
              <a:buNone/>
            </a:pP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Batch 1 and 2 were placed in sunlight. </a:t>
            </a:r>
          </a:p>
          <a:p>
            <a:pPr marL="0" lvl="0" indent="0" algn="l" rtl="0">
              <a:spcBef>
                <a:spcPts val="0"/>
              </a:spcBef>
              <a:spcAft>
                <a:spcPts val="0"/>
              </a:spcAft>
              <a:buNone/>
            </a:pP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Batch 3 and 4 were placed under artificial lights.</a:t>
            </a:r>
            <a:endParaRPr dirty="0">
              <a:latin typeface="Nunito"/>
              <a:ea typeface="Nunito"/>
              <a:cs typeface="Nunito"/>
              <a:sym typeface="Nunito"/>
            </a:endParaRPr>
          </a:p>
          <a:p>
            <a:pPr marL="0" lvl="0" indent="0" algn="l" rtl="0">
              <a:spcBef>
                <a:spcPts val="0"/>
              </a:spcBef>
              <a:spcAft>
                <a:spcPts val="0"/>
              </a:spcAft>
              <a:buNone/>
            </a:pPr>
            <a:endParaRPr dirty="0">
              <a:latin typeface="Nunito"/>
              <a:ea typeface="Nunito"/>
              <a:cs typeface="Nunito"/>
              <a:sym typeface="Nunito"/>
            </a:endParaRPr>
          </a:p>
          <a:p>
            <a:pPr marL="0" lvl="0" indent="0" algn="l" rtl="0">
              <a:spcBef>
                <a:spcPts val="0"/>
              </a:spcBef>
              <a:spcAft>
                <a:spcPts val="0"/>
              </a:spcAft>
              <a:buNone/>
            </a:pPr>
            <a:r>
              <a:rPr lang="en" dirty="0">
                <a:latin typeface="Nunito"/>
                <a:ea typeface="Nunito"/>
                <a:cs typeface="Nunito"/>
                <a:sym typeface="Nunito"/>
              </a:rPr>
              <a:t>Plants 7 in Batch 3 and 4 would not fit under the lights so these plants are a good experimental “control”. </a:t>
            </a:r>
            <a:endParaRPr dirty="0">
              <a:latin typeface="Nunito"/>
              <a:ea typeface="Nunito"/>
              <a:cs typeface="Nunito"/>
              <a:sym typeface="Nunito"/>
            </a:endParaRPr>
          </a:p>
        </p:txBody>
      </p:sp>
      <p:pic>
        <p:nvPicPr>
          <p:cNvPr id="3" name="Slide 10">
            <a:hlinkClick r:id="" action="ppaction://media"/>
            <a:extLst>
              <a:ext uri="{FF2B5EF4-FFF2-40B4-BE49-F238E27FC236}">
                <a16:creationId xmlns:a16="http://schemas.microsoft.com/office/drawing/2014/main" id="{E232BEA7-686F-4668-81B7-CAAAD7CD75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56725" y="34634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1303800" y="293775"/>
            <a:ext cx="7030500" cy="5976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Results</a:t>
            </a:r>
            <a:endParaRPr/>
          </a:p>
        </p:txBody>
      </p:sp>
      <p:pic>
        <p:nvPicPr>
          <p:cNvPr id="375" name="Google Shape;375;p23" title="Chart"/>
          <p:cNvPicPr preferRelativeResize="0"/>
          <p:nvPr/>
        </p:nvPicPr>
        <p:blipFill>
          <a:blip r:embed="rId5">
            <a:alphaModFix/>
          </a:blip>
          <a:stretch>
            <a:fillRect/>
          </a:stretch>
        </p:blipFill>
        <p:spPr>
          <a:xfrm>
            <a:off x="2448525" y="1221251"/>
            <a:ext cx="4517163" cy="2793099"/>
          </a:xfrm>
          <a:prstGeom prst="rect">
            <a:avLst/>
          </a:prstGeom>
          <a:noFill/>
          <a:ln>
            <a:noFill/>
          </a:ln>
        </p:spPr>
      </p:pic>
      <p:pic>
        <p:nvPicPr>
          <p:cNvPr id="376" name="Google Shape;376;p23"/>
          <p:cNvPicPr preferRelativeResize="0"/>
          <p:nvPr/>
        </p:nvPicPr>
        <p:blipFill>
          <a:blip r:embed="rId6">
            <a:alphaModFix/>
          </a:blip>
          <a:stretch>
            <a:fillRect/>
          </a:stretch>
        </p:blipFill>
        <p:spPr>
          <a:xfrm>
            <a:off x="106425" y="1053887"/>
            <a:ext cx="2242901" cy="3035723"/>
          </a:xfrm>
          <a:prstGeom prst="rect">
            <a:avLst/>
          </a:prstGeom>
          <a:noFill/>
          <a:ln w="9525" cap="flat" cmpd="sng">
            <a:solidFill>
              <a:srgbClr val="FFFF00"/>
            </a:solidFill>
            <a:prstDash val="solid"/>
            <a:round/>
            <a:headEnd type="none" w="sm" len="sm"/>
            <a:tailEnd type="none" w="sm" len="sm"/>
          </a:ln>
        </p:spPr>
      </p:pic>
      <p:pic>
        <p:nvPicPr>
          <p:cNvPr id="377" name="Google Shape;377;p23"/>
          <p:cNvPicPr preferRelativeResize="0"/>
          <p:nvPr/>
        </p:nvPicPr>
        <p:blipFill>
          <a:blip r:embed="rId7">
            <a:alphaModFix/>
          </a:blip>
          <a:stretch>
            <a:fillRect/>
          </a:stretch>
        </p:blipFill>
        <p:spPr>
          <a:xfrm>
            <a:off x="7011625" y="1053875"/>
            <a:ext cx="2096377" cy="3083598"/>
          </a:xfrm>
          <a:prstGeom prst="rect">
            <a:avLst/>
          </a:prstGeom>
          <a:noFill/>
          <a:ln w="9525" cap="flat" cmpd="sng">
            <a:solidFill>
              <a:srgbClr val="FFFF00"/>
            </a:solidFill>
            <a:prstDash val="solid"/>
            <a:round/>
            <a:headEnd type="none" w="sm" len="sm"/>
            <a:tailEnd type="none" w="sm" len="sm"/>
          </a:ln>
        </p:spPr>
      </p:pic>
      <p:sp>
        <p:nvSpPr>
          <p:cNvPr id="378" name="Google Shape;378;p23"/>
          <p:cNvSpPr txBox="1"/>
          <p:nvPr/>
        </p:nvSpPr>
        <p:spPr>
          <a:xfrm>
            <a:off x="247975" y="1197325"/>
            <a:ext cx="89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Batch 1</a:t>
            </a:r>
            <a:endParaRPr>
              <a:latin typeface="Nunito"/>
              <a:ea typeface="Nunito"/>
              <a:cs typeface="Nunito"/>
              <a:sym typeface="Nunito"/>
            </a:endParaRPr>
          </a:p>
        </p:txBody>
      </p:sp>
      <p:sp>
        <p:nvSpPr>
          <p:cNvPr id="379" name="Google Shape;379;p23"/>
          <p:cNvSpPr txBox="1"/>
          <p:nvPr/>
        </p:nvSpPr>
        <p:spPr>
          <a:xfrm>
            <a:off x="7102525" y="1197325"/>
            <a:ext cx="89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Batch 3</a:t>
            </a:r>
            <a:endParaRPr>
              <a:latin typeface="Nunito"/>
              <a:ea typeface="Nunito"/>
              <a:cs typeface="Nunito"/>
              <a:sym typeface="Nunito"/>
            </a:endParaRPr>
          </a:p>
        </p:txBody>
      </p:sp>
      <p:sp>
        <p:nvSpPr>
          <p:cNvPr id="380" name="Google Shape;380;p23"/>
          <p:cNvSpPr txBox="1"/>
          <p:nvPr/>
        </p:nvSpPr>
        <p:spPr>
          <a:xfrm>
            <a:off x="290475" y="4344225"/>
            <a:ext cx="8607900" cy="584745"/>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dirty="0">
                <a:latin typeface="Nunito"/>
                <a:ea typeface="Nunito"/>
                <a:cs typeface="Nunito"/>
                <a:sym typeface="Nunito"/>
              </a:rPr>
              <a:t>The average height increase for </a:t>
            </a:r>
            <a:r>
              <a:rPr lang="en-US" sz="1300" dirty="0">
                <a:latin typeface="Nunito"/>
                <a:ea typeface="Nunito"/>
                <a:cs typeface="Nunito"/>
                <a:sym typeface="Nunito"/>
              </a:rPr>
              <a:t>B</a:t>
            </a:r>
            <a:r>
              <a:rPr lang="en" sz="1300" dirty="0">
                <a:latin typeface="Nunito"/>
                <a:ea typeface="Nunito"/>
                <a:cs typeface="Nunito"/>
                <a:sym typeface="Nunito"/>
              </a:rPr>
              <a:t>atch 1&amp;2 was 5.7 cm. The average height increase for </a:t>
            </a:r>
            <a:r>
              <a:rPr lang="en-US" sz="1300" dirty="0">
                <a:latin typeface="Nunito"/>
                <a:ea typeface="Nunito"/>
                <a:cs typeface="Nunito"/>
                <a:sym typeface="Nunito"/>
              </a:rPr>
              <a:t>B</a:t>
            </a:r>
            <a:r>
              <a:rPr lang="en" sz="1300" dirty="0">
                <a:latin typeface="Nunito"/>
                <a:ea typeface="Nunito"/>
                <a:cs typeface="Nunito"/>
                <a:sym typeface="Nunito"/>
              </a:rPr>
              <a:t>atch 3&amp;4 was 7.4 cm.</a:t>
            </a:r>
          </a:p>
          <a:p>
            <a:pPr marL="0" lvl="0" indent="0" algn="ctr" rtl="0">
              <a:spcBef>
                <a:spcPts val="0"/>
              </a:spcBef>
              <a:spcAft>
                <a:spcPts val="0"/>
              </a:spcAft>
              <a:buNone/>
            </a:pPr>
            <a:r>
              <a:rPr lang="en" sz="1300" dirty="0">
                <a:latin typeface="Nunito"/>
                <a:ea typeface="Nunito"/>
                <a:cs typeface="Nunito"/>
                <a:sym typeface="Nunito"/>
              </a:rPr>
              <a:t>This showed us that artificial light wo</a:t>
            </a:r>
            <a:r>
              <a:rPr lang="en-US" sz="1300" dirty="0" err="1">
                <a:latin typeface="Nunito"/>
                <a:ea typeface="Nunito"/>
                <a:cs typeface="Nunito"/>
                <a:sym typeface="Nunito"/>
              </a:rPr>
              <a:t>rked</a:t>
            </a:r>
            <a:r>
              <a:rPr lang="en-US" sz="1300" dirty="0">
                <a:latin typeface="Nunito"/>
                <a:ea typeface="Nunito"/>
                <a:cs typeface="Nunito"/>
                <a:sym typeface="Nunito"/>
              </a:rPr>
              <a:t> better than sunlight.</a:t>
            </a:r>
            <a:r>
              <a:rPr lang="en" sz="1300" dirty="0">
                <a:latin typeface="Nunito"/>
                <a:ea typeface="Nunito"/>
                <a:cs typeface="Nunito"/>
                <a:sym typeface="Nunito"/>
              </a:rPr>
              <a:t> </a:t>
            </a:r>
            <a:endParaRPr sz="1300" dirty="0">
              <a:latin typeface="Nunito"/>
              <a:ea typeface="Nunito"/>
              <a:cs typeface="Nunito"/>
              <a:sym typeface="Nunito"/>
            </a:endParaRPr>
          </a:p>
        </p:txBody>
      </p:sp>
      <p:sp>
        <p:nvSpPr>
          <p:cNvPr id="381" name="Google Shape;381;p23"/>
          <p:cNvSpPr/>
          <p:nvPr/>
        </p:nvSpPr>
        <p:spPr>
          <a:xfrm>
            <a:off x="2819725" y="1516100"/>
            <a:ext cx="1870500" cy="2465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txBox="1"/>
          <p:nvPr/>
        </p:nvSpPr>
        <p:spPr>
          <a:xfrm>
            <a:off x="4966375" y="1558625"/>
            <a:ext cx="14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Artificial Light</a:t>
            </a:r>
            <a:endParaRPr>
              <a:latin typeface="Nunito"/>
              <a:ea typeface="Nunito"/>
              <a:cs typeface="Nunito"/>
              <a:sym typeface="Nunito"/>
            </a:endParaRPr>
          </a:p>
        </p:txBody>
      </p:sp>
      <p:sp>
        <p:nvSpPr>
          <p:cNvPr id="383" name="Google Shape;383;p23"/>
          <p:cNvSpPr/>
          <p:nvPr/>
        </p:nvSpPr>
        <p:spPr>
          <a:xfrm>
            <a:off x="4915675" y="1484300"/>
            <a:ext cx="1870500" cy="2465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txBox="1"/>
          <p:nvPr/>
        </p:nvSpPr>
        <p:spPr>
          <a:xfrm>
            <a:off x="2940150" y="1622400"/>
            <a:ext cx="92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Sunlight</a:t>
            </a:r>
            <a:endParaRPr>
              <a:latin typeface="Nunito"/>
              <a:ea typeface="Nunito"/>
              <a:cs typeface="Nunito"/>
              <a:sym typeface="Nunito"/>
            </a:endParaRPr>
          </a:p>
        </p:txBody>
      </p:sp>
      <p:pic>
        <p:nvPicPr>
          <p:cNvPr id="2" name="Slide 11">
            <a:hlinkClick r:id="" action="ppaction://media"/>
            <a:extLst>
              <a:ext uri="{FF2B5EF4-FFF2-40B4-BE49-F238E27FC236}">
                <a16:creationId xmlns:a16="http://schemas.microsoft.com/office/drawing/2014/main" id="{F7837D0C-2C32-430D-A6FF-EF3F4932AF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0319" y="37728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4"/>
          <p:cNvSpPr txBox="1">
            <a:spLocks noGrp="1"/>
          </p:cNvSpPr>
          <p:nvPr>
            <p:ph type="title"/>
          </p:nvPr>
        </p:nvSpPr>
        <p:spPr>
          <a:xfrm>
            <a:off x="1303800" y="293775"/>
            <a:ext cx="7030500" cy="5976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Analysis</a:t>
            </a:r>
            <a:endParaRPr dirty="0"/>
          </a:p>
        </p:txBody>
      </p:sp>
      <p:sp>
        <p:nvSpPr>
          <p:cNvPr id="390" name="Google Shape;390;p24"/>
          <p:cNvSpPr txBox="1">
            <a:spLocks noGrp="1"/>
          </p:cNvSpPr>
          <p:nvPr>
            <p:ph type="body" idx="1"/>
          </p:nvPr>
        </p:nvSpPr>
        <p:spPr>
          <a:xfrm>
            <a:off x="644925" y="1300950"/>
            <a:ext cx="3301200" cy="3665400"/>
          </a:xfrm>
          <a:prstGeom prst="rect">
            <a:avLst/>
          </a:prstGeom>
          <a:solidFill>
            <a:srgbClr val="FFFFFF"/>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dirty="0">
                <a:highlight>
                  <a:srgbClr val="FFFFFF"/>
                </a:highlight>
              </a:rPr>
              <a:t>Observations (Feb 21) Artificial Light</a:t>
            </a:r>
            <a:endParaRPr dirty="0">
              <a:highlight>
                <a:srgbClr val="FFFFFF"/>
              </a:highlight>
            </a:endParaRPr>
          </a:p>
          <a:p>
            <a:pPr marL="457200" lvl="0" indent="-304958" algn="l" rtl="0">
              <a:spcBef>
                <a:spcPts val="1200"/>
              </a:spcBef>
              <a:spcAft>
                <a:spcPts val="0"/>
              </a:spcAft>
              <a:buSzPct val="100000"/>
              <a:buChar char="●"/>
            </a:pPr>
            <a:r>
              <a:rPr lang="en" dirty="0">
                <a:highlight>
                  <a:srgbClr val="FFFFFF"/>
                </a:highlight>
              </a:rPr>
              <a:t>Plants had 8 </a:t>
            </a:r>
            <a:r>
              <a:rPr lang="en-US" dirty="0">
                <a:highlight>
                  <a:srgbClr val="FFFFFF"/>
                </a:highlight>
              </a:rPr>
              <a:t>to </a:t>
            </a:r>
            <a:r>
              <a:rPr lang="en" dirty="0">
                <a:highlight>
                  <a:srgbClr val="FFFFFF"/>
                </a:highlight>
              </a:rPr>
              <a:t>9 leaves each.</a:t>
            </a:r>
            <a:endParaRPr dirty="0">
              <a:highlight>
                <a:srgbClr val="FFFFFF"/>
              </a:highlight>
            </a:endParaRPr>
          </a:p>
          <a:p>
            <a:pPr marL="457200" lvl="0" indent="-304958" algn="l" rtl="0">
              <a:spcBef>
                <a:spcPts val="0"/>
              </a:spcBef>
              <a:spcAft>
                <a:spcPts val="0"/>
              </a:spcAft>
              <a:buSzPct val="100000"/>
              <a:buChar char="●"/>
            </a:pPr>
            <a:r>
              <a:rPr lang="en" dirty="0">
                <a:highlight>
                  <a:srgbClr val="FFFFFF"/>
                </a:highlight>
              </a:rPr>
              <a:t>The leaves of the plants that were growing under artificial light were larger than the plants growing in sunlight.</a:t>
            </a:r>
          </a:p>
          <a:p>
            <a:pPr marL="457200" lvl="0" indent="-304958" algn="l" rtl="0">
              <a:spcBef>
                <a:spcPts val="0"/>
              </a:spcBef>
              <a:spcAft>
                <a:spcPts val="0"/>
              </a:spcAft>
              <a:buSzPct val="100000"/>
              <a:buChar char="●"/>
            </a:pPr>
            <a:r>
              <a:rPr lang="en" dirty="0">
                <a:highlight>
                  <a:srgbClr val="FFFFFF"/>
                </a:highlight>
              </a:rPr>
              <a:t>The roots were also larger on the plants growing under artificial light </a:t>
            </a:r>
            <a:endParaRPr dirty="0">
              <a:highlight>
                <a:srgbClr val="FFFFFF"/>
              </a:highlight>
            </a:endParaRPr>
          </a:p>
          <a:p>
            <a:pPr marL="457200" lvl="0" indent="-304958" algn="l" rtl="0">
              <a:spcBef>
                <a:spcPts val="0"/>
              </a:spcBef>
              <a:spcAft>
                <a:spcPts val="0"/>
              </a:spcAft>
              <a:buSzPct val="100000"/>
              <a:buChar char="●"/>
            </a:pPr>
            <a:r>
              <a:rPr lang="en" dirty="0">
                <a:highlight>
                  <a:srgbClr val="FFFFFF"/>
                </a:highlight>
              </a:rPr>
              <a:t>During the growth phase these plants used more water.</a:t>
            </a:r>
            <a:endParaRPr dirty="0">
              <a:highlight>
                <a:srgbClr val="FFFFFF"/>
              </a:highlight>
            </a:endParaRPr>
          </a:p>
          <a:p>
            <a:pPr marL="457200" lvl="0" indent="-304958" algn="l" rtl="0">
              <a:spcBef>
                <a:spcPts val="0"/>
              </a:spcBef>
              <a:spcAft>
                <a:spcPts val="0"/>
              </a:spcAft>
              <a:buSzPct val="100000"/>
              <a:buChar char="●"/>
            </a:pPr>
            <a:r>
              <a:rPr lang="en" dirty="0">
                <a:highlight>
                  <a:srgbClr val="FFFFFF"/>
                </a:highlight>
              </a:rPr>
              <a:t>Leaves were bright green.</a:t>
            </a:r>
            <a:endParaRPr dirty="0">
              <a:highlight>
                <a:srgbClr val="FFFFFF"/>
              </a:highlight>
            </a:endParaRPr>
          </a:p>
          <a:p>
            <a:pPr marL="457200" lvl="0" indent="-304958" algn="l" rtl="0">
              <a:spcBef>
                <a:spcPts val="0"/>
              </a:spcBef>
              <a:spcAft>
                <a:spcPts val="0"/>
              </a:spcAft>
              <a:buSzPct val="100000"/>
              <a:buChar char="●"/>
            </a:pPr>
            <a:r>
              <a:rPr lang="en" dirty="0">
                <a:highlight>
                  <a:srgbClr val="FFFFFF"/>
                </a:highlight>
              </a:rPr>
              <a:t>The stalks of the plants were thicker</a:t>
            </a:r>
            <a:endParaRPr dirty="0">
              <a:highlight>
                <a:srgbClr val="FFFFFF"/>
              </a:highlight>
            </a:endParaRPr>
          </a:p>
          <a:p>
            <a:pPr marL="457200" lvl="0" indent="-304958" algn="l" rtl="0">
              <a:spcBef>
                <a:spcPts val="0"/>
              </a:spcBef>
              <a:spcAft>
                <a:spcPts val="0"/>
              </a:spcAft>
              <a:buSzPct val="100000"/>
              <a:buChar char="●"/>
            </a:pPr>
            <a:r>
              <a:rPr lang="en" dirty="0">
                <a:highlight>
                  <a:srgbClr val="FFFFFF"/>
                </a:highlight>
              </a:rPr>
              <a:t>Plant 7 (in batch 3&amp;4) did not receive any artificial light and the plants hardly grew.  The leaves were a pale, light green.</a:t>
            </a:r>
            <a:endParaRPr dirty="0">
              <a:highlight>
                <a:srgbClr val="FFFFFF"/>
              </a:highlight>
            </a:endParaRPr>
          </a:p>
        </p:txBody>
      </p:sp>
      <p:pic>
        <p:nvPicPr>
          <p:cNvPr id="391" name="Google Shape;391;p24"/>
          <p:cNvPicPr preferRelativeResize="0"/>
          <p:nvPr/>
        </p:nvPicPr>
        <p:blipFill>
          <a:blip r:embed="rId5">
            <a:alphaModFix/>
          </a:blip>
          <a:stretch>
            <a:fillRect/>
          </a:stretch>
        </p:blipFill>
        <p:spPr>
          <a:xfrm>
            <a:off x="3953400" y="3188125"/>
            <a:ext cx="1558502" cy="1739198"/>
          </a:xfrm>
          <a:prstGeom prst="rect">
            <a:avLst/>
          </a:prstGeom>
          <a:noFill/>
          <a:ln>
            <a:noFill/>
          </a:ln>
        </p:spPr>
      </p:pic>
      <p:pic>
        <p:nvPicPr>
          <p:cNvPr id="392" name="Google Shape;392;p24"/>
          <p:cNvPicPr preferRelativeResize="0"/>
          <p:nvPr/>
        </p:nvPicPr>
        <p:blipFill>
          <a:blip r:embed="rId6">
            <a:alphaModFix/>
          </a:blip>
          <a:stretch>
            <a:fillRect/>
          </a:stretch>
        </p:blipFill>
        <p:spPr>
          <a:xfrm>
            <a:off x="3953400" y="1300950"/>
            <a:ext cx="1558502" cy="1887173"/>
          </a:xfrm>
          <a:prstGeom prst="rect">
            <a:avLst/>
          </a:prstGeom>
          <a:noFill/>
          <a:ln>
            <a:noFill/>
          </a:ln>
        </p:spPr>
      </p:pic>
      <p:sp>
        <p:nvSpPr>
          <p:cNvPr id="393" name="Google Shape;393;p24"/>
          <p:cNvSpPr txBox="1">
            <a:spLocks noGrp="1"/>
          </p:cNvSpPr>
          <p:nvPr>
            <p:ph type="body" idx="1"/>
          </p:nvPr>
        </p:nvSpPr>
        <p:spPr>
          <a:xfrm>
            <a:off x="5519175" y="1300950"/>
            <a:ext cx="3301200" cy="3665400"/>
          </a:xfrm>
          <a:prstGeom prst="rect">
            <a:avLst/>
          </a:prstGeom>
          <a:solidFill>
            <a:srgbClr val="FFFFFF"/>
          </a:solidFill>
        </p:spPr>
        <p:txBody>
          <a:bodyPr spcFirstLastPara="1" wrap="square" lIns="91425" tIns="91425" rIns="91425" bIns="91425" anchor="t" anchorCtr="0">
            <a:normAutofit/>
          </a:bodyPr>
          <a:lstStyle/>
          <a:p>
            <a:pPr marL="0" lvl="0" indent="0" algn="l" rtl="0">
              <a:spcBef>
                <a:spcPts val="0"/>
              </a:spcBef>
              <a:spcAft>
                <a:spcPts val="0"/>
              </a:spcAft>
              <a:buNone/>
            </a:pPr>
            <a:r>
              <a:rPr lang="en" dirty="0">
                <a:highlight>
                  <a:srgbClr val="FFFFFF"/>
                </a:highlight>
              </a:rPr>
              <a:t>Observations (Feb 21) Sunlight</a:t>
            </a:r>
            <a:endParaRPr dirty="0">
              <a:highlight>
                <a:srgbClr val="FFFFFF"/>
              </a:highlight>
            </a:endParaRPr>
          </a:p>
          <a:p>
            <a:pPr marL="457200" lvl="0" indent="-311150" algn="l" rtl="0">
              <a:spcBef>
                <a:spcPts val="1200"/>
              </a:spcBef>
              <a:spcAft>
                <a:spcPts val="0"/>
              </a:spcAft>
              <a:buSzPts val="1300"/>
              <a:buChar char="●"/>
            </a:pPr>
            <a:r>
              <a:rPr lang="en" dirty="0">
                <a:highlight>
                  <a:srgbClr val="FFFFFF"/>
                </a:highlight>
              </a:rPr>
              <a:t>Plants had 8 </a:t>
            </a:r>
            <a:r>
              <a:rPr lang="en-US" dirty="0">
                <a:highlight>
                  <a:srgbClr val="FFFFFF"/>
                </a:highlight>
              </a:rPr>
              <a:t>to </a:t>
            </a:r>
            <a:r>
              <a:rPr lang="en" dirty="0">
                <a:highlight>
                  <a:srgbClr val="FFFFFF"/>
                </a:highlight>
              </a:rPr>
              <a:t>9 leaves each.</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The leaves in sunlight were smaller than artificial light.</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The roots were thinner and shorter than the plants growing under artificial light. </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During the growth phase these plants </a:t>
            </a:r>
            <a:r>
              <a:rPr lang="en-US" dirty="0">
                <a:highlight>
                  <a:srgbClr val="FFFFFF"/>
                </a:highlight>
              </a:rPr>
              <a:t>used </a:t>
            </a:r>
            <a:r>
              <a:rPr lang="en" dirty="0">
                <a:highlight>
                  <a:srgbClr val="FFFFFF"/>
                </a:highlight>
              </a:rPr>
              <a:t>less water.</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Leaves were bright green</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The stalks of the plants were thinner.</a:t>
            </a:r>
            <a:endParaRPr dirty="0">
              <a:highlight>
                <a:srgbClr val="FFFFFF"/>
              </a:highlight>
            </a:endParaRPr>
          </a:p>
          <a:p>
            <a:pPr marL="457200" lvl="0" indent="-311150" algn="l" rtl="0">
              <a:spcBef>
                <a:spcPts val="0"/>
              </a:spcBef>
              <a:spcAft>
                <a:spcPts val="0"/>
              </a:spcAft>
              <a:buSzPts val="1300"/>
              <a:buChar char="●"/>
            </a:pPr>
            <a:r>
              <a:rPr lang="en" dirty="0">
                <a:highlight>
                  <a:srgbClr val="FFFFFF"/>
                </a:highlight>
              </a:rPr>
              <a:t>All plants fit in the window so they all grew</a:t>
            </a:r>
            <a:r>
              <a:rPr lang="en-US" dirty="0">
                <a:highlight>
                  <a:srgbClr val="FFFFFF"/>
                </a:highlight>
              </a:rPr>
              <a:t> about the same</a:t>
            </a:r>
            <a:r>
              <a:rPr lang="en" dirty="0">
                <a:highlight>
                  <a:srgbClr val="FFFFFF"/>
                </a:highlight>
              </a:rPr>
              <a:t>.</a:t>
            </a:r>
            <a:endParaRPr dirty="0">
              <a:highlight>
                <a:srgbClr val="FFFFFF"/>
              </a:highlight>
            </a:endParaRPr>
          </a:p>
          <a:p>
            <a:pPr marL="0" lvl="0" indent="0" algn="l" rtl="0">
              <a:spcBef>
                <a:spcPts val="1200"/>
              </a:spcBef>
              <a:spcAft>
                <a:spcPts val="1200"/>
              </a:spcAft>
              <a:buNone/>
            </a:pPr>
            <a:endParaRPr dirty="0">
              <a:highlight>
                <a:srgbClr val="FFFFFF"/>
              </a:highlight>
            </a:endParaRPr>
          </a:p>
        </p:txBody>
      </p:sp>
      <p:sp>
        <p:nvSpPr>
          <p:cNvPr id="394" name="Google Shape;394;p24"/>
          <p:cNvSpPr txBox="1"/>
          <p:nvPr/>
        </p:nvSpPr>
        <p:spPr>
          <a:xfrm>
            <a:off x="4031200" y="2755950"/>
            <a:ext cx="141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latin typeface="Nunito"/>
                <a:ea typeface="Nunito"/>
                <a:cs typeface="Nunito"/>
                <a:sym typeface="Nunito"/>
              </a:rPr>
              <a:t>Long roots on</a:t>
            </a:r>
            <a:endParaRPr sz="1100" b="1">
              <a:solidFill>
                <a:srgbClr val="FFFFFF"/>
              </a:solidFill>
              <a:latin typeface="Nunito"/>
              <a:ea typeface="Nunito"/>
              <a:cs typeface="Nunito"/>
              <a:sym typeface="Nunito"/>
            </a:endParaRPr>
          </a:p>
          <a:p>
            <a:pPr marL="0" lvl="0" indent="0" algn="l" rtl="0">
              <a:spcBef>
                <a:spcPts val="0"/>
              </a:spcBef>
              <a:spcAft>
                <a:spcPts val="0"/>
              </a:spcAft>
              <a:buNone/>
            </a:pPr>
            <a:r>
              <a:rPr lang="en" sz="1100" b="1">
                <a:solidFill>
                  <a:srgbClr val="FFFFFF"/>
                </a:solidFill>
                <a:latin typeface="Nunito"/>
                <a:ea typeface="Nunito"/>
                <a:cs typeface="Nunito"/>
                <a:sym typeface="Nunito"/>
              </a:rPr>
              <a:t>plants growing in artificial light</a:t>
            </a:r>
            <a:endParaRPr sz="1100" b="1">
              <a:solidFill>
                <a:srgbClr val="FFFFFF"/>
              </a:solidFill>
              <a:latin typeface="Nunito"/>
              <a:ea typeface="Nunito"/>
              <a:cs typeface="Nunito"/>
              <a:sym typeface="Nunito"/>
            </a:endParaRPr>
          </a:p>
        </p:txBody>
      </p:sp>
      <p:pic>
        <p:nvPicPr>
          <p:cNvPr id="2" name="Slide 12">
            <a:hlinkClick r:id="" action="ppaction://media"/>
            <a:extLst>
              <a:ext uri="{FF2B5EF4-FFF2-40B4-BE49-F238E27FC236}">
                <a16:creationId xmlns:a16="http://schemas.microsoft.com/office/drawing/2014/main" id="{CD40DA79-0557-4282-BFBC-6C6C8CFF31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08062" y="449082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5"/>
          <p:cNvSpPr txBox="1">
            <a:spLocks noGrp="1"/>
          </p:cNvSpPr>
          <p:nvPr>
            <p:ph type="body" idx="1"/>
          </p:nvPr>
        </p:nvSpPr>
        <p:spPr>
          <a:xfrm>
            <a:off x="1303800" y="1134950"/>
            <a:ext cx="7030500" cy="597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 sz="1700"/>
              <a:t>Why did artificial light work better than sunlight?</a:t>
            </a:r>
            <a:endParaRPr sz="1700"/>
          </a:p>
        </p:txBody>
      </p:sp>
      <p:sp>
        <p:nvSpPr>
          <p:cNvPr id="400" name="Google Shape;400;p25"/>
          <p:cNvSpPr txBox="1">
            <a:spLocks noGrp="1"/>
          </p:cNvSpPr>
          <p:nvPr>
            <p:ph type="title"/>
          </p:nvPr>
        </p:nvSpPr>
        <p:spPr>
          <a:xfrm>
            <a:off x="1303800" y="293775"/>
            <a:ext cx="7030500" cy="5976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Analysis (continued)</a:t>
            </a:r>
            <a:endParaRPr/>
          </a:p>
        </p:txBody>
      </p:sp>
      <p:sp>
        <p:nvSpPr>
          <p:cNvPr id="401" name="Google Shape;401;p25"/>
          <p:cNvSpPr txBox="1"/>
          <p:nvPr/>
        </p:nvSpPr>
        <p:spPr>
          <a:xfrm>
            <a:off x="1303800" y="1976125"/>
            <a:ext cx="7030500" cy="1046700"/>
          </a:xfrm>
          <a:prstGeom prst="rect">
            <a:avLst/>
          </a:prstGeom>
          <a:solidFill>
            <a:srgbClr val="FFFFFF"/>
          </a:solid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The artificial light was closer to the plants so they would get more light.</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In the winter, Canada is farther from the sun so the sunlight is not that strong.</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We had cloudy days while the artificial lights came on everyday. </a:t>
            </a:r>
            <a:endParaRPr>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p:txBody>
      </p:sp>
      <p:sp>
        <p:nvSpPr>
          <p:cNvPr id="402" name="Google Shape;402;p25"/>
          <p:cNvSpPr txBox="1"/>
          <p:nvPr/>
        </p:nvSpPr>
        <p:spPr>
          <a:xfrm>
            <a:off x="219625" y="3407750"/>
            <a:ext cx="5497800" cy="1262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Nunito"/>
                <a:ea typeface="Nunito"/>
                <a:cs typeface="Nunito"/>
                <a:sym typeface="Nunito"/>
              </a:rPr>
              <a:t>Interesting Fact</a:t>
            </a:r>
            <a:endParaRPr u="sng">
              <a:latin typeface="Nunito"/>
              <a:ea typeface="Nunito"/>
              <a:cs typeface="Nunito"/>
              <a:sym typeface="Nunito"/>
            </a:endParaRPr>
          </a:p>
          <a:p>
            <a:pPr marL="0" lvl="0" indent="0" algn="l" rtl="0">
              <a:spcBef>
                <a:spcPts val="0"/>
              </a:spcBef>
              <a:spcAft>
                <a:spcPts val="0"/>
              </a:spcAft>
              <a:buNone/>
            </a:pPr>
            <a:r>
              <a:rPr lang="en">
                <a:latin typeface="Nunito"/>
                <a:ea typeface="Nunito"/>
                <a:cs typeface="Nunito"/>
                <a:sym typeface="Nunito"/>
              </a:rPr>
              <a:t>The sun produces 3.86 x 10</a:t>
            </a:r>
            <a:r>
              <a:rPr lang="en" baseline="30000">
                <a:latin typeface="Nunito"/>
                <a:ea typeface="Nunito"/>
                <a:cs typeface="Nunito"/>
                <a:sym typeface="Nunito"/>
              </a:rPr>
              <a:t>26</a:t>
            </a:r>
            <a:r>
              <a:rPr lang="en">
                <a:latin typeface="Nunito"/>
                <a:ea typeface="Nunito"/>
                <a:cs typeface="Nunito"/>
                <a:sym typeface="Nunito"/>
              </a:rPr>
              <a:t> Watts of energy (source: Siri)</a:t>
            </a:r>
            <a:endParaRPr>
              <a:latin typeface="Nunito"/>
              <a:ea typeface="Nunito"/>
              <a:cs typeface="Nunito"/>
              <a:sym typeface="Nunito"/>
            </a:endParaRPr>
          </a:p>
          <a:p>
            <a:pPr marL="0" lvl="0" indent="0" algn="l" rtl="0">
              <a:spcBef>
                <a:spcPts val="0"/>
              </a:spcBef>
              <a:spcAft>
                <a:spcPts val="0"/>
              </a:spcAft>
              <a:buNone/>
            </a:pPr>
            <a:r>
              <a:rPr lang="en">
                <a:latin typeface="Nunito"/>
                <a:ea typeface="Nunito"/>
                <a:cs typeface="Nunito"/>
                <a:sym typeface="Nunito"/>
              </a:rPr>
              <a:t>38,600,000,000,000,000,000,000,000,000 W</a:t>
            </a:r>
            <a:endParaRPr>
              <a:latin typeface="Nunito"/>
              <a:ea typeface="Nunito"/>
              <a:cs typeface="Nunito"/>
              <a:sym typeface="Nunito"/>
            </a:endParaRPr>
          </a:p>
          <a:p>
            <a:pPr marL="0" lvl="0" indent="0" algn="l" rtl="0">
              <a:spcBef>
                <a:spcPts val="0"/>
              </a:spcBef>
              <a:spcAft>
                <a:spcPts val="0"/>
              </a:spcAft>
              <a:buNone/>
            </a:pPr>
            <a:r>
              <a:rPr lang="en">
                <a:latin typeface="Nunito"/>
                <a:ea typeface="Nunito"/>
                <a:cs typeface="Nunito"/>
                <a:sym typeface="Nunito"/>
              </a:rPr>
              <a:t>Our artificial lights produced 20W per bulb</a:t>
            </a:r>
            <a:endParaRPr>
              <a:latin typeface="Nunito"/>
              <a:ea typeface="Nunito"/>
              <a:cs typeface="Nunito"/>
              <a:sym typeface="Nunito"/>
            </a:endParaRPr>
          </a:p>
          <a:p>
            <a:pPr marL="0" lvl="0" indent="0" algn="l" rtl="0">
              <a:spcBef>
                <a:spcPts val="0"/>
              </a:spcBef>
              <a:spcAft>
                <a:spcPts val="0"/>
              </a:spcAft>
              <a:buNone/>
            </a:pPr>
            <a:r>
              <a:rPr lang="en">
                <a:latin typeface="Nunito"/>
                <a:ea typeface="Nunito"/>
                <a:cs typeface="Nunito"/>
                <a:sym typeface="Nunito"/>
              </a:rPr>
              <a:t>The sun is very weak in our living room in the winter!</a:t>
            </a:r>
            <a:endParaRPr>
              <a:latin typeface="Nunito"/>
              <a:ea typeface="Nunito"/>
              <a:cs typeface="Nunito"/>
              <a:sym typeface="Nunito"/>
            </a:endParaRPr>
          </a:p>
        </p:txBody>
      </p:sp>
      <p:pic>
        <p:nvPicPr>
          <p:cNvPr id="2" name="Slide 13">
            <a:hlinkClick r:id="" action="ppaction://media"/>
            <a:extLst>
              <a:ext uri="{FF2B5EF4-FFF2-40B4-BE49-F238E27FC236}">
                <a16:creationId xmlns:a16="http://schemas.microsoft.com/office/drawing/2014/main" id="{D422F5A8-40A4-4B99-9FFB-9A2D392A4C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898" y="333546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a:spLocks noGrp="1"/>
          </p:cNvSpPr>
          <p:nvPr>
            <p:ph type="title"/>
          </p:nvPr>
        </p:nvSpPr>
        <p:spPr>
          <a:xfrm>
            <a:off x="1303800" y="293775"/>
            <a:ext cx="7030500" cy="5976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Conclusion</a:t>
            </a:r>
            <a:endParaRPr dirty="0"/>
          </a:p>
        </p:txBody>
      </p:sp>
      <p:sp>
        <p:nvSpPr>
          <p:cNvPr id="408" name="Google Shape;408;p26"/>
          <p:cNvSpPr txBox="1">
            <a:spLocks noGrp="1"/>
          </p:cNvSpPr>
          <p:nvPr>
            <p:ph type="body" idx="1"/>
          </p:nvPr>
        </p:nvSpPr>
        <p:spPr>
          <a:xfrm>
            <a:off x="1303800" y="1990050"/>
            <a:ext cx="7030500" cy="2541600"/>
          </a:xfrm>
          <a:prstGeom prst="rect">
            <a:avLst/>
          </a:prstGeom>
          <a:solidFill>
            <a:srgbClr val="FFFF00"/>
          </a:solidFill>
        </p:spPr>
        <p:txBody>
          <a:bodyPr spcFirstLastPara="1" wrap="square" lIns="91425" tIns="91425" rIns="91425" bIns="91425" anchor="t" anchorCtr="0">
            <a:normAutofit/>
          </a:bodyPr>
          <a:lstStyle/>
          <a:p>
            <a:pPr marL="0" lvl="0" indent="0" algn="l" rtl="0">
              <a:spcBef>
                <a:spcPts val="0"/>
              </a:spcBef>
              <a:spcAft>
                <a:spcPts val="0"/>
              </a:spcAft>
              <a:buNone/>
            </a:pPr>
            <a:r>
              <a:rPr lang="en" dirty="0"/>
              <a:t>What we learned is that artificial light works better than sunlight. Our hypothesis was incorrect.</a:t>
            </a:r>
            <a:endParaRPr dirty="0"/>
          </a:p>
          <a:p>
            <a:pPr marL="0" lvl="0" indent="0" algn="l" rtl="0">
              <a:spcBef>
                <a:spcPts val="1200"/>
              </a:spcBef>
              <a:spcAft>
                <a:spcPts val="0"/>
              </a:spcAft>
              <a:buNone/>
            </a:pPr>
            <a:r>
              <a:rPr lang="en" dirty="0"/>
              <a:t>Sunlight still worked well, even in winter.  It would be interesting to do this project in the summer.  Would our results be different? Maybe…</a:t>
            </a:r>
            <a:endParaRPr dirty="0"/>
          </a:p>
          <a:p>
            <a:pPr marL="0" lvl="0" indent="0" algn="l" rtl="0">
              <a:spcBef>
                <a:spcPts val="1200"/>
              </a:spcBef>
              <a:spcAft>
                <a:spcPts val="0"/>
              </a:spcAft>
              <a:buNone/>
            </a:pPr>
            <a:endParaRPr dirty="0"/>
          </a:p>
          <a:p>
            <a:pPr marL="0" lvl="0" indent="0" algn="l" rtl="0">
              <a:spcBef>
                <a:spcPts val="1200"/>
              </a:spcBef>
              <a:spcAft>
                <a:spcPts val="1200"/>
              </a:spcAft>
              <a:buNone/>
            </a:pPr>
            <a:r>
              <a:rPr lang="en" dirty="0"/>
              <a:t>We hope you enjoyed our presentation.  Thanks for watching.  </a:t>
            </a:r>
            <a:endParaRPr dirty="0"/>
          </a:p>
        </p:txBody>
      </p:sp>
      <p:pic>
        <p:nvPicPr>
          <p:cNvPr id="2" name="Ending">
            <a:hlinkClick r:id="" action="ppaction://media"/>
            <a:extLst>
              <a:ext uri="{FF2B5EF4-FFF2-40B4-BE49-F238E27FC236}">
                <a16:creationId xmlns:a16="http://schemas.microsoft.com/office/drawing/2014/main" id="{3C3A15BD-5C40-42EA-A25F-E2F433288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1267" y="323352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5B076257-8384-4AE1-98C0-FA99FD2A5859}"/>
              </a:ext>
            </a:extLst>
          </p:cNvPr>
          <p:cNvPicPr>
            <a:picLocks noChangeAspect="1"/>
          </p:cNvPicPr>
          <p:nvPr/>
        </p:nvPicPr>
        <p:blipFill>
          <a:blip r:embed="rId4"/>
          <a:stretch>
            <a:fillRect/>
          </a:stretch>
        </p:blipFill>
        <p:spPr>
          <a:xfrm>
            <a:off x="5145077" y="2196166"/>
            <a:ext cx="3762214" cy="2821661"/>
          </a:xfrm>
          <a:prstGeom prst="rect">
            <a:avLst/>
          </a:prstGeom>
        </p:spPr>
      </p:pic>
      <p:pic>
        <p:nvPicPr>
          <p:cNvPr id="15" name="Picture 14" descr="A picture containing person, indoor, window, dining table&#10;&#10;Description automatically generated">
            <a:extLst>
              <a:ext uri="{FF2B5EF4-FFF2-40B4-BE49-F238E27FC236}">
                <a16:creationId xmlns:a16="http://schemas.microsoft.com/office/drawing/2014/main" id="{3E784E70-4A98-4811-ABC8-C9C4D0B14310}"/>
              </a:ext>
            </a:extLst>
          </p:cNvPr>
          <p:cNvPicPr>
            <a:picLocks noChangeAspect="1"/>
          </p:cNvPicPr>
          <p:nvPr/>
        </p:nvPicPr>
        <p:blipFill>
          <a:blip r:embed="rId5"/>
          <a:stretch>
            <a:fillRect/>
          </a:stretch>
        </p:blipFill>
        <p:spPr>
          <a:xfrm>
            <a:off x="7168693" y="77231"/>
            <a:ext cx="1479362" cy="1972483"/>
          </a:xfrm>
          <a:prstGeom prst="rect">
            <a:avLst/>
          </a:prstGeom>
        </p:spPr>
      </p:pic>
      <p:pic>
        <p:nvPicPr>
          <p:cNvPr id="19" name="Picture 18" descr="A picture containing person, indoor, vegetable&#10;&#10;Description automatically generated">
            <a:extLst>
              <a:ext uri="{FF2B5EF4-FFF2-40B4-BE49-F238E27FC236}">
                <a16:creationId xmlns:a16="http://schemas.microsoft.com/office/drawing/2014/main" id="{548C47B1-1305-41DC-ACA2-949E89721BE3}"/>
              </a:ext>
            </a:extLst>
          </p:cNvPr>
          <p:cNvPicPr>
            <a:picLocks noChangeAspect="1"/>
          </p:cNvPicPr>
          <p:nvPr/>
        </p:nvPicPr>
        <p:blipFill>
          <a:blip r:embed="rId6"/>
          <a:stretch>
            <a:fillRect/>
          </a:stretch>
        </p:blipFill>
        <p:spPr>
          <a:xfrm>
            <a:off x="119090" y="2118934"/>
            <a:ext cx="2210501" cy="2947335"/>
          </a:xfrm>
          <a:prstGeom prst="rect">
            <a:avLst/>
          </a:prstGeom>
        </p:spPr>
      </p:pic>
      <p:pic>
        <p:nvPicPr>
          <p:cNvPr id="21" name="Picture 20">
            <a:extLst>
              <a:ext uri="{FF2B5EF4-FFF2-40B4-BE49-F238E27FC236}">
                <a16:creationId xmlns:a16="http://schemas.microsoft.com/office/drawing/2014/main" id="{CD95E4DA-C27F-4EA9-90AC-77F744F67962}"/>
              </a:ext>
            </a:extLst>
          </p:cNvPr>
          <p:cNvPicPr>
            <a:picLocks noChangeAspect="1"/>
          </p:cNvPicPr>
          <p:nvPr/>
        </p:nvPicPr>
        <p:blipFill>
          <a:blip r:embed="rId7"/>
          <a:stretch>
            <a:fillRect/>
          </a:stretch>
        </p:blipFill>
        <p:spPr>
          <a:xfrm>
            <a:off x="2643188" y="0"/>
            <a:ext cx="1794494" cy="2392659"/>
          </a:xfrm>
          <a:prstGeom prst="rect">
            <a:avLst/>
          </a:prstGeom>
        </p:spPr>
      </p:pic>
      <p:pic>
        <p:nvPicPr>
          <p:cNvPr id="23" name="Picture 22">
            <a:extLst>
              <a:ext uri="{FF2B5EF4-FFF2-40B4-BE49-F238E27FC236}">
                <a16:creationId xmlns:a16="http://schemas.microsoft.com/office/drawing/2014/main" id="{F38C824F-EE6B-4634-919D-5A7EAFA8024F}"/>
              </a:ext>
            </a:extLst>
          </p:cNvPr>
          <p:cNvPicPr>
            <a:picLocks noChangeAspect="1"/>
          </p:cNvPicPr>
          <p:nvPr/>
        </p:nvPicPr>
        <p:blipFill rotWithShape="1">
          <a:blip r:embed="rId8"/>
          <a:srcRect r="11506"/>
          <a:stretch/>
        </p:blipFill>
        <p:spPr>
          <a:xfrm>
            <a:off x="4504558" y="48215"/>
            <a:ext cx="2597258" cy="2201230"/>
          </a:xfrm>
          <a:prstGeom prst="rect">
            <a:avLst/>
          </a:prstGeom>
        </p:spPr>
      </p:pic>
      <p:pic>
        <p:nvPicPr>
          <p:cNvPr id="25" name="Picture 24" descr="A picture containing indoor, wall&#10;&#10;Description automatically generated">
            <a:extLst>
              <a:ext uri="{FF2B5EF4-FFF2-40B4-BE49-F238E27FC236}">
                <a16:creationId xmlns:a16="http://schemas.microsoft.com/office/drawing/2014/main" id="{6C28473B-F6E6-4B26-A418-90689E556600}"/>
              </a:ext>
            </a:extLst>
          </p:cNvPr>
          <p:cNvPicPr>
            <a:picLocks noChangeAspect="1"/>
          </p:cNvPicPr>
          <p:nvPr/>
        </p:nvPicPr>
        <p:blipFill rotWithShape="1">
          <a:blip r:embed="rId9"/>
          <a:srcRect t="17061" b="23925"/>
          <a:stretch/>
        </p:blipFill>
        <p:spPr>
          <a:xfrm>
            <a:off x="2412792" y="2715432"/>
            <a:ext cx="2941368" cy="2314414"/>
          </a:xfrm>
          <a:prstGeom prst="rect">
            <a:avLst/>
          </a:prstGeom>
        </p:spPr>
      </p:pic>
      <p:pic>
        <p:nvPicPr>
          <p:cNvPr id="27" name="Picture 26">
            <a:extLst>
              <a:ext uri="{FF2B5EF4-FFF2-40B4-BE49-F238E27FC236}">
                <a16:creationId xmlns:a16="http://schemas.microsoft.com/office/drawing/2014/main" id="{A268FA87-EFA3-486A-AFFC-07EAA949907D}"/>
              </a:ext>
            </a:extLst>
          </p:cNvPr>
          <p:cNvPicPr>
            <a:picLocks noChangeAspect="1"/>
          </p:cNvPicPr>
          <p:nvPr/>
        </p:nvPicPr>
        <p:blipFill>
          <a:blip r:embed="rId10"/>
          <a:stretch>
            <a:fillRect/>
          </a:stretch>
        </p:blipFill>
        <p:spPr>
          <a:xfrm>
            <a:off x="6890630" y="3472589"/>
            <a:ext cx="1953648" cy="1465236"/>
          </a:xfrm>
          <a:prstGeom prst="rect">
            <a:avLst/>
          </a:prstGeom>
        </p:spPr>
      </p:pic>
      <p:pic>
        <p:nvPicPr>
          <p:cNvPr id="29" name="Picture 28" descr="A picture containing indoor, wall, person&#10;&#10;Description automatically generated">
            <a:extLst>
              <a:ext uri="{FF2B5EF4-FFF2-40B4-BE49-F238E27FC236}">
                <a16:creationId xmlns:a16="http://schemas.microsoft.com/office/drawing/2014/main" id="{B40C253D-D69A-47B2-B92C-0594E61572B8}"/>
              </a:ext>
            </a:extLst>
          </p:cNvPr>
          <p:cNvPicPr>
            <a:picLocks noChangeAspect="1"/>
          </p:cNvPicPr>
          <p:nvPr/>
        </p:nvPicPr>
        <p:blipFill>
          <a:blip r:embed="rId11"/>
          <a:stretch>
            <a:fillRect/>
          </a:stretch>
        </p:blipFill>
        <p:spPr>
          <a:xfrm>
            <a:off x="199982" y="78244"/>
            <a:ext cx="1735811" cy="2314415"/>
          </a:xfrm>
          <a:prstGeom prst="rect">
            <a:avLst/>
          </a:prstGeom>
        </p:spPr>
      </p:pic>
      <p:pic>
        <p:nvPicPr>
          <p:cNvPr id="3" name="Picture 2">
            <a:extLst>
              <a:ext uri="{FF2B5EF4-FFF2-40B4-BE49-F238E27FC236}">
                <a16:creationId xmlns:a16="http://schemas.microsoft.com/office/drawing/2014/main" id="{988252A3-5B57-4F9B-9F3B-E3470573B517}"/>
              </a:ext>
            </a:extLst>
          </p:cNvPr>
          <p:cNvPicPr>
            <a:picLocks noChangeAspect="1"/>
          </p:cNvPicPr>
          <p:nvPr/>
        </p:nvPicPr>
        <p:blipFill>
          <a:blip r:embed="rId12"/>
          <a:stretch>
            <a:fillRect/>
          </a:stretch>
        </p:blipFill>
        <p:spPr>
          <a:xfrm>
            <a:off x="1224340" y="277314"/>
            <a:ext cx="1707549" cy="2276732"/>
          </a:xfrm>
          <a:prstGeom prst="rect">
            <a:avLst/>
          </a:prstGeom>
        </p:spPr>
      </p:pic>
      <p:pic>
        <p:nvPicPr>
          <p:cNvPr id="5" name="Picture 4">
            <a:extLst>
              <a:ext uri="{FF2B5EF4-FFF2-40B4-BE49-F238E27FC236}">
                <a16:creationId xmlns:a16="http://schemas.microsoft.com/office/drawing/2014/main" id="{111B2852-3DBC-476A-8ADB-B7CDA6A47639}"/>
              </a:ext>
            </a:extLst>
          </p:cNvPr>
          <p:cNvPicPr>
            <a:picLocks noChangeAspect="1"/>
          </p:cNvPicPr>
          <p:nvPr/>
        </p:nvPicPr>
        <p:blipFill>
          <a:blip r:embed="rId13"/>
          <a:stretch>
            <a:fillRect/>
          </a:stretch>
        </p:blipFill>
        <p:spPr>
          <a:xfrm>
            <a:off x="4085052" y="1792533"/>
            <a:ext cx="1953647" cy="2604863"/>
          </a:xfrm>
          <a:prstGeom prst="rect">
            <a:avLst/>
          </a:prstGeom>
        </p:spPr>
      </p:pic>
      <p:pic>
        <p:nvPicPr>
          <p:cNvPr id="8" name="Picture 7" descr="A picture containing oven, grate&#10;&#10;Description automatically generated">
            <a:extLst>
              <a:ext uri="{FF2B5EF4-FFF2-40B4-BE49-F238E27FC236}">
                <a16:creationId xmlns:a16="http://schemas.microsoft.com/office/drawing/2014/main" id="{E78A93A7-F354-4034-BE29-2ABCBE0D0F2E}"/>
              </a:ext>
            </a:extLst>
          </p:cNvPr>
          <p:cNvPicPr>
            <a:picLocks noChangeAspect="1"/>
          </p:cNvPicPr>
          <p:nvPr/>
        </p:nvPicPr>
        <p:blipFill>
          <a:blip r:embed="rId14"/>
          <a:stretch>
            <a:fillRect/>
          </a:stretch>
        </p:blipFill>
        <p:spPr>
          <a:xfrm>
            <a:off x="6141109" y="642688"/>
            <a:ext cx="2170541" cy="2894055"/>
          </a:xfrm>
          <a:prstGeom prst="rect">
            <a:avLst/>
          </a:prstGeom>
        </p:spPr>
      </p:pic>
      <p:pic>
        <p:nvPicPr>
          <p:cNvPr id="10" name="Picture 9">
            <a:extLst>
              <a:ext uri="{FF2B5EF4-FFF2-40B4-BE49-F238E27FC236}">
                <a16:creationId xmlns:a16="http://schemas.microsoft.com/office/drawing/2014/main" id="{42FD5479-9C95-4CA1-A880-39B8FD2AC3FE}"/>
              </a:ext>
            </a:extLst>
          </p:cNvPr>
          <p:cNvPicPr>
            <a:picLocks noChangeAspect="1"/>
          </p:cNvPicPr>
          <p:nvPr/>
        </p:nvPicPr>
        <p:blipFill>
          <a:blip r:embed="rId15"/>
          <a:stretch>
            <a:fillRect/>
          </a:stretch>
        </p:blipFill>
        <p:spPr>
          <a:xfrm>
            <a:off x="1624046" y="2552048"/>
            <a:ext cx="1724687" cy="2299582"/>
          </a:xfrm>
          <a:prstGeom prst="rect">
            <a:avLst/>
          </a:prstGeom>
        </p:spPr>
      </p:pic>
      <p:pic>
        <p:nvPicPr>
          <p:cNvPr id="13" name="Picture 12" descr="Diagram&#10;&#10;Description automatically generated">
            <a:extLst>
              <a:ext uri="{FF2B5EF4-FFF2-40B4-BE49-F238E27FC236}">
                <a16:creationId xmlns:a16="http://schemas.microsoft.com/office/drawing/2014/main" id="{D9601C4F-BDDE-41E5-98C8-74C96C98A937}"/>
              </a:ext>
            </a:extLst>
          </p:cNvPr>
          <p:cNvPicPr>
            <a:picLocks noChangeAspect="1"/>
          </p:cNvPicPr>
          <p:nvPr/>
        </p:nvPicPr>
        <p:blipFill>
          <a:blip r:embed="rId16"/>
          <a:stretch>
            <a:fillRect/>
          </a:stretch>
        </p:blipFill>
        <p:spPr>
          <a:xfrm>
            <a:off x="7168693" y="2621314"/>
            <a:ext cx="1801812" cy="2402416"/>
          </a:xfrm>
          <a:prstGeom prst="rect">
            <a:avLst/>
          </a:prstGeom>
        </p:spPr>
      </p:pic>
      <p:pic>
        <p:nvPicPr>
          <p:cNvPr id="16" name="Picture 15" descr="A picture containing ground, floor&#10;&#10;Description automatically generated">
            <a:extLst>
              <a:ext uri="{FF2B5EF4-FFF2-40B4-BE49-F238E27FC236}">
                <a16:creationId xmlns:a16="http://schemas.microsoft.com/office/drawing/2014/main" id="{A8759AD2-CF94-4C2E-86F1-3F3156F6FF9E}"/>
              </a:ext>
            </a:extLst>
          </p:cNvPr>
          <p:cNvPicPr>
            <a:picLocks noChangeAspect="1"/>
          </p:cNvPicPr>
          <p:nvPr/>
        </p:nvPicPr>
        <p:blipFill>
          <a:blip r:embed="rId17"/>
          <a:stretch>
            <a:fillRect/>
          </a:stretch>
        </p:blipFill>
        <p:spPr>
          <a:xfrm>
            <a:off x="3585474" y="321512"/>
            <a:ext cx="1737360" cy="1303020"/>
          </a:xfrm>
          <a:prstGeom prst="rect">
            <a:avLst/>
          </a:prstGeom>
        </p:spPr>
      </p:pic>
      <p:pic>
        <p:nvPicPr>
          <p:cNvPr id="18" name="Picture 17">
            <a:extLst>
              <a:ext uri="{FF2B5EF4-FFF2-40B4-BE49-F238E27FC236}">
                <a16:creationId xmlns:a16="http://schemas.microsoft.com/office/drawing/2014/main" id="{3CAE65BF-0F52-4D8A-81A2-70EB72C4FC3D}"/>
              </a:ext>
            </a:extLst>
          </p:cNvPr>
          <p:cNvPicPr>
            <a:picLocks noChangeAspect="1"/>
          </p:cNvPicPr>
          <p:nvPr/>
        </p:nvPicPr>
        <p:blipFill>
          <a:blip r:embed="rId18"/>
          <a:stretch>
            <a:fillRect/>
          </a:stretch>
        </p:blipFill>
        <p:spPr>
          <a:xfrm>
            <a:off x="3515056" y="2184146"/>
            <a:ext cx="5628944" cy="2064249"/>
          </a:xfrm>
          <a:prstGeom prst="rect">
            <a:avLst/>
          </a:prstGeom>
        </p:spPr>
      </p:pic>
      <p:pic>
        <p:nvPicPr>
          <p:cNvPr id="20" name="uplifting-acoustic-full_f1FetVNO">
            <a:hlinkClick r:id="" action="ppaction://media"/>
            <a:extLst>
              <a:ext uri="{FF2B5EF4-FFF2-40B4-BE49-F238E27FC236}">
                <a16:creationId xmlns:a16="http://schemas.microsoft.com/office/drawing/2014/main" id="{B48DDC9C-68FE-4DC5-8BC7-6534AF4FE9E8}"/>
              </a:ext>
            </a:extLst>
          </p:cNvPr>
          <p:cNvPicPr>
            <a:picLocks noChangeAspect="1"/>
          </p:cNvPicPr>
          <p:nvPr>
            <a:audioFile r:link="rId2"/>
            <p:extLst>
              <p:ext uri="{DAA4B4D4-6D71-4841-9C94-3DE7FCFB9230}">
                <p14:media xmlns:p14="http://schemas.microsoft.com/office/powerpoint/2010/main" r:embed="rId1">
                  <p14:fade in="6000" out="10000"/>
                </p14:media>
              </p:ext>
            </p:extLst>
          </p:nvPr>
        </p:nvPicPr>
        <p:blipFill>
          <a:blip r:embed="rId19"/>
          <a:stretch>
            <a:fillRect/>
          </a:stretch>
        </p:blipFill>
        <p:spPr>
          <a:xfrm>
            <a:off x="2134310" y="67369"/>
            <a:ext cx="406400" cy="406400"/>
          </a:xfrm>
          <a:prstGeom prst="rect">
            <a:avLst/>
          </a:prstGeom>
        </p:spPr>
      </p:pic>
      <p:pic>
        <p:nvPicPr>
          <p:cNvPr id="24" name="Picture 23" descr="A picture containing indoor, window, plant&#10;&#10;Description automatically generated">
            <a:extLst>
              <a:ext uri="{FF2B5EF4-FFF2-40B4-BE49-F238E27FC236}">
                <a16:creationId xmlns:a16="http://schemas.microsoft.com/office/drawing/2014/main" id="{A26A9AEF-75A0-4004-B2C6-09227AAAF63C}"/>
              </a:ext>
            </a:extLst>
          </p:cNvPr>
          <p:cNvPicPr>
            <a:picLocks noChangeAspect="1"/>
          </p:cNvPicPr>
          <p:nvPr/>
        </p:nvPicPr>
        <p:blipFill>
          <a:blip r:embed="rId20"/>
          <a:stretch>
            <a:fillRect/>
          </a:stretch>
        </p:blipFill>
        <p:spPr>
          <a:xfrm>
            <a:off x="888058" y="2963228"/>
            <a:ext cx="1483133" cy="1977510"/>
          </a:xfrm>
          <a:prstGeom prst="rect">
            <a:avLst/>
          </a:prstGeom>
        </p:spPr>
      </p:pic>
      <p:pic>
        <p:nvPicPr>
          <p:cNvPr id="28" name="Picture 27" descr="Text, letter&#10;&#10;Description automatically generated">
            <a:extLst>
              <a:ext uri="{FF2B5EF4-FFF2-40B4-BE49-F238E27FC236}">
                <a16:creationId xmlns:a16="http://schemas.microsoft.com/office/drawing/2014/main" id="{B1DA5AF3-F5DF-4BEC-8AA6-F1B656B9E3C1}"/>
              </a:ext>
            </a:extLst>
          </p:cNvPr>
          <p:cNvPicPr>
            <a:picLocks noChangeAspect="1"/>
          </p:cNvPicPr>
          <p:nvPr/>
        </p:nvPicPr>
        <p:blipFill rotWithShape="1">
          <a:blip r:embed="rId21"/>
          <a:srcRect l="10193" t="6678" r="8942" b="17437"/>
          <a:stretch/>
        </p:blipFill>
        <p:spPr>
          <a:xfrm>
            <a:off x="48996" y="488548"/>
            <a:ext cx="1743438" cy="2181425"/>
          </a:xfrm>
          <a:prstGeom prst="rect">
            <a:avLst/>
          </a:prstGeom>
        </p:spPr>
      </p:pic>
    </p:spTree>
    <p:extLst>
      <p:ext uri="{BB962C8B-B14F-4D97-AF65-F5344CB8AC3E}">
        <p14:creationId xmlns:p14="http://schemas.microsoft.com/office/powerpoint/2010/main" val="220660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7000"/>
                            </p:stCondLst>
                            <p:childTnLst>
                              <p:par>
                                <p:cTn id="13" presetID="10" presetClass="entr" presetSubtype="0" fill="hold" nodeType="afterEffect">
                                  <p:stCondLst>
                                    <p:cond delay="3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0500"/>
                            </p:stCondLst>
                            <p:childTnLst>
                              <p:par>
                                <p:cTn id="17" presetID="10" presetClass="entr" presetSubtype="0" fill="hold" nodeType="afterEffect">
                                  <p:stCondLst>
                                    <p:cond delay="3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4000"/>
                            </p:stCondLst>
                            <p:childTnLst>
                              <p:par>
                                <p:cTn id="21" presetID="10" presetClass="entr" presetSubtype="0" fill="hold" nodeType="afterEffect">
                                  <p:stCondLst>
                                    <p:cond delay="300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17500"/>
                            </p:stCondLst>
                            <p:childTnLst>
                              <p:par>
                                <p:cTn id="25" presetID="10" presetClass="entr" presetSubtype="0" fill="hold" nodeType="afterEffect">
                                  <p:stCondLst>
                                    <p:cond delay="3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1000"/>
                            </p:stCondLst>
                            <p:childTnLst>
                              <p:par>
                                <p:cTn id="29" presetID="10" presetClass="entr" presetSubtype="0" fill="hold" nodeType="afterEffect">
                                  <p:stCondLst>
                                    <p:cond delay="3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24500"/>
                            </p:stCondLst>
                            <p:childTnLst>
                              <p:par>
                                <p:cTn id="33" presetID="10" presetClass="entr" presetSubtype="0" fill="hold" nodeType="afterEffect">
                                  <p:stCondLst>
                                    <p:cond delay="30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28000"/>
                            </p:stCondLst>
                            <p:childTnLst>
                              <p:par>
                                <p:cTn id="37" presetID="10" presetClass="entr" presetSubtype="0"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1500"/>
                            </p:stCondLst>
                            <p:childTnLst>
                              <p:par>
                                <p:cTn id="41" presetID="10" presetClass="entr" presetSubtype="0" fill="hold" nodeType="after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35000"/>
                            </p:stCondLst>
                            <p:childTnLst>
                              <p:par>
                                <p:cTn id="45" presetID="10" presetClass="entr" presetSubtype="0" fill="hold" nodeType="after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38500"/>
                            </p:stCondLst>
                            <p:childTnLst>
                              <p:par>
                                <p:cTn id="49" presetID="10" presetClass="entr" presetSubtype="0" fill="hold" nodeType="afterEffect">
                                  <p:stCondLst>
                                    <p:cond delay="30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42000"/>
                            </p:stCondLst>
                            <p:childTnLst>
                              <p:par>
                                <p:cTn id="53" presetID="10" presetClass="entr" presetSubtype="0" fill="hold" nodeType="afterEffect">
                                  <p:stCondLst>
                                    <p:cond delay="3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45500"/>
                            </p:stCondLst>
                            <p:childTnLst>
                              <p:par>
                                <p:cTn id="57" presetID="10" presetClass="entr" presetSubtype="0" fill="hold" nodeType="afterEffect">
                                  <p:stCondLst>
                                    <p:cond delay="300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49000"/>
                            </p:stCondLst>
                            <p:childTnLst>
                              <p:par>
                                <p:cTn id="61" presetID="10" presetClass="entr" presetSubtype="0" fill="hold" nodeType="afterEffect">
                                  <p:stCondLst>
                                    <p:cond delay="300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52500"/>
                            </p:stCondLst>
                            <p:childTnLst>
                              <p:par>
                                <p:cTn id="65" presetID="10" presetClass="entr" presetSubtype="0" fill="hold" nodeType="afterEffect">
                                  <p:stCondLst>
                                    <p:cond delay="30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56000"/>
                            </p:stCondLst>
                            <p:childTnLst>
                              <p:par>
                                <p:cTn id="69" presetID="10" presetClass="entr" presetSubtype="0" fill="hold" nodeType="afterEffect">
                                  <p:stCondLst>
                                    <p:cond delay="300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72276" fill="hold"/>
                                        <p:tgtEl>
                                          <p:spTgt spid="20"/>
                                        </p:tgtEl>
                                      </p:cBhvr>
                                    </p:cmd>
                                  </p:childTnLst>
                                </p:cTn>
                              </p:par>
                            </p:childTnLst>
                          </p:cTn>
                        </p:par>
                      </p:childTnLst>
                    </p:cTn>
                  </p:par>
                </p:childTnLst>
              </p:cTn>
              <p:nextCondLst>
                <p:cond evt="onClick" delay="0">
                  <p:tgtEl>
                    <p:spTgt spid="20"/>
                  </p:tgtEl>
                </p:cond>
              </p:nextCondLst>
            </p:seq>
            <p:audio>
              <p:cMediaNode>
                <p:cTn id="7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body" idx="4294967295"/>
          </p:nvPr>
        </p:nvSpPr>
        <p:spPr>
          <a:xfrm>
            <a:off x="1157150" y="419850"/>
            <a:ext cx="7030500" cy="1770900"/>
          </a:xfrm>
          <a:prstGeom prst="rect">
            <a:avLst/>
          </a:prstGeom>
          <a:solidFill>
            <a:srgbClr val="FFFFFF"/>
          </a:solidFill>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2400" u="sng">
                <a:solidFill>
                  <a:srgbClr val="000000"/>
                </a:solidFill>
                <a:highlight>
                  <a:srgbClr val="FFFFFF"/>
                </a:highlight>
                <a:latin typeface="Maven Pro"/>
                <a:ea typeface="Maven Pro"/>
                <a:cs typeface="Maven Pro"/>
                <a:sym typeface="Maven Pro"/>
              </a:rPr>
              <a:t>Why we chose Hydroponics</a:t>
            </a:r>
            <a:endParaRPr sz="2400" u="sng">
              <a:solidFill>
                <a:srgbClr val="000000"/>
              </a:solidFill>
              <a:highlight>
                <a:srgbClr val="FFFFFF"/>
              </a:highlight>
              <a:latin typeface="Maven Pro"/>
              <a:ea typeface="Maven Pro"/>
              <a:cs typeface="Maven Pro"/>
              <a:sym typeface="Maven Pro"/>
            </a:endParaRPr>
          </a:p>
          <a:p>
            <a:pPr marL="0" lvl="0" indent="0" algn="l" rtl="0">
              <a:spcBef>
                <a:spcPts val="1200"/>
              </a:spcBef>
              <a:spcAft>
                <a:spcPts val="1200"/>
              </a:spcAft>
              <a:buNone/>
            </a:pPr>
            <a:r>
              <a:rPr lang="en" sz="2400">
                <a:solidFill>
                  <a:srgbClr val="000000"/>
                </a:solidFill>
                <a:highlight>
                  <a:srgbClr val="FFFFFF"/>
                </a:highlight>
                <a:latin typeface="Maven Pro"/>
                <a:ea typeface="Maven Pro"/>
                <a:cs typeface="Maven Pro"/>
                <a:sym typeface="Maven Pro"/>
              </a:rPr>
              <a:t>Our family has been interested in gardening for many years, </a:t>
            </a:r>
            <a:r>
              <a:rPr lang="en" sz="2400" i="1" u="sng">
                <a:solidFill>
                  <a:srgbClr val="000000"/>
                </a:solidFill>
                <a:highlight>
                  <a:srgbClr val="FFFFFF"/>
                </a:highlight>
                <a:latin typeface="Maven Pro"/>
                <a:ea typeface="Maven Pro"/>
                <a:cs typeface="Maven Pro"/>
                <a:sym typeface="Maven Pro"/>
              </a:rPr>
              <a:t>but how do you garden in the winter in Canada?</a:t>
            </a:r>
            <a:r>
              <a:rPr lang="en" sz="2400">
                <a:solidFill>
                  <a:srgbClr val="000000"/>
                </a:solidFill>
                <a:highlight>
                  <a:srgbClr val="FFFFFF"/>
                </a:highlight>
                <a:latin typeface="Maven Pro"/>
                <a:ea typeface="Maven Pro"/>
                <a:cs typeface="Maven Pro"/>
                <a:sym typeface="Maven Pro"/>
              </a:rPr>
              <a:t>  Is the answer HYDROPONICS?</a:t>
            </a:r>
            <a:endParaRPr sz="2400">
              <a:solidFill>
                <a:srgbClr val="000000"/>
              </a:solidFill>
              <a:highlight>
                <a:srgbClr val="FFFFFF"/>
              </a:highlight>
              <a:latin typeface="Maven Pro"/>
              <a:ea typeface="Maven Pro"/>
              <a:cs typeface="Maven Pro"/>
              <a:sym typeface="Maven Pro"/>
            </a:endParaRPr>
          </a:p>
        </p:txBody>
      </p:sp>
      <p:sp>
        <p:nvSpPr>
          <p:cNvPr id="284" name="Google Shape;284;p14"/>
          <p:cNvSpPr txBox="1">
            <a:spLocks noGrp="1"/>
          </p:cNvSpPr>
          <p:nvPr>
            <p:ph type="body" idx="4294967295"/>
          </p:nvPr>
        </p:nvSpPr>
        <p:spPr>
          <a:xfrm>
            <a:off x="770850" y="2616875"/>
            <a:ext cx="7602300" cy="2334900"/>
          </a:xfrm>
          <a:prstGeom prst="rect">
            <a:avLst/>
          </a:prstGeom>
          <a:solidFill>
            <a:srgbClr val="FFFFFF"/>
          </a:solidFill>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sz="2400">
                <a:solidFill>
                  <a:srgbClr val="000000"/>
                </a:solidFill>
                <a:highlight>
                  <a:srgbClr val="FFFFFF"/>
                </a:highlight>
                <a:latin typeface="Maven Pro"/>
                <a:ea typeface="Maven Pro"/>
                <a:cs typeface="Maven Pro"/>
                <a:sym typeface="Maven Pro"/>
              </a:rPr>
              <a:t>Growing food at home can save money and help the environment so we wanted to give it a try.</a:t>
            </a:r>
            <a:endParaRPr sz="2400">
              <a:solidFill>
                <a:srgbClr val="000000"/>
              </a:solidFill>
              <a:highlight>
                <a:srgbClr val="FFFFFF"/>
              </a:highlight>
              <a:latin typeface="Maven Pro"/>
              <a:ea typeface="Maven Pro"/>
              <a:cs typeface="Maven Pro"/>
              <a:sym typeface="Maven Pro"/>
            </a:endParaRPr>
          </a:p>
          <a:p>
            <a:pPr marL="0" lvl="0" indent="0" algn="ctr" rtl="0">
              <a:spcBef>
                <a:spcPts val="1200"/>
              </a:spcBef>
              <a:spcAft>
                <a:spcPts val="0"/>
              </a:spcAft>
              <a:buNone/>
            </a:pPr>
            <a:r>
              <a:rPr lang="en" sz="2400">
                <a:solidFill>
                  <a:srgbClr val="000000"/>
                </a:solidFill>
                <a:highlight>
                  <a:srgbClr val="FFFFFF"/>
                </a:highlight>
                <a:latin typeface="Maven Pro"/>
                <a:ea typeface="Maven Pro"/>
                <a:cs typeface="Maven Pro"/>
                <a:sym typeface="Maven Pro"/>
              </a:rPr>
              <a:t>Our Problem Statement</a:t>
            </a:r>
            <a:endParaRPr sz="2400">
              <a:solidFill>
                <a:srgbClr val="000000"/>
              </a:solidFill>
              <a:highlight>
                <a:srgbClr val="FFFFFF"/>
              </a:highlight>
              <a:latin typeface="Maven Pro"/>
              <a:ea typeface="Maven Pro"/>
              <a:cs typeface="Maven Pro"/>
              <a:sym typeface="Maven Pro"/>
            </a:endParaRPr>
          </a:p>
          <a:p>
            <a:pPr marL="0" lvl="0" indent="0" algn="ctr" rtl="0">
              <a:spcBef>
                <a:spcPts val="1200"/>
              </a:spcBef>
              <a:spcAft>
                <a:spcPts val="0"/>
              </a:spcAft>
              <a:buNone/>
            </a:pPr>
            <a:r>
              <a:rPr lang="en" sz="2400">
                <a:solidFill>
                  <a:srgbClr val="000000"/>
                </a:solidFill>
                <a:highlight>
                  <a:srgbClr val="FFFFFF"/>
                </a:highlight>
                <a:latin typeface="Maven Pro"/>
                <a:ea typeface="Maven Pro"/>
                <a:cs typeface="Maven Pro"/>
                <a:sym typeface="Maven Pro"/>
              </a:rPr>
              <a:t>What is the best way to grow lettuce at home?</a:t>
            </a:r>
            <a:endParaRPr sz="2400">
              <a:solidFill>
                <a:srgbClr val="000000"/>
              </a:solidFill>
              <a:highlight>
                <a:srgbClr val="FFFFFF"/>
              </a:highlight>
              <a:latin typeface="Maven Pro"/>
              <a:ea typeface="Maven Pro"/>
              <a:cs typeface="Maven Pro"/>
              <a:sym typeface="Maven Pro"/>
            </a:endParaRPr>
          </a:p>
          <a:p>
            <a:pPr marL="0" lvl="0" indent="0" algn="ctr" rtl="0">
              <a:spcBef>
                <a:spcPts val="1200"/>
              </a:spcBef>
              <a:spcAft>
                <a:spcPts val="1200"/>
              </a:spcAft>
              <a:buNone/>
            </a:pPr>
            <a:r>
              <a:rPr lang="en" sz="2400">
                <a:solidFill>
                  <a:srgbClr val="000000"/>
                </a:solidFill>
                <a:highlight>
                  <a:srgbClr val="FFFFFF"/>
                </a:highlight>
                <a:latin typeface="Maven Pro"/>
                <a:ea typeface="Maven Pro"/>
                <a:cs typeface="Maven Pro"/>
                <a:sym typeface="Maven Pro"/>
              </a:rPr>
              <a:t>LET’S FIND OUT!</a:t>
            </a:r>
            <a:endParaRPr sz="2400">
              <a:solidFill>
                <a:srgbClr val="000000"/>
              </a:solidFill>
              <a:highlight>
                <a:srgbClr val="FFFFFF"/>
              </a:highlight>
              <a:latin typeface="Maven Pro"/>
              <a:ea typeface="Maven Pro"/>
              <a:cs typeface="Maven Pro"/>
              <a:sym typeface="Maven Pro"/>
            </a:endParaRPr>
          </a:p>
        </p:txBody>
      </p:sp>
      <p:pic>
        <p:nvPicPr>
          <p:cNvPr id="2" name="Slide 2">
            <a:hlinkClick r:id="" action="ppaction://media"/>
            <a:extLst>
              <a:ext uri="{FF2B5EF4-FFF2-40B4-BE49-F238E27FC236}">
                <a16:creationId xmlns:a16="http://schemas.microsoft.com/office/drawing/2014/main" id="{265BA53B-CFB4-4CBE-8B4B-B63F2B56B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950" y="224663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body" idx="4294967295"/>
          </p:nvPr>
        </p:nvSpPr>
        <p:spPr>
          <a:xfrm>
            <a:off x="1221975" y="483600"/>
            <a:ext cx="7030500" cy="1770900"/>
          </a:xfrm>
          <a:prstGeom prst="rect">
            <a:avLst/>
          </a:prstGeom>
          <a:solidFill>
            <a:srgbClr val="FFFFF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sz="1900">
                <a:solidFill>
                  <a:srgbClr val="000000"/>
                </a:solidFill>
                <a:highlight>
                  <a:srgbClr val="FFFFFF"/>
                </a:highlight>
                <a:latin typeface="Maven Pro"/>
                <a:ea typeface="Maven Pro"/>
                <a:cs typeface="Maven Pro"/>
                <a:sym typeface="Maven Pro"/>
              </a:rPr>
              <a:t>Hypothesis</a:t>
            </a:r>
            <a:endParaRPr sz="1900">
              <a:solidFill>
                <a:srgbClr val="000000"/>
              </a:solidFill>
              <a:highlight>
                <a:srgbClr val="FFFFFF"/>
              </a:highlight>
              <a:latin typeface="Maven Pro"/>
              <a:ea typeface="Maven Pro"/>
              <a:cs typeface="Maven Pro"/>
              <a:sym typeface="Maven Pro"/>
            </a:endParaRPr>
          </a:p>
          <a:p>
            <a:pPr marL="0" lvl="0" indent="0" algn="ctr" rtl="0">
              <a:spcBef>
                <a:spcPts val="1200"/>
              </a:spcBef>
              <a:spcAft>
                <a:spcPts val="1200"/>
              </a:spcAft>
              <a:buNone/>
            </a:pPr>
            <a:r>
              <a:rPr lang="en" sz="1400">
                <a:solidFill>
                  <a:srgbClr val="000000"/>
                </a:solidFill>
                <a:highlight>
                  <a:srgbClr val="FFFFFF"/>
                </a:highlight>
                <a:latin typeface="Maven Pro"/>
                <a:ea typeface="Maven Pro"/>
                <a:cs typeface="Maven Pro"/>
                <a:sym typeface="Maven Pro"/>
              </a:rPr>
              <a:t>Our hypothesis is that lettuce grown with sunlight as its light source will work better than using artificial light because the sun is more powerful and has more energy than a lightbulb. </a:t>
            </a:r>
            <a:endParaRPr sz="2200">
              <a:solidFill>
                <a:srgbClr val="000000"/>
              </a:solidFill>
              <a:highlight>
                <a:srgbClr val="FFFFFF"/>
              </a:highlight>
              <a:latin typeface="Maven Pro"/>
              <a:ea typeface="Maven Pro"/>
              <a:cs typeface="Maven Pro"/>
              <a:sym typeface="Maven Pro"/>
            </a:endParaRPr>
          </a:p>
        </p:txBody>
      </p:sp>
      <p:sp>
        <p:nvSpPr>
          <p:cNvPr id="290" name="Google Shape;290;p15"/>
          <p:cNvSpPr txBox="1">
            <a:spLocks noGrp="1"/>
          </p:cNvSpPr>
          <p:nvPr>
            <p:ph type="body" idx="4294967295"/>
          </p:nvPr>
        </p:nvSpPr>
        <p:spPr>
          <a:xfrm>
            <a:off x="3857375" y="2461800"/>
            <a:ext cx="1458600" cy="558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a:solidFill>
                  <a:srgbClr val="000000"/>
                </a:solidFill>
                <a:highlight>
                  <a:srgbClr val="FFFFFF"/>
                </a:highlight>
                <a:latin typeface="Maven Pro"/>
                <a:ea typeface="Maven Pro"/>
                <a:cs typeface="Maven Pro"/>
                <a:sym typeface="Maven Pro"/>
              </a:rPr>
              <a:t>VERSUS</a:t>
            </a:r>
            <a:endParaRPr sz="2400">
              <a:solidFill>
                <a:srgbClr val="000000"/>
              </a:solidFill>
              <a:highlight>
                <a:srgbClr val="FFFFFF"/>
              </a:highlight>
              <a:latin typeface="Maven Pro"/>
              <a:ea typeface="Maven Pro"/>
              <a:cs typeface="Maven Pro"/>
              <a:sym typeface="Maven Pro"/>
            </a:endParaRPr>
          </a:p>
        </p:txBody>
      </p:sp>
      <p:pic>
        <p:nvPicPr>
          <p:cNvPr id="291" name="Google Shape;291;p15" descr="Image result for a picture of the sun and a light bulb vs"/>
          <p:cNvPicPr preferRelativeResize="0"/>
          <p:nvPr/>
        </p:nvPicPr>
        <p:blipFill rotWithShape="1">
          <a:blip r:embed="rId5">
            <a:alphaModFix/>
          </a:blip>
          <a:srcRect l="9767" t="21593" r="49297" b="30780"/>
          <a:stretch/>
        </p:blipFill>
        <p:spPr>
          <a:xfrm>
            <a:off x="1680700" y="2348975"/>
            <a:ext cx="1559550" cy="1940100"/>
          </a:xfrm>
          <a:prstGeom prst="rect">
            <a:avLst/>
          </a:prstGeom>
          <a:noFill/>
          <a:ln>
            <a:noFill/>
          </a:ln>
        </p:spPr>
      </p:pic>
      <p:pic>
        <p:nvPicPr>
          <p:cNvPr id="292" name="Google Shape;292;p15" descr="Image result for a picture of the sun and a light bulb vs"/>
          <p:cNvPicPr preferRelativeResize="0"/>
          <p:nvPr/>
        </p:nvPicPr>
        <p:blipFill rotWithShape="1">
          <a:blip r:embed="rId5">
            <a:alphaModFix/>
          </a:blip>
          <a:srcRect l="50405" t="21593" r="3775" b="30780"/>
          <a:stretch/>
        </p:blipFill>
        <p:spPr>
          <a:xfrm>
            <a:off x="5704500" y="2510175"/>
            <a:ext cx="1745575" cy="1940100"/>
          </a:xfrm>
          <a:prstGeom prst="rect">
            <a:avLst/>
          </a:prstGeom>
          <a:noFill/>
          <a:ln>
            <a:noFill/>
          </a:ln>
        </p:spPr>
      </p:pic>
      <p:pic>
        <p:nvPicPr>
          <p:cNvPr id="2" name="Slide 3">
            <a:hlinkClick r:id="" action="ppaction://media"/>
            <a:extLst>
              <a:ext uri="{FF2B5EF4-FFF2-40B4-BE49-F238E27FC236}">
                <a16:creationId xmlns:a16="http://schemas.microsoft.com/office/drawing/2014/main" id="{F446C9AB-27ED-4D35-8938-D02B50CEDB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0120" y="31158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414050" y="165625"/>
            <a:ext cx="2505600" cy="588300"/>
          </a:xfrm>
          <a:prstGeom prst="rect">
            <a:avLst/>
          </a:prstGeom>
          <a:solidFill>
            <a:srgbClr val="FFFFFF"/>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a:t>
            </a:r>
            <a:endParaRPr/>
          </a:p>
        </p:txBody>
      </p:sp>
      <p:sp>
        <p:nvSpPr>
          <p:cNvPr id="298" name="Google Shape;298;p16"/>
          <p:cNvSpPr txBox="1">
            <a:spLocks noGrp="1"/>
          </p:cNvSpPr>
          <p:nvPr>
            <p:ph type="body" idx="1"/>
          </p:nvPr>
        </p:nvSpPr>
        <p:spPr>
          <a:xfrm>
            <a:off x="216225" y="788875"/>
            <a:ext cx="3699000" cy="4278300"/>
          </a:xfrm>
          <a:prstGeom prst="rect">
            <a:avLst/>
          </a:prstGeom>
          <a:solidFill>
            <a:srgbClr val="FFFFFF"/>
          </a:solidFill>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en" sz="1012" dirty="0"/>
              <a:t>We conducted research using the book </a:t>
            </a:r>
            <a:endParaRPr sz="1012" dirty="0"/>
          </a:p>
          <a:p>
            <a:pPr marL="0" lvl="0" indent="0" algn="l" rtl="0">
              <a:lnSpc>
                <a:spcPct val="95000"/>
              </a:lnSpc>
              <a:spcBef>
                <a:spcPts val="1200"/>
              </a:spcBef>
              <a:spcAft>
                <a:spcPts val="0"/>
              </a:spcAft>
              <a:buSzPts val="688"/>
              <a:buNone/>
            </a:pPr>
            <a:r>
              <a:rPr lang="en" sz="1012" u="sng" dirty="0"/>
              <a:t>“Hydroponic Food Production”</a:t>
            </a:r>
            <a:endParaRPr sz="1012" u="sng" dirty="0"/>
          </a:p>
          <a:p>
            <a:pPr marL="0" lvl="0" indent="0" algn="l" rtl="0">
              <a:lnSpc>
                <a:spcPct val="95000"/>
              </a:lnSpc>
              <a:spcBef>
                <a:spcPts val="1200"/>
              </a:spcBef>
              <a:spcAft>
                <a:spcPts val="0"/>
              </a:spcAft>
              <a:buSzPts val="688"/>
              <a:buNone/>
            </a:pPr>
            <a:r>
              <a:rPr lang="en" sz="1012" dirty="0"/>
              <a:t>The  questions we wanted to answer in our research were:</a:t>
            </a:r>
            <a:endParaRPr sz="1012" dirty="0"/>
          </a:p>
          <a:p>
            <a:pPr marL="0" lvl="0" indent="0" algn="l" rtl="0">
              <a:lnSpc>
                <a:spcPct val="95000"/>
              </a:lnSpc>
              <a:spcBef>
                <a:spcPts val="1200"/>
              </a:spcBef>
              <a:spcAft>
                <a:spcPts val="0"/>
              </a:spcAft>
              <a:buSzPts val="688"/>
              <a:buNone/>
            </a:pPr>
            <a:r>
              <a:rPr lang="en" sz="1012" dirty="0"/>
              <a:t>What do the plants need to grow best besides the basics (Oxygen, water, light)</a:t>
            </a:r>
            <a:endParaRPr sz="1012" dirty="0"/>
          </a:p>
          <a:p>
            <a:pPr marL="0" lvl="0" indent="0" algn="l" rtl="0">
              <a:lnSpc>
                <a:spcPct val="95000"/>
              </a:lnSpc>
              <a:spcBef>
                <a:spcPts val="1200"/>
              </a:spcBef>
              <a:spcAft>
                <a:spcPts val="0"/>
              </a:spcAft>
              <a:buSzPts val="688"/>
              <a:buNone/>
            </a:pPr>
            <a:r>
              <a:rPr lang="en" sz="1012" dirty="0"/>
              <a:t>What is pH?</a:t>
            </a:r>
            <a:endParaRPr sz="1012" dirty="0"/>
          </a:p>
          <a:p>
            <a:pPr marL="0" lvl="0" indent="0" algn="l" rtl="0">
              <a:lnSpc>
                <a:spcPct val="95000"/>
              </a:lnSpc>
              <a:spcBef>
                <a:spcPts val="1200"/>
              </a:spcBef>
              <a:spcAft>
                <a:spcPts val="0"/>
              </a:spcAft>
              <a:buSzPts val="688"/>
              <a:buNone/>
            </a:pPr>
            <a:r>
              <a:rPr lang="en" sz="1012" dirty="0"/>
              <a:t>When can we transplant?</a:t>
            </a:r>
            <a:endParaRPr sz="1012" dirty="0"/>
          </a:p>
          <a:p>
            <a:pPr marL="0" lvl="0" indent="0" algn="l" rtl="0">
              <a:lnSpc>
                <a:spcPct val="95000"/>
              </a:lnSpc>
              <a:spcBef>
                <a:spcPts val="1200"/>
              </a:spcBef>
              <a:spcAft>
                <a:spcPts val="0"/>
              </a:spcAft>
              <a:buSzPts val="688"/>
              <a:buNone/>
            </a:pPr>
            <a:r>
              <a:rPr lang="en" sz="1012" dirty="0"/>
              <a:t>We also looked for clues on what light would be best in Canada but we found it was based on so many factors. Like direction of window, time of year, type of artificial light, etc.</a:t>
            </a:r>
            <a:endParaRPr sz="1012" dirty="0"/>
          </a:p>
          <a:p>
            <a:pPr marL="0" lvl="0" indent="0" algn="l" rtl="0">
              <a:lnSpc>
                <a:spcPct val="95000"/>
              </a:lnSpc>
              <a:spcBef>
                <a:spcPts val="1200"/>
              </a:spcBef>
              <a:spcAft>
                <a:spcPts val="0"/>
              </a:spcAft>
              <a:buSzPts val="688"/>
              <a:buNone/>
            </a:pPr>
            <a:r>
              <a:rPr lang="en" sz="1012" dirty="0"/>
              <a:t>We found good information from </a:t>
            </a:r>
            <a:r>
              <a:rPr lang="en" sz="1012" u="sng" dirty="0"/>
              <a:t>“Advanced Nutrients”</a:t>
            </a:r>
            <a:r>
              <a:rPr lang="en" sz="1012" dirty="0"/>
              <a:t> who make nutrients for hydroponic growing.  We followed these directions for our plant nutrient concentrations.</a:t>
            </a:r>
            <a:endParaRPr sz="1012" dirty="0"/>
          </a:p>
          <a:p>
            <a:pPr marL="0" lvl="0" indent="0" algn="l" rtl="0">
              <a:lnSpc>
                <a:spcPct val="95000"/>
              </a:lnSpc>
              <a:spcBef>
                <a:spcPts val="1200"/>
              </a:spcBef>
              <a:spcAft>
                <a:spcPts val="1200"/>
              </a:spcAft>
              <a:buSzPts val="688"/>
              <a:buNone/>
            </a:pPr>
            <a:r>
              <a:rPr lang="en" sz="1012" dirty="0"/>
              <a:t>We also talked to our mom. She is a water treatment engineer and she took a course taught by American Hydroponics in Feb 2020 in California.  But she had no planting experience so we were all learning together. </a:t>
            </a:r>
            <a:endParaRPr sz="1012" dirty="0"/>
          </a:p>
        </p:txBody>
      </p:sp>
      <p:pic>
        <p:nvPicPr>
          <p:cNvPr id="299" name="Google Shape;299;p16"/>
          <p:cNvPicPr preferRelativeResize="0"/>
          <p:nvPr/>
        </p:nvPicPr>
        <p:blipFill rotWithShape="1">
          <a:blip r:embed="rId5">
            <a:alphaModFix/>
          </a:blip>
          <a:srcRect l="11513" r="20602"/>
          <a:stretch/>
        </p:blipFill>
        <p:spPr>
          <a:xfrm rot="-5400000">
            <a:off x="4050164" y="81488"/>
            <a:ext cx="1605623" cy="1773901"/>
          </a:xfrm>
          <a:prstGeom prst="rect">
            <a:avLst/>
          </a:prstGeom>
          <a:noFill/>
          <a:ln>
            <a:noFill/>
          </a:ln>
        </p:spPr>
      </p:pic>
      <p:pic>
        <p:nvPicPr>
          <p:cNvPr id="300" name="Google Shape;300;p16"/>
          <p:cNvPicPr preferRelativeResize="0"/>
          <p:nvPr/>
        </p:nvPicPr>
        <p:blipFill rotWithShape="1">
          <a:blip r:embed="rId6">
            <a:alphaModFix/>
          </a:blip>
          <a:srcRect l="8649" t="7243" r="21425" b="10996"/>
          <a:stretch/>
        </p:blipFill>
        <p:spPr>
          <a:xfrm rot="10800000">
            <a:off x="3966028" y="1785903"/>
            <a:ext cx="1717622" cy="2065672"/>
          </a:xfrm>
          <a:prstGeom prst="rect">
            <a:avLst/>
          </a:prstGeom>
          <a:noFill/>
          <a:ln>
            <a:noFill/>
          </a:ln>
        </p:spPr>
      </p:pic>
      <p:sp>
        <p:nvSpPr>
          <p:cNvPr id="301" name="Google Shape;301;p16"/>
          <p:cNvSpPr/>
          <p:nvPr/>
        </p:nvSpPr>
        <p:spPr>
          <a:xfrm>
            <a:off x="4529800" y="1845725"/>
            <a:ext cx="197700" cy="1771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 name="Google Shape;302;p16"/>
          <p:cNvPicPr preferRelativeResize="0"/>
          <p:nvPr/>
        </p:nvPicPr>
        <p:blipFill rotWithShape="1">
          <a:blip r:embed="rId7">
            <a:alphaModFix/>
          </a:blip>
          <a:srcRect l="17977" t="12388" r="3584" b="11796"/>
          <a:stretch/>
        </p:blipFill>
        <p:spPr>
          <a:xfrm rot="-5400000">
            <a:off x="4104852" y="3936175"/>
            <a:ext cx="1357171" cy="983828"/>
          </a:xfrm>
          <a:prstGeom prst="rect">
            <a:avLst/>
          </a:prstGeom>
          <a:noFill/>
          <a:ln>
            <a:noFill/>
          </a:ln>
        </p:spPr>
      </p:pic>
      <p:sp>
        <p:nvSpPr>
          <p:cNvPr id="303" name="Google Shape;303;p16"/>
          <p:cNvSpPr txBox="1">
            <a:spLocks noGrp="1"/>
          </p:cNvSpPr>
          <p:nvPr>
            <p:ph type="body" idx="1"/>
          </p:nvPr>
        </p:nvSpPr>
        <p:spPr>
          <a:xfrm>
            <a:off x="6079875" y="1049775"/>
            <a:ext cx="2788500" cy="3937200"/>
          </a:xfrm>
          <a:prstGeom prst="rect">
            <a:avLst/>
          </a:prstGeom>
          <a:solidFill>
            <a:srgbClr val="FFFFFF"/>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Plants need Nitrogen, Phosphorus, Potassium, Sulfur and other elements to grow best.  These are naturally present in soil but not in water so they have to be added.</a:t>
            </a:r>
            <a:endParaRPr/>
          </a:p>
          <a:p>
            <a:pPr marL="0" lvl="0" indent="0" algn="l" rtl="0">
              <a:spcBef>
                <a:spcPts val="1200"/>
              </a:spcBef>
              <a:spcAft>
                <a:spcPts val="0"/>
              </a:spcAft>
              <a:buNone/>
            </a:pPr>
            <a:r>
              <a:rPr lang="en"/>
              <a:t>pH is a measure of H+ ions and OH- ions in a liquid. Lettuce absorbs nutrients best at pH of 5.75 to 6.5. Calgary water is pH 7 so we had to lower the pH.</a:t>
            </a:r>
            <a:endParaRPr/>
          </a:p>
          <a:p>
            <a:pPr marL="0" lvl="0" indent="0" algn="l" rtl="0">
              <a:spcBef>
                <a:spcPts val="1200"/>
              </a:spcBef>
              <a:spcAft>
                <a:spcPts val="0"/>
              </a:spcAft>
              <a:buNone/>
            </a:pPr>
            <a:r>
              <a:rPr lang="en"/>
              <a:t>We learned that we had to wait until the plants had good roots before we could transplant into the hydroponic system.</a:t>
            </a:r>
            <a:endParaRPr/>
          </a:p>
          <a:p>
            <a:pPr marL="0" lvl="0" indent="0" algn="l" rtl="0">
              <a:spcBef>
                <a:spcPts val="1200"/>
              </a:spcBef>
              <a:spcAft>
                <a:spcPts val="0"/>
              </a:spcAft>
              <a:buNone/>
            </a:pPr>
            <a:r>
              <a:rPr lang="en"/>
              <a:t>We learned that our hydroponic system is called a “cascade” type.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304" name="Google Shape;304;p16"/>
          <p:cNvSpPr txBox="1">
            <a:spLocks noGrp="1"/>
          </p:cNvSpPr>
          <p:nvPr>
            <p:ph type="title"/>
          </p:nvPr>
        </p:nvSpPr>
        <p:spPr>
          <a:xfrm>
            <a:off x="6079875" y="218813"/>
            <a:ext cx="2505600" cy="588300"/>
          </a:xfrm>
          <a:prstGeom prst="rect">
            <a:avLst/>
          </a:prstGeom>
          <a:solidFill>
            <a:srgbClr val="FFFFFF"/>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Findings</a:t>
            </a:r>
            <a:endParaRPr/>
          </a:p>
        </p:txBody>
      </p:sp>
      <p:pic>
        <p:nvPicPr>
          <p:cNvPr id="2" name="Slide 4">
            <a:hlinkClick r:id="" action="ppaction://media"/>
            <a:extLst>
              <a:ext uri="{FF2B5EF4-FFF2-40B4-BE49-F238E27FC236}">
                <a16:creationId xmlns:a16="http://schemas.microsoft.com/office/drawing/2014/main" id="{868EED7A-33A4-4AEF-80D9-EE71A10F26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76311" y="38515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7"/>
          <p:cNvPicPr preferRelativeResize="0"/>
          <p:nvPr/>
        </p:nvPicPr>
        <p:blipFill>
          <a:blip r:embed="rId5">
            <a:alphaModFix/>
          </a:blip>
          <a:stretch>
            <a:fillRect/>
          </a:stretch>
        </p:blipFill>
        <p:spPr>
          <a:xfrm rot="-5400000">
            <a:off x="6027226" y="2135325"/>
            <a:ext cx="3354422" cy="2515824"/>
          </a:xfrm>
          <a:prstGeom prst="rect">
            <a:avLst/>
          </a:prstGeom>
          <a:noFill/>
          <a:ln>
            <a:noFill/>
          </a:ln>
        </p:spPr>
      </p:pic>
      <p:pic>
        <p:nvPicPr>
          <p:cNvPr id="310" name="Google Shape;310;p17"/>
          <p:cNvPicPr preferRelativeResize="0"/>
          <p:nvPr/>
        </p:nvPicPr>
        <p:blipFill>
          <a:blip r:embed="rId6">
            <a:alphaModFix/>
          </a:blip>
          <a:stretch>
            <a:fillRect/>
          </a:stretch>
        </p:blipFill>
        <p:spPr>
          <a:xfrm rot="10800000">
            <a:off x="323205" y="3316425"/>
            <a:ext cx="2304530" cy="1728397"/>
          </a:xfrm>
          <a:prstGeom prst="rect">
            <a:avLst/>
          </a:prstGeom>
          <a:noFill/>
          <a:ln>
            <a:noFill/>
          </a:ln>
        </p:spPr>
      </p:pic>
      <p:pic>
        <p:nvPicPr>
          <p:cNvPr id="311" name="Google Shape;311;p17"/>
          <p:cNvPicPr preferRelativeResize="0"/>
          <p:nvPr/>
        </p:nvPicPr>
        <p:blipFill rotWithShape="1">
          <a:blip r:embed="rId7">
            <a:alphaModFix/>
          </a:blip>
          <a:srcRect l="-800" r="800"/>
          <a:stretch/>
        </p:blipFill>
        <p:spPr>
          <a:xfrm rot="-5400000">
            <a:off x="197322" y="1137798"/>
            <a:ext cx="2260380" cy="2008624"/>
          </a:xfrm>
          <a:prstGeom prst="rect">
            <a:avLst/>
          </a:prstGeom>
          <a:noFill/>
          <a:ln>
            <a:noFill/>
          </a:ln>
        </p:spPr>
      </p:pic>
      <p:sp>
        <p:nvSpPr>
          <p:cNvPr id="312" name="Google Shape;312;p17"/>
          <p:cNvSpPr txBox="1">
            <a:spLocks noGrp="1"/>
          </p:cNvSpPr>
          <p:nvPr>
            <p:ph type="body" idx="4294967295"/>
          </p:nvPr>
        </p:nvSpPr>
        <p:spPr>
          <a:xfrm>
            <a:off x="930275" y="65550"/>
            <a:ext cx="7030500" cy="647700"/>
          </a:xfrm>
          <a:prstGeom prst="rect">
            <a:avLst/>
          </a:prstGeom>
          <a:solidFill>
            <a:srgbClr val="FFFFFF"/>
          </a:solidFill>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400">
                <a:solidFill>
                  <a:srgbClr val="000000"/>
                </a:solidFill>
                <a:highlight>
                  <a:srgbClr val="FFFFFF"/>
                </a:highlight>
                <a:latin typeface="Maven Pro"/>
                <a:ea typeface="Maven Pro"/>
                <a:cs typeface="Maven Pro"/>
                <a:sym typeface="Maven Pro"/>
              </a:rPr>
              <a:t>The Materials</a:t>
            </a:r>
            <a:endParaRPr sz="2400">
              <a:solidFill>
                <a:srgbClr val="000000"/>
              </a:solidFill>
              <a:highlight>
                <a:srgbClr val="FFFFFF"/>
              </a:highlight>
              <a:latin typeface="Maven Pro"/>
              <a:ea typeface="Maven Pro"/>
              <a:cs typeface="Maven Pro"/>
              <a:sym typeface="Maven Pro"/>
            </a:endParaRPr>
          </a:p>
        </p:txBody>
      </p:sp>
      <p:sp>
        <p:nvSpPr>
          <p:cNvPr id="313" name="Google Shape;313;p17"/>
          <p:cNvSpPr txBox="1">
            <a:spLocks noGrp="1"/>
          </p:cNvSpPr>
          <p:nvPr>
            <p:ph type="body" idx="4294967295"/>
          </p:nvPr>
        </p:nvSpPr>
        <p:spPr>
          <a:xfrm>
            <a:off x="2510675" y="862875"/>
            <a:ext cx="2500200" cy="647700"/>
          </a:xfrm>
          <a:prstGeom prst="rect">
            <a:avLst/>
          </a:prstGeom>
          <a:solidFill>
            <a:srgbClr val="FFFFFF"/>
          </a:solidFill>
        </p:spPr>
        <p:txBody>
          <a:bodyPr spcFirstLastPara="1" wrap="square" lIns="91425" tIns="91425" rIns="91425" bIns="91425" anchor="t" anchorCtr="0">
            <a:noAutofit/>
          </a:bodyPr>
          <a:lstStyle/>
          <a:p>
            <a:pPr marL="457200" lvl="0" indent="-313690" algn="l" rtl="0">
              <a:lnSpc>
                <a:spcPct val="80000"/>
              </a:lnSpc>
              <a:spcBef>
                <a:spcPts val="0"/>
              </a:spcBef>
              <a:spcAft>
                <a:spcPts val="0"/>
              </a:spcAft>
              <a:buClr>
                <a:srgbClr val="000000"/>
              </a:buClr>
              <a:buSzPts val="1340"/>
              <a:buFont typeface="Maven Pro"/>
              <a:buChar char="●"/>
            </a:pPr>
            <a:r>
              <a:rPr lang="en" sz="1340">
                <a:solidFill>
                  <a:srgbClr val="000000"/>
                </a:solidFill>
                <a:highlight>
                  <a:srgbClr val="FFFFFF"/>
                </a:highlight>
                <a:latin typeface="Maven Pro"/>
                <a:ea typeface="Maven Pro"/>
                <a:cs typeface="Maven Pro"/>
                <a:sym typeface="Maven Pro"/>
              </a:rPr>
              <a:t>Seeds</a:t>
            </a:r>
            <a:endParaRPr sz="1340">
              <a:solidFill>
                <a:srgbClr val="000000"/>
              </a:solidFill>
              <a:highlight>
                <a:srgbClr val="FFFFFF"/>
              </a:highlight>
              <a:latin typeface="Maven Pro"/>
              <a:ea typeface="Maven Pro"/>
              <a:cs typeface="Maven Pro"/>
              <a:sym typeface="Maven Pro"/>
            </a:endParaRPr>
          </a:p>
          <a:p>
            <a:pPr marL="457200" lvl="0" indent="-313690" algn="l" rtl="0">
              <a:lnSpc>
                <a:spcPct val="80000"/>
              </a:lnSpc>
              <a:spcBef>
                <a:spcPts val="0"/>
              </a:spcBef>
              <a:spcAft>
                <a:spcPts val="0"/>
              </a:spcAft>
              <a:buClr>
                <a:srgbClr val="000000"/>
              </a:buClr>
              <a:buSzPts val="1340"/>
              <a:buFont typeface="Maven Pro"/>
              <a:buChar char="●"/>
            </a:pPr>
            <a:r>
              <a:rPr lang="en" sz="1340">
                <a:solidFill>
                  <a:srgbClr val="000000"/>
                </a:solidFill>
                <a:highlight>
                  <a:srgbClr val="FFFFFF"/>
                </a:highlight>
                <a:latin typeface="Maven Pro"/>
                <a:ea typeface="Maven Pro"/>
                <a:cs typeface="Maven Pro"/>
                <a:sym typeface="Maven Pro"/>
              </a:rPr>
              <a:t>Peat pellets</a:t>
            </a:r>
            <a:endParaRPr sz="1340">
              <a:solidFill>
                <a:srgbClr val="000000"/>
              </a:solidFill>
              <a:highlight>
                <a:srgbClr val="FFFFFF"/>
              </a:highlight>
              <a:latin typeface="Maven Pro"/>
              <a:ea typeface="Maven Pro"/>
              <a:cs typeface="Maven Pro"/>
              <a:sym typeface="Maven Pro"/>
            </a:endParaRPr>
          </a:p>
          <a:p>
            <a:pPr marL="457200" lvl="0" indent="-313690" algn="l" rtl="0">
              <a:lnSpc>
                <a:spcPct val="80000"/>
              </a:lnSpc>
              <a:spcBef>
                <a:spcPts val="0"/>
              </a:spcBef>
              <a:spcAft>
                <a:spcPts val="0"/>
              </a:spcAft>
              <a:buClr>
                <a:srgbClr val="000000"/>
              </a:buClr>
              <a:buSzPts val="1340"/>
              <a:buFont typeface="Maven Pro"/>
              <a:buChar char="●"/>
            </a:pPr>
            <a:r>
              <a:rPr lang="en" sz="1340">
                <a:solidFill>
                  <a:srgbClr val="000000"/>
                </a:solidFill>
                <a:highlight>
                  <a:srgbClr val="FFFFFF"/>
                </a:highlight>
                <a:latin typeface="Maven Pro"/>
                <a:ea typeface="Maven Pro"/>
                <a:cs typeface="Maven Pro"/>
                <a:sym typeface="Maven Pro"/>
              </a:rPr>
              <a:t>Seedling containers </a:t>
            </a:r>
            <a:endParaRPr sz="1340">
              <a:solidFill>
                <a:srgbClr val="000000"/>
              </a:solidFill>
              <a:highlight>
                <a:srgbClr val="FFFFFF"/>
              </a:highlight>
              <a:latin typeface="Maven Pro"/>
              <a:ea typeface="Maven Pro"/>
              <a:cs typeface="Maven Pro"/>
              <a:sym typeface="Maven Pro"/>
            </a:endParaRPr>
          </a:p>
        </p:txBody>
      </p:sp>
      <p:sp>
        <p:nvSpPr>
          <p:cNvPr id="314" name="Google Shape;314;p17"/>
          <p:cNvSpPr txBox="1">
            <a:spLocks noGrp="1"/>
          </p:cNvSpPr>
          <p:nvPr>
            <p:ph type="body" idx="4294967295"/>
          </p:nvPr>
        </p:nvSpPr>
        <p:spPr>
          <a:xfrm>
            <a:off x="5557213" y="862875"/>
            <a:ext cx="2500200" cy="647700"/>
          </a:xfrm>
          <a:prstGeom prst="rect">
            <a:avLst/>
          </a:prstGeom>
          <a:solidFill>
            <a:srgbClr val="FFFFFF"/>
          </a:solidFill>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rgbClr val="000000"/>
              </a:buClr>
              <a:buSzPts val="1400"/>
              <a:buFont typeface="Maven Pro"/>
              <a:buChar char="●"/>
            </a:pPr>
            <a:r>
              <a:rPr lang="en" sz="1400" dirty="0">
                <a:solidFill>
                  <a:srgbClr val="000000"/>
                </a:solidFill>
                <a:highlight>
                  <a:srgbClr val="FFFFFF"/>
                </a:highlight>
                <a:latin typeface="Maven Pro"/>
                <a:ea typeface="Maven Pro"/>
                <a:cs typeface="Maven Pro"/>
                <a:sym typeface="Maven Pro"/>
              </a:rPr>
              <a:t>Seedling tray</a:t>
            </a:r>
            <a:r>
              <a:rPr lang="en-US" sz="1400" dirty="0">
                <a:solidFill>
                  <a:srgbClr val="000000"/>
                </a:solidFill>
                <a:highlight>
                  <a:srgbClr val="FFFFFF"/>
                </a:highlight>
                <a:latin typeface="Maven Pro"/>
                <a:ea typeface="Maven Pro"/>
                <a:cs typeface="Maven Pro"/>
                <a:sym typeface="Maven Pro"/>
              </a:rPr>
              <a:t>s</a:t>
            </a:r>
            <a:endParaRPr sz="1400" dirty="0">
              <a:solidFill>
                <a:srgbClr val="000000"/>
              </a:solidFill>
              <a:highlight>
                <a:srgbClr val="FFFFFF"/>
              </a:highlight>
              <a:latin typeface="Maven Pro"/>
              <a:ea typeface="Maven Pro"/>
              <a:cs typeface="Maven Pro"/>
              <a:sym typeface="Maven Pro"/>
            </a:endParaRPr>
          </a:p>
          <a:p>
            <a:pPr marL="457200" lvl="0" indent="-317500" algn="l" rtl="0">
              <a:lnSpc>
                <a:spcPct val="100000"/>
              </a:lnSpc>
              <a:spcBef>
                <a:spcPts val="0"/>
              </a:spcBef>
              <a:spcAft>
                <a:spcPts val="0"/>
              </a:spcAft>
              <a:buClr>
                <a:srgbClr val="000000"/>
              </a:buClr>
              <a:buSzPts val="1400"/>
              <a:buFont typeface="Maven Pro"/>
              <a:buChar char="●"/>
            </a:pPr>
            <a:r>
              <a:rPr lang="en" sz="1400" dirty="0">
                <a:solidFill>
                  <a:srgbClr val="000000"/>
                </a:solidFill>
                <a:highlight>
                  <a:srgbClr val="FFFFFF"/>
                </a:highlight>
                <a:latin typeface="Maven Pro"/>
                <a:ea typeface="Maven Pro"/>
                <a:cs typeface="Maven Pro"/>
                <a:sym typeface="Maven Pro"/>
              </a:rPr>
              <a:t>Artificial lights</a:t>
            </a:r>
            <a:endParaRPr sz="1400" dirty="0">
              <a:solidFill>
                <a:srgbClr val="000000"/>
              </a:solidFill>
              <a:highlight>
                <a:srgbClr val="FFFFFF"/>
              </a:highlight>
              <a:latin typeface="Maven Pro"/>
              <a:ea typeface="Maven Pro"/>
              <a:cs typeface="Maven Pro"/>
              <a:sym typeface="Maven Pro"/>
            </a:endParaRPr>
          </a:p>
        </p:txBody>
      </p:sp>
      <p:pic>
        <p:nvPicPr>
          <p:cNvPr id="315" name="Google Shape;315;p17"/>
          <p:cNvPicPr preferRelativeResize="0"/>
          <p:nvPr/>
        </p:nvPicPr>
        <p:blipFill>
          <a:blip r:embed="rId8">
            <a:alphaModFix/>
          </a:blip>
          <a:stretch>
            <a:fillRect/>
          </a:stretch>
        </p:blipFill>
        <p:spPr>
          <a:xfrm>
            <a:off x="3233241" y="1660202"/>
            <a:ext cx="2677525" cy="1528027"/>
          </a:xfrm>
          <a:prstGeom prst="rect">
            <a:avLst/>
          </a:prstGeom>
          <a:noFill/>
          <a:ln>
            <a:noFill/>
          </a:ln>
        </p:spPr>
      </p:pic>
      <p:pic>
        <p:nvPicPr>
          <p:cNvPr id="316" name="Google Shape;316;p17"/>
          <p:cNvPicPr preferRelativeResize="0"/>
          <p:nvPr/>
        </p:nvPicPr>
        <p:blipFill rotWithShape="1">
          <a:blip r:embed="rId9">
            <a:alphaModFix/>
          </a:blip>
          <a:srcRect t="8535" b="24201"/>
          <a:stretch/>
        </p:blipFill>
        <p:spPr>
          <a:xfrm>
            <a:off x="2859013" y="3316426"/>
            <a:ext cx="3425970" cy="1728397"/>
          </a:xfrm>
          <a:prstGeom prst="rect">
            <a:avLst/>
          </a:prstGeom>
          <a:noFill/>
          <a:ln>
            <a:noFill/>
          </a:ln>
        </p:spPr>
      </p:pic>
      <p:pic>
        <p:nvPicPr>
          <p:cNvPr id="2" name="Slide 5">
            <a:hlinkClick r:id="" action="ppaction://media"/>
            <a:extLst>
              <a:ext uri="{FF2B5EF4-FFF2-40B4-BE49-F238E27FC236}">
                <a16:creationId xmlns:a16="http://schemas.microsoft.com/office/drawing/2014/main" id="{88AE6A03-E80C-4D02-95CC-12A892DD5A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7482" y="201781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8"/>
          <p:cNvSpPr txBox="1">
            <a:spLocks noGrp="1"/>
          </p:cNvSpPr>
          <p:nvPr>
            <p:ph type="body" idx="4294967295"/>
          </p:nvPr>
        </p:nvSpPr>
        <p:spPr>
          <a:xfrm>
            <a:off x="3271050" y="376450"/>
            <a:ext cx="2269200" cy="911700"/>
          </a:xfrm>
          <a:prstGeom prst="rect">
            <a:avLst/>
          </a:prstGeom>
          <a:solidFill>
            <a:srgbClr val="FFFFFF"/>
          </a:solidFill>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None/>
            </a:pPr>
            <a:r>
              <a:rPr lang="en" sz="2400">
                <a:solidFill>
                  <a:srgbClr val="000000"/>
                </a:solidFill>
                <a:highlight>
                  <a:srgbClr val="FFFFFF"/>
                </a:highlight>
                <a:latin typeface="Maven Pro"/>
                <a:ea typeface="Maven Pro"/>
                <a:cs typeface="Maven Pro"/>
                <a:sym typeface="Maven Pro"/>
              </a:rPr>
              <a:t>The Materials</a:t>
            </a:r>
            <a:endParaRPr sz="2400">
              <a:solidFill>
                <a:srgbClr val="000000"/>
              </a:solidFill>
              <a:highlight>
                <a:srgbClr val="FFFFFF"/>
              </a:highlight>
              <a:latin typeface="Maven Pro"/>
              <a:ea typeface="Maven Pro"/>
              <a:cs typeface="Maven Pro"/>
              <a:sym typeface="Maven Pro"/>
            </a:endParaRPr>
          </a:p>
          <a:p>
            <a:pPr marL="0" lvl="0" indent="0" algn="ctr" rtl="0">
              <a:lnSpc>
                <a:spcPct val="100000"/>
              </a:lnSpc>
              <a:spcBef>
                <a:spcPts val="0"/>
              </a:spcBef>
              <a:spcAft>
                <a:spcPts val="0"/>
              </a:spcAft>
              <a:buNone/>
            </a:pPr>
            <a:r>
              <a:rPr lang="en" sz="2400">
                <a:solidFill>
                  <a:srgbClr val="000000"/>
                </a:solidFill>
                <a:highlight>
                  <a:srgbClr val="FFFFFF"/>
                </a:highlight>
                <a:latin typeface="Maven Pro"/>
                <a:ea typeface="Maven Pro"/>
                <a:cs typeface="Maven Pro"/>
                <a:sym typeface="Maven Pro"/>
              </a:rPr>
              <a:t>(continued)</a:t>
            </a:r>
            <a:endParaRPr sz="2400">
              <a:solidFill>
                <a:srgbClr val="000000"/>
              </a:solidFill>
              <a:highlight>
                <a:srgbClr val="FFFFFF"/>
              </a:highlight>
              <a:latin typeface="Maven Pro"/>
              <a:ea typeface="Maven Pro"/>
              <a:cs typeface="Maven Pro"/>
              <a:sym typeface="Maven Pro"/>
            </a:endParaRPr>
          </a:p>
        </p:txBody>
      </p:sp>
      <p:sp>
        <p:nvSpPr>
          <p:cNvPr id="322" name="Google Shape;322;p18"/>
          <p:cNvSpPr txBox="1">
            <a:spLocks noGrp="1"/>
          </p:cNvSpPr>
          <p:nvPr>
            <p:ph type="body" idx="4294967295"/>
          </p:nvPr>
        </p:nvSpPr>
        <p:spPr>
          <a:xfrm>
            <a:off x="3310125" y="1463050"/>
            <a:ext cx="2269200" cy="3401700"/>
          </a:xfrm>
          <a:prstGeom prst="rect">
            <a:avLst/>
          </a:prstGeom>
          <a:solidFill>
            <a:srgbClr val="FFFFFF"/>
          </a:solidFill>
        </p:spPr>
        <p:txBody>
          <a:bodyPr spcFirstLastPara="1" wrap="square" lIns="91425" tIns="91425" rIns="91425" bIns="91425" anchor="t" anchorCtr="0">
            <a:normAutofit/>
          </a:bodyPr>
          <a:lstStyle/>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Two hydroponic systems (one for sunlight, one for artificial light</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Nutrients</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pH Control Solutions</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pH meter</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Water </a:t>
            </a:r>
            <a:r>
              <a:rPr lang="en-US" dirty="0">
                <a:solidFill>
                  <a:srgbClr val="000000"/>
                </a:solidFill>
                <a:highlight>
                  <a:srgbClr val="FFFFFF"/>
                </a:highlight>
                <a:latin typeface="Maven Pro"/>
                <a:ea typeface="Maven Pro"/>
                <a:cs typeface="Maven Pro"/>
                <a:sym typeface="Maven Pro"/>
              </a:rPr>
              <a:t>and </a:t>
            </a:r>
            <a:r>
              <a:rPr lang="en" dirty="0">
                <a:solidFill>
                  <a:srgbClr val="000000"/>
                </a:solidFill>
                <a:highlight>
                  <a:srgbClr val="FFFFFF"/>
                </a:highlight>
                <a:latin typeface="Maven Pro"/>
                <a:ea typeface="Maven Pro"/>
                <a:cs typeface="Maven Pro"/>
                <a:sym typeface="Maven Pro"/>
              </a:rPr>
              <a:t>Nutrient Solution Reservoirs</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Water pumps </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Sunny Window</a:t>
            </a:r>
            <a:endParaRPr dirty="0">
              <a:solidFill>
                <a:srgbClr val="000000"/>
              </a:solidFill>
              <a:highlight>
                <a:srgbClr val="FFFFFF"/>
              </a:highlight>
              <a:latin typeface="Maven Pro"/>
              <a:ea typeface="Maven Pro"/>
              <a:cs typeface="Maven Pro"/>
              <a:sym typeface="Maven Pro"/>
            </a:endParaRPr>
          </a:p>
          <a:p>
            <a:pPr marL="457200" lvl="0" indent="-311150" algn="l" rtl="0">
              <a:lnSpc>
                <a:spcPct val="100000"/>
              </a:lnSpc>
              <a:spcBef>
                <a:spcPts val="0"/>
              </a:spcBef>
              <a:spcAft>
                <a:spcPts val="0"/>
              </a:spcAft>
              <a:buClr>
                <a:srgbClr val="000000"/>
              </a:buClr>
              <a:buSzPts val="1300"/>
              <a:buFont typeface="Maven Pro"/>
              <a:buChar char="●"/>
            </a:pPr>
            <a:r>
              <a:rPr lang="en" dirty="0">
                <a:solidFill>
                  <a:srgbClr val="000000"/>
                </a:solidFill>
                <a:highlight>
                  <a:srgbClr val="FFFFFF"/>
                </a:highlight>
                <a:latin typeface="Maven Pro"/>
                <a:ea typeface="Maven Pro"/>
                <a:cs typeface="Maven Pro"/>
                <a:sym typeface="Maven Pro"/>
              </a:rPr>
              <a:t>Ruler/measuring tape</a:t>
            </a:r>
            <a:endParaRPr dirty="0">
              <a:solidFill>
                <a:srgbClr val="000000"/>
              </a:solidFill>
              <a:highlight>
                <a:srgbClr val="FFFFFF"/>
              </a:highlight>
              <a:latin typeface="Maven Pro"/>
              <a:ea typeface="Maven Pro"/>
              <a:cs typeface="Maven Pro"/>
              <a:sym typeface="Maven Pro"/>
            </a:endParaRPr>
          </a:p>
        </p:txBody>
      </p:sp>
      <p:pic>
        <p:nvPicPr>
          <p:cNvPr id="323" name="Google Shape;323;p18"/>
          <p:cNvPicPr preferRelativeResize="0"/>
          <p:nvPr/>
        </p:nvPicPr>
        <p:blipFill rotWithShape="1">
          <a:blip r:embed="rId5">
            <a:alphaModFix/>
          </a:blip>
          <a:srcRect t="41595"/>
          <a:stretch/>
        </p:blipFill>
        <p:spPr>
          <a:xfrm>
            <a:off x="205698" y="604439"/>
            <a:ext cx="3002026" cy="1314926"/>
          </a:xfrm>
          <a:prstGeom prst="rect">
            <a:avLst/>
          </a:prstGeom>
          <a:noFill/>
          <a:ln>
            <a:noFill/>
          </a:ln>
        </p:spPr>
      </p:pic>
      <p:pic>
        <p:nvPicPr>
          <p:cNvPr id="324" name="Google Shape;324;p18"/>
          <p:cNvPicPr preferRelativeResize="0"/>
          <p:nvPr/>
        </p:nvPicPr>
        <p:blipFill rotWithShape="1">
          <a:blip r:embed="rId5">
            <a:alphaModFix/>
          </a:blip>
          <a:srcRect t="41595"/>
          <a:stretch/>
        </p:blipFill>
        <p:spPr>
          <a:xfrm>
            <a:off x="5681725" y="454614"/>
            <a:ext cx="3344100" cy="1464750"/>
          </a:xfrm>
          <a:prstGeom prst="rect">
            <a:avLst/>
          </a:prstGeom>
          <a:noFill/>
          <a:ln>
            <a:noFill/>
          </a:ln>
        </p:spPr>
      </p:pic>
      <p:pic>
        <p:nvPicPr>
          <p:cNvPr id="325" name="Google Shape;325;p18"/>
          <p:cNvPicPr preferRelativeResize="0"/>
          <p:nvPr/>
        </p:nvPicPr>
        <p:blipFill>
          <a:blip r:embed="rId6">
            <a:alphaModFix/>
          </a:blip>
          <a:stretch>
            <a:fillRect/>
          </a:stretch>
        </p:blipFill>
        <p:spPr>
          <a:xfrm>
            <a:off x="5693737" y="2571750"/>
            <a:ext cx="3320080" cy="2117352"/>
          </a:xfrm>
          <a:prstGeom prst="rect">
            <a:avLst/>
          </a:prstGeom>
          <a:noFill/>
          <a:ln>
            <a:noFill/>
          </a:ln>
        </p:spPr>
      </p:pic>
      <p:pic>
        <p:nvPicPr>
          <p:cNvPr id="326" name="Google Shape;326;p18"/>
          <p:cNvPicPr preferRelativeResize="0"/>
          <p:nvPr/>
        </p:nvPicPr>
        <p:blipFill>
          <a:blip r:embed="rId7">
            <a:alphaModFix/>
          </a:blip>
          <a:stretch>
            <a:fillRect/>
          </a:stretch>
        </p:blipFill>
        <p:spPr>
          <a:xfrm>
            <a:off x="173375" y="2216193"/>
            <a:ext cx="3044775" cy="2283558"/>
          </a:xfrm>
          <a:prstGeom prst="rect">
            <a:avLst/>
          </a:prstGeom>
          <a:noFill/>
          <a:ln>
            <a:noFill/>
          </a:ln>
        </p:spPr>
      </p:pic>
      <p:pic>
        <p:nvPicPr>
          <p:cNvPr id="6" name="Slide 6">
            <a:hlinkClick r:id="" action="ppaction://media"/>
            <a:extLst>
              <a:ext uri="{FF2B5EF4-FFF2-40B4-BE49-F238E27FC236}">
                <a16:creationId xmlns:a16="http://schemas.microsoft.com/office/drawing/2014/main" id="{9E27E109-5AC3-43C0-9A5B-89ADD8F632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0916" y="409335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9"/>
          <p:cNvSpPr txBox="1">
            <a:spLocks noGrp="1"/>
          </p:cNvSpPr>
          <p:nvPr>
            <p:ph type="title"/>
          </p:nvPr>
        </p:nvSpPr>
        <p:spPr>
          <a:xfrm>
            <a:off x="1303800" y="598575"/>
            <a:ext cx="7030500" cy="574500"/>
          </a:xfrm>
          <a:prstGeom prst="rect">
            <a:avLst/>
          </a:prstGeom>
          <a:solidFill>
            <a:srgbClr val="FFFFFF"/>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Planting and early growth</a:t>
            </a:r>
            <a:endParaRPr/>
          </a:p>
        </p:txBody>
      </p:sp>
      <p:sp>
        <p:nvSpPr>
          <p:cNvPr id="332" name="Google Shape;332;p19"/>
          <p:cNvSpPr txBox="1">
            <a:spLocks noGrp="1"/>
          </p:cNvSpPr>
          <p:nvPr>
            <p:ph type="body" idx="1"/>
          </p:nvPr>
        </p:nvSpPr>
        <p:spPr>
          <a:xfrm>
            <a:off x="2367700" y="1605450"/>
            <a:ext cx="4608000" cy="3254700"/>
          </a:xfrm>
          <a:prstGeom prst="rect">
            <a:avLst/>
          </a:prstGeom>
          <a:solidFill>
            <a:srgbClr val="FFFFFF"/>
          </a:solidFill>
        </p:spPr>
        <p:txBody>
          <a:bodyPr spcFirstLastPara="1" wrap="square" lIns="91425" tIns="91425" rIns="91425" bIns="91425" anchor="t" anchorCtr="0">
            <a:normAutofit/>
          </a:bodyPr>
          <a:lstStyle/>
          <a:p>
            <a:pPr marL="0" lvl="0" indent="0" algn="l" rtl="0">
              <a:spcBef>
                <a:spcPts val="0"/>
              </a:spcBef>
              <a:spcAft>
                <a:spcPts val="1200"/>
              </a:spcAft>
              <a:buNone/>
            </a:pPr>
            <a:r>
              <a:rPr lang="en" dirty="0"/>
              <a:t>On the right side of the slide is the seed pods that are made out of peat which is naturally  spongy and has room for the roots to poke out. We planted the seeds by placing them in the tiny holes. We had to make sure that they stayed moist so we put them in trays and kept a little bit of water at the bottom of the tray. The picture on the left shows what the plants look like just before we transplanted them into the hydroponic system. </a:t>
            </a:r>
            <a:endParaRPr dirty="0"/>
          </a:p>
        </p:txBody>
      </p:sp>
      <p:pic>
        <p:nvPicPr>
          <p:cNvPr id="333" name="Google Shape;333;p19"/>
          <p:cNvPicPr preferRelativeResize="0"/>
          <p:nvPr/>
        </p:nvPicPr>
        <p:blipFill>
          <a:blip r:embed="rId5">
            <a:alphaModFix/>
          </a:blip>
          <a:stretch>
            <a:fillRect/>
          </a:stretch>
        </p:blipFill>
        <p:spPr>
          <a:xfrm>
            <a:off x="177125" y="3388975"/>
            <a:ext cx="2112667" cy="1584500"/>
          </a:xfrm>
          <a:prstGeom prst="rect">
            <a:avLst/>
          </a:prstGeom>
          <a:noFill/>
          <a:ln>
            <a:noFill/>
          </a:ln>
        </p:spPr>
      </p:pic>
      <p:pic>
        <p:nvPicPr>
          <p:cNvPr id="334" name="Google Shape;334;p19"/>
          <p:cNvPicPr preferRelativeResize="0"/>
          <p:nvPr/>
        </p:nvPicPr>
        <p:blipFill>
          <a:blip r:embed="rId6">
            <a:alphaModFix/>
          </a:blip>
          <a:stretch>
            <a:fillRect/>
          </a:stretch>
        </p:blipFill>
        <p:spPr>
          <a:xfrm>
            <a:off x="7053600" y="2318526"/>
            <a:ext cx="1906201" cy="2541601"/>
          </a:xfrm>
          <a:prstGeom prst="rect">
            <a:avLst/>
          </a:prstGeom>
          <a:noFill/>
          <a:ln>
            <a:noFill/>
          </a:ln>
        </p:spPr>
      </p:pic>
      <p:pic>
        <p:nvPicPr>
          <p:cNvPr id="3" name="Slide 7">
            <a:hlinkClick r:id="" action="ppaction://media"/>
            <a:extLst>
              <a:ext uri="{FF2B5EF4-FFF2-40B4-BE49-F238E27FC236}">
                <a16:creationId xmlns:a16="http://schemas.microsoft.com/office/drawing/2014/main" id="{BB9D2DDA-6A3E-48ED-9210-85D3BADEAC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2941" y="361658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0"/>
          <p:cNvSpPr txBox="1">
            <a:spLocks noGrp="1"/>
          </p:cNvSpPr>
          <p:nvPr>
            <p:ph type="title"/>
          </p:nvPr>
        </p:nvSpPr>
        <p:spPr>
          <a:xfrm>
            <a:off x="1303800" y="196250"/>
            <a:ext cx="7030500" cy="475500"/>
          </a:xfrm>
          <a:prstGeom prst="rect">
            <a:avLst/>
          </a:prstGeom>
          <a:solidFill>
            <a:srgbClr val="FFFFFF"/>
          </a:solidFill>
        </p:spPr>
        <p:txBody>
          <a:bodyPr spcFirstLastPara="1" wrap="square" lIns="91425" tIns="91425" rIns="91425" bIns="91425" anchor="t" anchorCtr="0">
            <a:normAutofit fontScale="90000"/>
          </a:bodyPr>
          <a:lstStyle/>
          <a:p>
            <a:pPr marL="0" lvl="0" indent="0" algn="l" rtl="0">
              <a:spcBef>
                <a:spcPts val="0"/>
              </a:spcBef>
              <a:spcAft>
                <a:spcPts val="0"/>
              </a:spcAft>
              <a:buSzPct val="42672"/>
              <a:buNone/>
            </a:pPr>
            <a:r>
              <a:rPr lang="en" sz="2320"/>
              <a:t>Seedling Growing Timeline and Observations</a:t>
            </a:r>
            <a:endParaRPr sz="2320"/>
          </a:p>
        </p:txBody>
      </p:sp>
      <p:sp>
        <p:nvSpPr>
          <p:cNvPr id="340" name="Google Shape;340;p20"/>
          <p:cNvSpPr txBox="1">
            <a:spLocks noGrp="1"/>
          </p:cNvSpPr>
          <p:nvPr>
            <p:ph type="body" idx="1"/>
          </p:nvPr>
        </p:nvSpPr>
        <p:spPr>
          <a:xfrm>
            <a:off x="1303800" y="755600"/>
            <a:ext cx="7030500" cy="1816200"/>
          </a:xfrm>
          <a:prstGeom prst="rect">
            <a:avLst/>
          </a:prstGeom>
          <a:solidFill>
            <a:srgbClr val="FFFFFF"/>
          </a:solidFill>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We planted the seeds on Dec 28th 2020</a:t>
            </a:r>
            <a:endParaRPr dirty="0"/>
          </a:p>
          <a:p>
            <a:pPr marL="457200" lvl="0" indent="-311150" algn="l" rtl="0">
              <a:spcBef>
                <a:spcPts val="0"/>
              </a:spcBef>
              <a:spcAft>
                <a:spcPts val="0"/>
              </a:spcAft>
              <a:buSzPts val="1300"/>
              <a:buChar char="●"/>
            </a:pPr>
            <a:r>
              <a:rPr lang="en" dirty="0"/>
              <a:t>We placed them under the artificial lights to help them sprout</a:t>
            </a:r>
            <a:endParaRPr dirty="0"/>
          </a:p>
          <a:p>
            <a:pPr marL="914400" lvl="1" indent="-298450" algn="l" rtl="0">
              <a:spcBef>
                <a:spcPts val="0"/>
              </a:spcBef>
              <a:spcAft>
                <a:spcPts val="0"/>
              </a:spcAft>
              <a:buSzPts val="1100"/>
              <a:buChar char="○"/>
            </a:pPr>
            <a:r>
              <a:rPr lang="en" dirty="0"/>
              <a:t>We placed ALL seeds under lights, even the ones that later would be placed in sunlight</a:t>
            </a:r>
            <a:endParaRPr dirty="0"/>
          </a:p>
          <a:p>
            <a:pPr marL="457200" lvl="0" indent="-311150" algn="l" rtl="0">
              <a:spcBef>
                <a:spcPts val="0"/>
              </a:spcBef>
              <a:spcAft>
                <a:spcPts val="0"/>
              </a:spcAft>
              <a:buSzPts val="1300"/>
              <a:buChar char="●"/>
            </a:pPr>
            <a:r>
              <a:rPr lang="en" dirty="0"/>
              <a:t>We watered them regularly with nutrient solution</a:t>
            </a:r>
            <a:endParaRPr dirty="0"/>
          </a:p>
          <a:p>
            <a:pPr marL="457200" lvl="0" indent="-311150" algn="l" rtl="0">
              <a:spcBef>
                <a:spcPts val="0"/>
              </a:spcBef>
              <a:spcAft>
                <a:spcPts val="0"/>
              </a:spcAft>
              <a:buSzPts val="1300"/>
              <a:buChar char="●"/>
            </a:pPr>
            <a:r>
              <a:rPr lang="en" dirty="0"/>
              <a:t>We had a timer on the artificial lights set to 8 hours of light per day</a:t>
            </a:r>
            <a:endParaRPr dirty="0"/>
          </a:p>
          <a:p>
            <a:pPr marL="457200" lvl="0" indent="-311150" algn="l" rtl="0">
              <a:spcBef>
                <a:spcPts val="0"/>
              </a:spcBef>
              <a:spcAft>
                <a:spcPts val="0"/>
              </a:spcAft>
              <a:buSzPts val="1300"/>
              <a:buChar char="●"/>
            </a:pPr>
            <a:r>
              <a:rPr lang="en" dirty="0"/>
              <a:t>On Jan 2, 2021 (6 days after planting) we already had some seeds sprouting</a:t>
            </a:r>
            <a:endParaRPr dirty="0"/>
          </a:p>
          <a:p>
            <a:pPr marL="457200" lvl="0" indent="-311150" algn="l" rtl="0">
              <a:spcBef>
                <a:spcPts val="0"/>
              </a:spcBef>
              <a:spcAft>
                <a:spcPts val="0"/>
              </a:spcAft>
              <a:buSzPts val="1300"/>
              <a:buChar char="●"/>
            </a:pPr>
            <a:r>
              <a:rPr lang="en" dirty="0"/>
              <a:t>Some seeds did not sprout at all</a:t>
            </a:r>
            <a:endParaRPr dirty="0"/>
          </a:p>
        </p:txBody>
      </p:sp>
      <p:pic>
        <p:nvPicPr>
          <p:cNvPr id="341" name="Google Shape;341;p20"/>
          <p:cNvPicPr preferRelativeResize="0"/>
          <p:nvPr/>
        </p:nvPicPr>
        <p:blipFill rotWithShape="1">
          <a:blip r:embed="rId5">
            <a:alphaModFix/>
          </a:blip>
          <a:srcRect l="12608" r="18263"/>
          <a:stretch/>
        </p:blipFill>
        <p:spPr>
          <a:xfrm rot="-5400000">
            <a:off x="2997774" y="2641796"/>
            <a:ext cx="2282455" cy="2476354"/>
          </a:xfrm>
          <a:prstGeom prst="rect">
            <a:avLst/>
          </a:prstGeom>
          <a:noFill/>
          <a:ln>
            <a:noFill/>
          </a:ln>
        </p:spPr>
      </p:pic>
      <p:pic>
        <p:nvPicPr>
          <p:cNvPr id="342" name="Google Shape;342;p20"/>
          <p:cNvPicPr preferRelativeResize="0"/>
          <p:nvPr/>
        </p:nvPicPr>
        <p:blipFill>
          <a:blip r:embed="rId6">
            <a:alphaModFix/>
          </a:blip>
          <a:stretch>
            <a:fillRect/>
          </a:stretch>
        </p:blipFill>
        <p:spPr>
          <a:xfrm>
            <a:off x="5693826" y="2789725"/>
            <a:ext cx="3022528" cy="2266896"/>
          </a:xfrm>
          <a:prstGeom prst="rect">
            <a:avLst/>
          </a:prstGeom>
          <a:noFill/>
          <a:ln>
            <a:noFill/>
          </a:ln>
        </p:spPr>
      </p:pic>
      <p:sp>
        <p:nvSpPr>
          <p:cNvPr id="343" name="Google Shape;343;p20"/>
          <p:cNvSpPr txBox="1"/>
          <p:nvPr/>
        </p:nvSpPr>
        <p:spPr>
          <a:xfrm>
            <a:off x="3027800" y="2789725"/>
            <a:ext cx="8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Jan 8</a:t>
            </a:r>
            <a:endParaRPr>
              <a:latin typeface="Nunito"/>
              <a:ea typeface="Nunito"/>
              <a:cs typeface="Nunito"/>
              <a:sym typeface="Nunito"/>
            </a:endParaRPr>
          </a:p>
        </p:txBody>
      </p:sp>
      <p:sp>
        <p:nvSpPr>
          <p:cNvPr id="344" name="Google Shape;344;p20"/>
          <p:cNvSpPr txBox="1"/>
          <p:nvPr/>
        </p:nvSpPr>
        <p:spPr>
          <a:xfrm>
            <a:off x="5748525" y="2868175"/>
            <a:ext cx="8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Jan 21</a:t>
            </a:r>
            <a:endParaRPr>
              <a:latin typeface="Nunito"/>
              <a:ea typeface="Nunito"/>
              <a:cs typeface="Nunito"/>
              <a:sym typeface="Nunito"/>
            </a:endParaRPr>
          </a:p>
        </p:txBody>
      </p:sp>
      <p:pic>
        <p:nvPicPr>
          <p:cNvPr id="345" name="Google Shape;345;p20"/>
          <p:cNvPicPr preferRelativeResize="0"/>
          <p:nvPr/>
        </p:nvPicPr>
        <p:blipFill rotWithShape="1">
          <a:blip r:embed="rId7">
            <a:alphaModFix/>
          </a:blip>
          <a:srcRect l="7559" r="14266"/>
          <a:stretch/>
        </p:blipFill>
        <p:spPr>
          <a:xfrm rot="-5400000">
            <a:off x="355428" y="2767200"/>
            <a:ext cx="2298421" cy="2205078"/>
          </a:xfrm>
          <a:prstGeom prst="rect">
            <a:avLst/>
          </a:prstGeom>
          <a:noFill/>
          <a:ln>
            <a:noFill/>
          </a:ln>
        </p:spPr>
      </p:pic>
      <p:sp>
        <p:nvSpPr>
          <p:cNvPr id="346" name="Google Shape;346;p20"/>
          <p:cNvSpPr txBox="1"/>
          <p:nvPr/>
        </p:nvSpPr>
        <p:spPr>
          <a:xfrm>
            <a:off x="424175" y="2738750"/>
            <a:ext cx="81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Nunito"/>
                <a:ea typeface="Nunito"/>
                <a:cs typeface="Nunito"/>
                <a:sym typeface="Nunito"/>
              </a:rPr>
              <a:t>Jan 2</a:t>
            </a:r>
            <a:endParaRPr sz="1200">
              <a:latin typeface="Nunito"/>
              <a:ea typeface="Nunito"/>
              <a:cs typeface="Nunito"/>
              <a:sym typeface="Nunito"/>
            </a:endParaRPr>
          </a:p>
        </p:txBody>
      </p:sp>
      <p:pic>
        <p:nvPicPr>
          <p:cNvPr id="2" name="Slide 8">
            <a:hlinkClick r:id="" action="ppaction://media"/>
            <a:extLst>
              <a:ext uri="{FF2B5EF4-FFF2-40B4-BE49-F238E27FC236}">
                <a16:creationId xmlns:a16="http://schemas.microsoft.com/office/drawing/2014/main" id="{47202946-8242-4C69-9C15-C01AC3995E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1"/>
          <p:cNvSpPr txBox="1">
            <a:spLocks noGrp="1"/>
          </p:cNvSpPr>
          <p:nvPr>
            <p:ph type="title" idx="4294967295"/>
          </p:nvPr>
        </p:nvSpPr>
        <p:spPr>
          <a:xfrm>
            <a:off x="1303800" y="196250"/>
            <a:ext cx="7030500" cy="475500"/>
          </a:xfrm>
          <a:prstGeom prst="rect">
            <a:avLst/>
          </a:prstGeom>
          <a:solidFill>
            <a:srgbClr val="FFFFFF"/>
          </a:solidFill>
        </p:spPr>
        <p:txBody>
          <a:bodyPr spcFirstLastPara="1" wrap="square" lIns="91425" tIns="91425" rIns="91425" bIns="91425" anchor="t" anchorCtr="0">
            <a:normAutofit fontScale="90000"/>
          </a:bodyPr>
          <a:lstStyle/>
          <a:p>
            <a:pPr marL="0" lvl="0" indent="0" algn="ctr" rtl="0">
              <a:spcBef>
                <a:spcPts val="0"/>
              </a:spcBef>
              <a:spcAft>
                <a:spcPts val="0"/>
              </a:spcAft>
              <a:buSzPct val="42672"/>
              <a:buNone/>
            </a:pPr>
            <a:r>
              <a:rPr lang="en" sz="2320"/>
              <a:t>Transplanting</a:t>
            </a:r>
            <a:endParaRPr sz="2320"/>
          </a:p>
        </p:txBody>
      </p:sp>
      <p:sp>
        <p:nvSpPr>
          <p:cNvPr id="353" name="Google Shape;353;p21"/>
          <p:cNvSpPr txBox="1">
            <a:spLocks noGrp="1"/>
          </p:cNvSpPr>
          <p:nvPr>
            <p:ph type="title" idx="4294967295"/>
          </p:nvPr>
        </p:nvSpPr>
        <p:spPr>
          <a:xfrm>
            <a:off x="2340950" y="4354425"/>
            <a:ext cx="4134000" cy="574500"/>
          </a:xfrm>
          <a:prstGeom prst="rect">
            <a:avLst/>
          </a:prstGeom>
          <a:solidFill>
            <a:srgbClr val="FFFFFF"/>
          </a:solidFill>
        </p:spPr>
        <p:txBody>
          <a:bodyPr spcFirstLastPara="1" wrap="square" lIns="91425" tIns="91425" rIns="91425" bIns="91425" anchor="t" anchorCtr="0">
            <a:normAutofit fontScale="90000"/>
          </a:bodyPr>
          <a:lstStyle/>
          <a:p>
            <a:pPr marL="0" lvl="0" indent="0" algn="l" rtl="0">
              <a:spcBef>
                <a:spcPts val="0"/>
              </a:spcBef>
              <a:spcAft>
                <a:spcPts val="0"/>
              </a:spcAft>
              <a:buSzPct val="65131"/>
              <a:buNone/>
            </a:pPr>
            <a:r>
              <a:rPr lang="en" sz="1520"/>
              <a:t>We planted 28 lettuce plants on January 30th</a:t>
            </a:r>
            <a:endParaRPr sz="1520"/>
          </a:p>
          <a:p>
            <a:pPr marL="0" lvl="0" indent="0" algn="l" rtl="0">
              <a:spcBef>
                <a:spcPts val="0"/>
              </a:spcBef>
              <a:spcAft>
                <a:spcPts val="0"/>
              </a:spcAft>
              <a:buSzPct val="65131"/>
              <a:buNone/>
            </a:pPr>
            <a:r>
              <a:rPr lang="en" sz="1520"/>
              <a:t>14 for sunshine and 14 for artificial light</a:t>
            </a:r>
            <a:endParaRPr sz="1520"/>
          </a:p>
        </p:txBody>
      </p:sp>
      <p:pic>
        <p:nvPicPr>
          <p:cNvPr id="2" name="IMG_2468 (1)">
            <a:hlinkClick r:id="" action="ppaction://media"/>
            <a:extLst>
              <a:ext uri="{FF2B5EF4-FFF2-40B4-BE49-F238E27FC236}">
                <a16:creationId xmlns:a16="http://schemas.microsoft.com/office/drawing/2014/main" id="{CA301B79-E0F0-4CE4-8A88-64E60EEA7C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2829" y="755691"/>
            <a:ext cx="5738341" cy="3227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1122</Words>
  <Application>Microsoft Office PowerPoint</Application>
  <PresentationFormat>On-screen Show (16:9)</PresentationFormat>
  <Paragraphs>125</Paragraphs>
  <Slides>15</Slides>
  <Notes>14</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Nunito</vt:lpstr>
      <vt:lpstr>Arial</vt:lpstr>
      <vt:lpstr>Maven Pro</vt:lpstr>
      <vt:lpstr>Momentum</vt:lpstr>
      <vt:lpstr>Hydroponic Lettuce Growing </vt:lpstr>
      <vt:lpstr>PowerPoint Presentation</vt:lpstr>
      <vt:lpstr>PowerPoint Presentation</vt:lpstr>
      <vt:lpstr>Research</vt:lpstr>
      <vt:lpstr>PowerPoint Presentation</vt:lpstr>
      <vt:lpstr>PowerPoint Presentation</vt:lpstr>
      <vt:lpstr>Planting and early growth</vt:lpstr>
      <vt:lpstr>Seedling Growing Timeline and Observations</vt:lpstr>
      <vt:lpstr>Transplanting</vt:lpstr>
      <vt:lpstr>Variables</vt:lpstr>
      <vt:lpstr>Results</vt:lpstr>
      <vt:lpstr>Analysis</vt:lpstr>
      <vt:lpstr>Analysis (continued)</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Hydroponic Lettuce Growing</dc:title>
  <dc:creator>Robin Morton</dc:creator>
  <cp:lastModifiedBy>Robin Morton</cp:lastModifiedBy>
  <cp:revision>25</cp:revision>
  <dcterms:modified xsi:type="dcterms:W3CDTF">2021-02-22T01:29:31Z</dcterms:modified>
</cp:coreProperties>
</file>