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5143500" cx="9144000"/>
  <p:notesSz cx="6858000" cy="9144000"/>
  <p:embeddedFontLst>
    <p:embeddedFont>
      <p:font typeface="Nunito"/>
      <p:regular r:id="rId33"/>
      <p:bold r:id="rId34"/>
      <p:italic r:id="rId35"/>
      <p:boldItalic r:id="rId36"/>
    </p:embeddedFont>
    <p:embeddedFont>
      <p:font typeface="Maven Pro"/>
      <p:regular r:id="rId37"/>
      <p:bold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EDE5723-ABE1-4121-AFB0-8782D68B7104}">
  <a:tblStyle styleId="{BEDE5723-ABE1-4121-AFB0-8782D68B710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Nunito-regular.fnt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Nunito-italic.fntdata"/><Relationship Id="rId12" Type="http://schemas.openxmlformats.org/officeDocument/2006/relationships/slide" Target="slides/slide6.xml"/><Relationship Id="rId34" Type="http://schemas.openxmlformats.org/officeDocument/2006/relationships/font" Target="fonts/Nunito-bold.fntdata"/><Relationship Id="rId15" Type="http://schemas.openxmlformats.org/officeDocument/2006/relationships/slide" Target="slides/slide9.xml"/><Relationship Id="rId37" Type="http://schemas.openxmlformats.org/officeDocument/2006/relationships/font" Target="fonts/MavenPro-regular.fntdata"/><Relationship Id="rId14" Type="http://schemas.openxmlformats.org/officeDocument/2006/relationships/slide" Target="slides/slide8.xml"/><Relationship Id="rId36" Type="http://schemas.openxmlformats.org/officeDocument/2006/relationships/font" Target="fonts/Nunito-boldItalic.fntdata"/><Relationship Id="rId17" Type="http://schemas.openxmlformats.org/officeDocument/2006/relationships/slide" Target="slides/slide11.xml"/><Relationship Id="rId16" Type="http://schemas.openxmlformats.org/officeDocument/2006/relationships/slide" Target="slides/slide10.xml"/><Relationship Id="rId38" Type="http://schemas.openxmlformats.org/officeDocument/2006/relationships/font" Target="fonts/MavenPro-bold.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mailto:mmolfert@educbe.ca" TargetMode="External"/><Relationship Id="rId3" Type="http://schemas.openxmlformats.org/officeDocument/2006/relationships/hyperlink" Target="mailto:amduncan@educbe.ca" TargetMode="External"/><Relationship Id="rId4" Type="http://schemas.openxmlformats.org/officeDocument/2006/relationships/hyperlink" Target="mailto:kknanji@educbe.ca"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Make a copy of this logbook (File - Make a Copy) and save in your Google Drive.</a:t>
            </a:r>
            <a:endParaRPr/>
          </a:p>
          <a:p>
            <a:pPr indent="0" lvl="0" marL="0" rtl="0" algn="l">
              <a:spcBef>
                <a:spcPts val="0"/>
              </a:spcBef>
              <a:spcAft>
                <a:spcPts val="0"/>
              </a:spcAft>
              <a:buNone/>
            </a:pPr>
            <a:r>
              <a:rPr lang="en"/>
              <a:t>Share it with your Science Fair teachers: </a:t>
            </a:r>
            <a:r>
              <a:rPr lang="en" u="sng">
                <a:solidFill>
                  <a:schemeClr val="hlink"/>
                </a:solidFill>
                <a:hlinkClick r:id="rId2"/>
              </a:rPr>
              <a:t>mmolfert@educbe.ca</a:t>
            </a:r>
            <a:r>
              <a:rPr lang="en"/>
              <a:t> </a:t>
            </a:r>
            <a:r>
              <a:rPr lang="en" u="sng">
                <a:solidFill>
                  <a:schemeClr val="hlink"/>
                </a:solidFill>
                <a:hlinkClick r:id="rId3"/>
              </a:rPr>
              <a:t>amduncan@educbe.ca</a:t>
            </a:r>
            <a:r>
              <a:rPr lang="en"/>
              <a:t> </a:t>
            </a:r>
            <a:r>
              <a:rPr lang="en" u="sng">
                <a:solidFill>
                  <a:schemeClr val="hlink"/>
                </a:solidFill>
                <a:hlinkClick r:id="rId4"/>
              </a:rPr>
              <a:t>kknanji@educbe.ca</a:t>
            </a:r>
            <a:r>
              <a:rPr lang="en"/>
              <a:t>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2620fd1fa89_0_6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2620fd1fa89_0_6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Designing Your Experiment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2620fd1fa89_0_6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2620fd1fa89_0_6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Designing Your Experiment</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2620fd1fa89_0_6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2620fd1fa89_0_6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Designing Your Experiment</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620fd1fa89_0_6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2620fd1fa89_0_6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Designing Your Experiment</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2620fd1fa89_0_6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2620fd1fa89_0_6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Designing Your Experiment</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2620fd1fa89_0_6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6" name="Google Shape;376;g2620fd1fa89_0_6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Designing Your Experiment</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g2620fd1fa89_0_6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4" name="Google Shape;384;g2620fd1fa89_0_6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Designing Your Experiment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g2620fd1fa89_0_6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3" name="Google Shape;393;g2620fd1fa89_0_6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Designing Your Experiment</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2620fd1fa89_0_6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1" name="Google Shape;401;g2620fd1fa89_0_6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See D2L - Content - Designing Your Experiment</a:t>
            </a:r>
            <a:endParaRPr/>
          </a:p>
          <a:p>
            <a:pPr indent="0" lvl="0" marL="0" rtl="0" algn="l">
              <a:spcBef>
                <a:spcPts val="0"/>
              </a:spcBef>
              <a:spcAft>
                <a:spcPts val="0"/>
              </a:spcAft>
              <a:buNone/>
            </a:pPr>
            <a:r>
              <a:rPr lang="en"/>
              <a:t>See D2L - Content - Conclusion, Application, and Extensions</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g2620fd1fa89_0_6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8" name="Google Shape;408;g2620fd1fa89_0_6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See D2L - Content - Designing Your Experiment</a:t>
            </a:r>
            <a:endParaRPr/>
          </a:p>
          <a:p>
            <a:pPr indent="0" lvl="0" marL="0" rtl="0" algn="l">
              <a:spcBef>
                <a:spcPts val="0"/>
              </a:spcBef>
              <a:spcAft>
                <a:spcPts val="0"/>
              </a:spcAft>
              <a:buNone/>
            </a:pPr>
            <a:r>
              <a:rPr lang="en"/>
              <a:t>See D2L - Content - Conclusion, Application, and Extensions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620fd1fa89_0_5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620fd1fa89_0_5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2620fd1fa89_0_7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5" name="Google Shape;415;g2620fd1fa89_0_7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See D2L - Content - Designing Your Experiment</a:t>
            </a:r>
            <a:endParaRPr/>
          </a:p>
          <a:p>
            <a:pPr indent="0" lvl="0" marL="0" rtl="0" algn="l">
              <a:spcBef>
                <a:spcPts val="0"/>
              </a:spcBef>
              <a:spcAft>
                <a:spcPts val="0"/>
              </a:spcAft>
              <a:buNone/>
            </a:pPr>
            <a:r>
              <a:rPr lang="en"/>
              <a:t>See D2L - Content - Conclusion, Application, and Extensions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g2620fd1fa89_0_7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2620fd1fa89_0_7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Conclusion, Application, and Extensions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g2620fd1fa89_0_7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1" name="Google Shape;431;g2620fd1fa89_0_7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Conclusion, Application, and Extensions</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g2620fd1fa89_0_7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8" name="Google Shape;438;g2620fd1fa89_0_7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Conclusion, Application, and Extensions</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g2620fd1fa89_0_7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5" name="Google Shape;445;g2620fd1fa89_0_7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Conclusion, Application, and Extensions</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0" name="Shape 450"/>
        <p:cNvGrpSpPr/>
        <p:nvPr/>
      </p:nvGrpSpPr>
      <p:grpSpPr>
        <a:xfrm>
          <a:off x="0" y="0"/>
          <a:ext cx="0" cy="0"/>
          <a:chOff x="0" y="0"/>
          <a:chExt cx="0" cy="0"/>
        </a:xfrm>
      </p:grpSpPr>
      <p:sp>
        <p:nvSpPr>
          <p:cNvPr id="451" name="Google Shape;451;g2620fd1fa89_0_7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2" name="Google Shape;452;g2620fd1fa89_0_7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Conclusion, Application, and Extensions</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g2620fd1fa89_0_7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9" name="Google Shape;459;g2620fd1fa89_0_7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2620fd1fa89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2620fd1fa89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Getting Started - Planning Page 2</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2620fd1fa89_0_5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2620fd1fa89_0_5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2620fd1fa89_0_5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2620fd1fa89_0_5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2620fd1fa89_0_6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2620fd1fa89_0_6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Referencing Your Sources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2620fd1fa89_0_6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2620fd1fa89_0_6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Hypothesis - Variables and Hypothesis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620fd1fa89_0_6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2620fd1fa89_0_6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See D2L - Content - Hypothesis - Variables and Hypothesis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2620fd1fa89_0_6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2620fd1fa89_0_6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D2L - Content - Hypothesis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calgary.bibliocommons.com/v2/record/S95C83544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Science Fair Logbook</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Name: Muntaha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22"/>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Materials</a:t>
            </a:r>
            <a:endParaRPr/>
          </a:p>
        </p:txBody>
      </p:sp>
      <p:sp>
        <p:nvSpPr>
          <p:cNvPr id="339" name="Google Shape;339;p22"/>
          <p:cNvSpPr txBox="1"/>
          <p:nvPr/>
        </p:nvSpPr>
        <p:spPr>
          <a:xfrm>
            <a:off x="714450" y="1346350"/>
            <a:ext cx="7715100" cy="65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What materials will you use for your experiment? </a:t>
            </a:r>
            <a:r>
              <a:rPr lang="en" sz="1800">
                <a:solidFill>
                  <a:schemeClr val="dk2"/>
                </a:solidFill>
                <a:latin typeface="Nunito"/>
                <a:ea typeface="Nunito"/>
                <a:cs typeface="Nunito"/>
                <a:sym typeface="Nunito"/>
              </a:rPr>
              <a:t>Be specific about amounts whenever possible. </a:t>
            </a:r>
            <a:endParaRPr>
              <a:solidFill>
                <a:schemeClr val="dk2"/>
              </a:solidFill>
              <a:latin typeface="Nunito"/>
              <a:ea typeface="Nunito"/>
              <a:cs typeface="Nunito"/>
              <a:sym typeface="Nunito"/>
            </a:endParaRPr>
          </a:p>
        </p:txBody>
      </p:sp>
      <p:sp>
        <p:nvSpPr>
          <p:cNvPr id="340" name="Google Shape;340;p22"/>
          <p:cNvSpPr txBox="1"/>
          <p:nvPr/>
        </p:nvSpPr>
        <p:spPr>
          <a:xfrm>
            <a:off x="711025" y="2163300"/>
            <a:ext cx="8017800" cy="26025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311150" lvl="0" marL="457200" rtl="0" algn="l">
              <a:spcBef>
                <a:spcPts val="0"/>
              </a:spcBef>
              <a:spcAft>
                <a:spcPts val="0"/>
              </a:spcAft>
              <a:buClr>
                <a:schemeClr val="dk2"/>
              </a:buClr>
              <a:buSzPts val="1300"/>
              <a:buFont typeface="Nunito"/>
              <a:buChar char="●"/>
            </a:pPr>
            <a:r>
              <a:rPr lang="en" sz="1300">
                <a:solidFill>
                  <a:schemeClr val="dk2"/>
                </a:solidFill>
                <a:latin typeface="Nunito"/>
                <a:ea typeface="Nunito"/>
                <a:cs typeface="Nunito"/>
                <a:sym typeface="Nunito"/>
              </a:rPr>
              <a:t>Mini light bulb (1)</a:t>
            </a:r>
            <a:endParaRPr sz="1300">
              <a:solidFill>
                <a:schemeClr val="dk2"/>
              </a:solidFill>
              <a:latin typeface="Nunito"/>
              <a:ea typeface="Nunito"/>
              <a:cs typeface="Nunito"/>
              <a:sym typeface="Nunito"/>
            </a:endParaRPr>
          </a:p>
          <a:p>
            <a:pPr indent="-311150" lvl="0" marL="457200" rtl="0" algn="l">
              <a:spcBef>
                <a:spcPts val="0"/>
              </a:spcBef>
              <a:spcAft>
                <a:spcPts val="0"/>
              </a:spcAft>
              <a:buClr>
                <a:schemeClr val="dk2"/>
              </a:buClr>
              <a:buSzPts val="1300"/>
              <a:buFont typeface="Nunito"/>
              <a:buChar char="●"/>
            </a:pPr>
            <a:r>
              <a:rPr lang="en" sz="1300">
                <a:solidFill>
                  <a:schemeClr val="dk2"/>
                </a:solidFill>
                <a:latin typeface="Nunito"/>
                <a:ea typeface="Nunito"/>
                <a:cs typeface="Nunito"/>
                <a:sym typeface="Nunito"/>
              </a:rPr>
              <a:t>A dark room</a:t>
            </a:r>
            <a:endParaRPr sz="1300">
              <a:solidFill>
                <a:schemeClr val="dk2"/>
              </a:solidFill>
              <a:latin typeface="Nunito"/>
              <a:ea typeface="Nunito"/>
              <a:cs typeface="Nunito"/>
              <a:sym typeface="Nunito"/>
            </a:endParaRPr>
          </a:p>
          <a:p>
            <a:pPr indent="-311150" lvl="0" marL="457200" rtl="0" algn="l">
              <a:spcBef>
                <a:spcPts val="0"/>
              </a:spcBef>
              <a:spcAft>
                <a:spcPts val="0"/>
              </a:spcAft>
              <a:buClr>
                <a:schemeClr val="dk2"/>
              </a:buClr>
              <a:buSzPts val="1300"/>
              <a:buFont typeface="Nunito"/>
              <a:buChar char="●"/>
            </a:pPr>
            <a:r>
              <a:rPr lang="en" sz="1300">
                <a:solidFill>
                  <a:schemeClr val="dk2"/>
                </a:solidFill>
                <a:latin typeface="Nunito"/>
                <a:ea typeface="Nunito"/>
                <a:cs typeface="Nunito"/>
                <a:sym typeface="Nunito"/>
              </a:rPr>
              <a:t>Insulated wires (2 red and yellow)</a:t>
            </a:r>
            <a:endParaRPr sz="1300">
              <a:solidFill>
                <a:schemeClr val="dk2"/>
              </a:solidFill>
              <a:latin typeface="Nunito"/>
              <a:ea typeface="Nunito"/>
              <a:cs typeface="Nunito"/>
              <a:sym typeface="Nunito"/>
            </a:endParaRPr>
          </a:p>
          <a:p>
            <a:pPr indent="-311150" lvl="0" marL="457200" rtl="0" algn="l">
              <a:spcBef>
                <a:spcPts val="0"/>
              </a:spcBef>
              <a:spcAft>
                <a:spcPts val="0"/>
              </a:spcAft>
              <a:buClr>
                <a:schemeClr val="dk2"/>
              </a:buClr>
              <a:buSzPts val="1300"/>
              <a:buFont typeface="Nunito"/>
              <a:buChar char="●"/>
            </a:pPr>
            <a:r>
              <a:rPr lang="en" sz="1300">
                <a:solidFill>
                  <a:schemeClr val="dk2"/>
                </a:solidFill>
                <a:latin typeface="Nunito"/>
                <a:ea typeface="Nunito"/>
                <a:cs typeface="Nunito"/>
                <a:sym typeface="Nunito"/>
              </a:rPr>
              <a:t>Aluminum wires (2)</a:t>
            </a:r>
            <a:endParaRPr sz="1300">
              <a:solidFill>
                <a:schemeClr val="dk2"/>
              </a:solidFill>
              <a:latin typeface="Nunito"/>
              <a:ea typeface="Nunito"/>
              <a:cs typeface="Nunito"/>
              <a:sym typeface="Nunito"/>
            </a:endParaRPr>
          </a:p>
          <a:p>
            <a:pPr indent="-311150" lvl="0" marL="457200" rtl="0" algn="l">
              <a:spcBef>
                <a:spcPts val="0"/>
              </a:spcBef>
              <a:spcAft>
                <a:spcPts val="0"/>
              </a:spcAft>
              <a:buClr>
                <a:schemeClr val="dk2"/>
              </a:buClr>
              <a:buSzPts val="1300"/>
              <a:buFont typeface="Nunito"/>
              <a:buChar char="●"/>
            </a:pPr>
            <a:r>
              <a:rPr lang="en" sz="1300">
                <a:solidFill>
                  <a:schemeClr val="dk2"/>
                </a:solidFill>
                <a:latin typeface="Nunito"/>
                <a:ea typeface="Nunito"/>
                <a:cs typeface="Nunito"/>
                <a:sym typeface="Nunito"/>
              </a:rPr>
              <a:t>Light bulb holder(1)</a:t>
            </a:r>
            <a:endParaRPr sz="1300">
              <a:solidFill>
                <a:schemeClr val="dk2"/>
              </a:solidFill>
              <a:latin typeface="Nunito"/>
              <a:ea typeface="Nunito"/>
              <a:cs typeface="Nunito"/>
              <a:sym typeface="Nuni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23"/>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Procedure</a:t>
            </a:r>
            <a:endParaRPr/>
          </a:p>
        </p:txBody>
      </p:sp>
      <p:sp>
        <p:nvSpPr>
          <p:cNvPr id="346" name="Google Shape;346;p23"/>
          <p:cNvSpPr txBox="1"/>
          <p:nvPr/>
        </p:nvSpPr>
        <p:spPr>
          <a:xfrm>
            <a:off x="1303800" y="1134600"/>
            <a:ext cx="7125900" cy="86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List the step-by-step procedure you will follow to conduct your experiment. Be as specific as possible and include exact measurements, quantities, times, etc. </a:t>
            </a:r>
            <a:endParaRPr>
              <a:solidFill>
                <a:schemeClr val="dk2"/>
              </a:solidFill>
              <a:latin typeface="Nunito"/>
              <a:ea typeface="Nunito"/>
              <a:cs typeface="Nunito"/>
              <a:sym typeface="Nunito"/>
            </a:endParaRPr>
          </a:p>
        </p:txBody>
      </p:sp>
      <p:sp>
        <p:nvSpPr>
          <p:cNvPr id="347" name="Google Shape;347;p23"/>
          <p:cNvSpPr txBox="1"/>
          <p:nvPr/>
        </p:nvSpPr>
        <p:spPr>
          <a:xfrm>
            <a:off x="711025" y="2163300"/>
            <a:ext cx="8017800" cy="26025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311150" lvl="0" marL="457200" rtl="0" algn="l">
              <a:spcBef>
                <a:spcPts val="0"/>
              </a:spcBef>
              <a:spcAft>
                <a:spcPts val="0"/>
              </a:spcAft>
              <a:buClr>
                <a:schemeClr val="dk2"/>
              </a:buClr>
              <a:buSzPts val="1300"/>
              <a:buFont typeface="Nunito"/>
              <a:buAutoNum type="arabicPeriod"/>
            </a:pPr>
            <a:r>
              <a:rPr lang="en" sz="1300">
                <a:solidFill>
                  <a:schemeClr val="dk2"/>
                </a:solidFill>
                <a:latin typeface="Nunito"/>
                <a:ea typeface="Nunito"/>
                <a:cs typeface="Nunito"/>
                <a:sym typeface="Nunito"/>
              </a:rPr>
              <a:t>Go in a 90%-95% dark room </a:t>
            </a:r>
            <a:endParaRPr sz="1300">
              <a:solidFill>
                <a:schemeClr val="dk2"/>
              </a:solidFill>
              <a:latin typeface="Nunito"/>
              <a:ea typeface="Nunito"/>
              <a:cs typeface="Nunito"/>
              <a:sym typeface="Nunito"/>
            </a:endParaRPr>
          </a:p>
          <a:p>
            <a:pPr indent="-311150" lvl="0" marL="457200" rtl="0" algn="l">
              <a:spcBef>
                <a:spcPts val="0"/>
              </a:spcBef>
              <a:spcAft>
                <a:spcPts val="0"/>
              </a:spcAft>
              <a:buClr>
                <a:schemeClr val="dk2"/>
              </a:buClr>
              <a:buSzPts val="1300"/>
              <a:buFont typeface="Nunito"/>
              <a:buAutoNum type="arabicPeriod"/>
            </a:pPr>
            <a:r>
              <a:rPr lang="en" sz="1300">
                <a:solidFill>
                  <a:schemeClr val="dk2"/>
                </a:solidFill>
                <a:latin typeface="Nunito"/>
                <a:ea typeface="Nunito"/>
                <a:cs typeface="Nunito"/>
                <a:sym typeface="Nunito"/>
              </a:rPr>
              <a:t>Put a AA battery on the table and put each end of the different wires on each end of the battery</a:t>
            </a:r>
            <a:endParaRPr sz="1300">
              <a:solidFill>
                <a:schemeClr val="dk2"/>
              </a:solidFill>
              <a:latin typeface="Nunito"/>
              <a:ea typeface="Nunito"/>
              <a:cs typeface="Nunito"/>
              <a:sym typeface="Nunito"/>
            </a:endParaRPr>
          </a:p>
          <a:p>
            <a:pPr indent="-311150" lvl="0" marL="457200" rtl="0" algn="l">
              <a:spcBef>
                <a:spcPts val="0"/>
              </a:spcBef>
              <a:spcAft>
                <a:spcPts val="0"/>
              </a:spcAft>
              <a:buClr>
                <a:schemeClr val="dk2"/>
              </a:buClr>
              <a:buSzPts val="1300"/>
              <a:buFont typeface="Nunito"/>
              <a:buAutoNum type="arabicPeriod"/>
            </a:pPr>
            <a:r>
              <a:rPr lang="en" sz="1300">
                <a:solidFill>
                  <a:schemeClr val="dk2"/>
                </a:solidFill>
                <a:latin typeface="Nunito"/>
                <a:ea typeface="Nunito"/>
                <a:cs typeface="Nunito"/>
                <a:sym typeface="Nunito"/>
              </a:rPr>
              <a:t>Record my results and write them down</a:t>
            </a:r>
            <a:endParaRPr sz="1300">
              <a:solidFill>
                <a:schemeClr val="dk2"/>
              </a:solidFill>
              <a:latin typeface="Nunito"/>
              <a:ea typeface="Nunito"/>
              <a:cs typeface="Nunito"/>
              <a:sym typeface="Nuni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24"/>
          <p:cNvSpPr txBox="1"/>
          <p:nvPr>
            <p:ph type="title"/>
          </p:nvPr>
        </p:nvSpPr>
        <p:spPr>
          <a:xfrm>
            <a:off x="1303800" y="598575"/>
            <a:ext cx="3703500" cy="65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Experiment:  Trial 1</a:t>
            </a:r>
            <a:endParaRPr/>
          </a:p>
        </p:txBody>
      </p:sp>
      <p:sp>
        <p:nvSpPr>
          <p:cNvPr id="353" name="Google Shape;353;p24"/>
          <p:cNvSpPr txBox="1"/>
          <p:nvPr/>
        </p:nvSpPr>
        <p:spPr>
          <a:xfrm>
            <a:off x="4871200" y="1361500"/>
            <a:ext cx="3600600" cy="32985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1300">
                <a:solidFill>
                  <a:schemeClr val="dk2"/>
                </a:solidFill>
                <a:latin typeface="Nunito"/>
                <a:ea typeface="Nunito"/>
                <a:cs typeface="Nunito"/>
                <a:sym typeface="Nunito"/>
              </a:rPr>
              <a:t>Observations:/Notes</a:t>
            </a:r>
            <a:endParaRPr b="1" sz="1300">
              <a:solidFill>
                <a:schemeClr val="dk2"/>
              </a:solidFill>
              <a:latin typeface="Nunito"/>
              <a:ea typeface="Nunito"/>
              <a:cs typeface="Nunito"/>
              <a:sym typeface="Nunito"/>
            </a:endParaRPr>
          </a:p>
          <a:p>
            <a:pPr indent="0" lvl="0" marL="0" rtl="0" algn="l">
              <a:spcBef>
                <a:spcPts val="0"/>
              </a:spcBef>
              <a:spcAft>
                <a:spcPts val="0"/>
              </a:spcAft>
              <a:buNone/>
            </a:pPr>
            <a:r>
              <a:t/>
            </a:r>
            <a:endParaRPr b="1" sz="1300">
              <a:solidFill>
                <a:schemeClr val="dk2"/>
              </a:solidFill>
              <a:latin typeface="Nunito"/>
              <a:ea typeface="Nunito"/>
              <a:cs typeface="Nunito"/>
              <a:sym typeface="Nunito"/>
            </a:endParaRPr>
          </a:p>
          <a:p>
            <a:pPr indent="0" lvl="0" marL="0" rtl="0" algn="l">
              <a:spcBef>
                <a:spcPts val="0"/>
              </a:spcBef>
              <a:spcAft>
                <a:spcPts val="0"/>
              </a:spcAft>
              <a:buNone/>
            </a:pPr>
            <a:r>
              <a:t/>
            </a:r>
            <a:endParaRPr b="1" sz="1300">
              <a:solidFill>
                <a:schemeClr val="dk2"/>
              </a:solidFill>
              <a:latin typeface="Nunito"/>
              <a:ea typeface="Nunito"/>
              <a:cs typeface="Nunito"/>
              <a:sym typeface="Nunito"/>
            </a:endParaRPr>
          </a:p>
          <a:p>
            <a:pPr indent="0" lvl="0" marL="0" rtl="0" algn="l">
              <a:spcBef>
                <a:spcPts val="0"/>
              </a:spcBef>
              <a:spcAft>
                <a:spcPts val="0"/>
              </a:spcAft>
              <a:buNone/>
            </a:pPr>
            <a:r>
              <a:t/>
            </a:r>
            <a:endParaRPr b="1" sz="1300">
              <a:solidFill>
                <a:schemeClr val="dk2"/>
              </a:solidFill>
              <a:latin typeface="Nunito"/>
              <a:ea typeface="Nunito"/>
              <a:cs typeface="Nunito"/>
              <a:sym typeface="Nunito"/>
            </a:endParaRPr>
          </a:p>
          <a:p>
            <a:pPr indent="0" lvl="0" marL="0" rtl="0" algn="l">
              <a:spcBef>
                <a:spcPts val="0"/>
              </a:spcBef>
              <a:spcAft>
                <a:spcPts val="0"/>
              </a:spcAft>
              <a:buNone/>
            </a:pPr>
            <a:r>
              <a:rPr b="1" lang="en" sz="1300">
                <a:solidFill>
                  <a:schemeClr val="dk2"/>
                </a:solidFill>
                <a:latin typeface="Nunito"/>
                <a:ea typeface="Nunito"/>
                <a:cs typeface="Nunito"/>
                <a:sym typeface="Nunito"/>
              </a:rPr>
              <a:t> I observed that aluminium wires do not have enough current to provide for the bulb to create light, so that means that aluminium wires are really weak at conducting electricity. </a:t>
            </a:r>
            <a:endParaRPr b="1" sz="1300">
              <a:solidFill>
                <a:schemeClr val="dk2"/>
              </a:solidFill>
              <a:latin typeface="Nunito"/>
              <a:ea typeface="Nunito"/>
              <a:cs typeface="Nunito"/>
              <a:sym typeface="Nunito"/>
            </a:endParaRPr>
          </a:p>
        </p:txBody>
      </p:sp>
      <p:sp>
        <p:nvSpPr>
          <p:cNvPr id="354" name="Google Shape;354;p24"/>
          <p:cNvSpPr txBox="1"/>
          <p:nvPr/>
        </p:nvSpPr>
        <p:spPr>
          <a:xfrm>
            <a:off x="714450" y="1346350"/>
            <a:ext cx="3857700" cy="4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Data:  </a:t>
            </a:r>
            <a:r>
              <a:rPr lang="en" sz="1800">
                <a:solidFill>
                  <a:schemeClr val="dk2"/>
                </a:solidFill>
                <a:latin typeface="Nunito"/>
                <a:ea typeface="Nunito"/>
                <a:cs typeface="Nunito"/>
                <a:sym typeface="Nunito"/>
              </a:rPr>
              <a:t>(measurements)</a:t>
            </a:r>
            <a:endParaRPr>
              <a:solidFill>
                <a:schemeClr val="dk2"/>
              </a:solidFill>
              <a:latin typeface="Nunito"/>
              <a:ea typeface="Nunito"/>
              <a:cs typeface="Nunito"/>
              <a:sym typeface="Nunito"/>
            </a:endParaRPr>
          </a:p>
        </p:txBody>
      </p:sp>
      <p:graphicFrame>
        <p:nvGraphicFramePr>
          <p:cNvPr id="355" name="Google Shape;355;p24"/>
          <p:cNvGraphicFramePr/>
          <p:nvPr/>
        </p:nvGraphicFramePr>
        <p:xfrm>
          <a:off x="619700" y="1851775"/>
          <a:ext cx="3000000" cy="3000000"/>
        </p:xfrm>
        <a:graphic>
          <a:graphicData uri="http://schemas.openxmlformats.org/drawingml/2006/table">
            <a:tbl>
              <a:tblPr>
                <a:noFill/>
                <a:tableStyleId>{BEDE5723-ABE1-4121-AFB0-8782D68B7104}</a:tableStyleId>
              </a:tblPr>
              <a:tblGrid>
                <a:gridCol w="1800300"/>
                <a:gridCol w="1800300"/>
              </a:tblGrid>
              <a:tr h="381000">
                <a:tc>
                  <a:txBody>
                    <a:bodyPr/>
                    <a:lstStyle/>
                    <a:p>
                      <a:pPr indent="0" lvl="0" marL="0" rtl="0" algn="l">
                        <a:spcBef>
                          <a:spcPts val="0"/>
                        </a:spcBef>
                        <a:spcAft>
                          <a:spcPts val="0"/>
                        </a:spcAft>
                        <a:buNone/>
                      </a:pPr>
                      <a:r>
                        <a:rPr lang="en"/>
                        <a:t>Alliuminium wires </a:t>
                      </a:r>
                      <a:endParaRPr/>
                    </a:p>
                  </a:txBody>
                  <a:tcPr marT="91425" marB="91425" marR="91425" marL="91425"/>
                </a:tc>
                <a:tc>
                  <a:txBody>
                    <a:bodyPr/>
                    <a:lstStyle/>
                    <a:p>
                      <a:pPr indent="0" lvl="0" marL="0" rtl="0" algn="l">
                        <a:spcBef>
                          <a:spcPts val="0"/>
                        </a:spcBef>
                        <a:spcAft>
                          <a:spcPts val="0"/>
                        </a:spcAft>
                        <a:buNone/>
                      </a:pPr>
                      <a:r>
                        <a:rPr lang="en"/>
                        <a:t>AA battery </a:t>
                      </a:r>
                      <a:endParaRPr/>
                    </a:p>
                  </a:txBody>
                  <a:tcPr marT="91425" marB="91425" marR="91425" marL="91425"/>
                </a:tc>
              </a:tr>
              <a:tr h="381000">
                <a:tc>
                  <a:txBody>
                    <a:bodyPr/>
                    <a:lstStyle/>
                    <a:p>
                      <a:pPr indent="0" lvl="0" marL="0" rtl="0" algn="l">
                        <a:spcBef>
                          <a:spcPts val="0"/>
                        </a:spcBef>
                        <a:spcAft>
                          <a:spcPts val="0"/>
                        </a:spcAft>
                        <a:buNone/>
                      </a:pPr>
                      <a:r>
                        <a:rPr lang="en"/>
                        <a:t>No specific </a:t>
                      </a:r>
                      <a:r>
                        <a:rPr lang="en"/>
                        <a:t>measurements</a:t>
                      </a:r>
                      <a:r>
                        <a:rPr lang="en"/>
                        <a:t> for the wire’s length</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356" name="Google Shape;356;p24"/>
          <p:cNvSpPr txBox="1"/>
          <p:nvPr/>
        </p:nvSpPr>
        <p:spPr>
          <a:xfrm>
            <a:off x="5057850" y="660550"/>
            <a:ext cx="3857700" cy="4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Date:  March/</a:t>
            </a:r>
            <a:r>
              <a:rPr b="1" lang="en" sz="1800">
                <a:solidFill>
                  <a:schemeClr val="dk2"/>
                </a:solidFill>
                <a:latin typeface="Nunito"/>
                <a:ea typeface="Nunito"/>
                <a:cs typeface="Nunito"/>
                <a:sym typeface="Nunito"/>
              </a:rPr>
              <a:t>7th/2024</a:t>
            </a:r>
            <a:endParaRPr>
              <a:solidFill>
                <a:schemeClr val="dk2"/>
              </a:solidFill>
              <a:latin typeface="Nunito"/>
              <a:ea typeface="Nunito"/>
              <a:cs typeface="Nunito"/>
              <a:sym typeface="Nuni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2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Experiment:  Trial 1</a:t>
            </a:r>
            <a:endParaRPr/>
          </a:p>
        </p:txBody>
      </p:sp>
      <p:sp>
        <p:nvSpPr>
          <p:cNvPr id="362" name="Google Shape;362;p25"/>
          <p:cNvSpPr txBox="1"/>
          <p:nvPr/>
        </p:nvSpPr>
        <p:spPr>
          <a:xfrm>
            <a:off x="1455725" y="1189275"/>
            <a:ext cx="3857700" cy="4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Photos</a:t>
            </a:r>
            <a:r>
              <a:rPr b="1" lang="en" sz="1800">
                <a:solidFill>
                  <a:schemeClr val="dk2"/>
                </a:solidFill>
                <a:latin typeface="Nunito"/>
                <a:ea typeface="Nunito"/>
                <a:cs typeface="Nunito"/>
                <a:sym typeface="Nunito"/>
              </a:rPr>
              <a:t>: </a:t>
            </a:r>
            <a:endParaRPr>
              <a:solidFill>
                <a:schemeClr val="dk2"/>
              </a:solidFill>
              <a:latin typeface="Nunito"/>
              <a:ea typeface="Nunito"/>
              <a:cs typeface="Nunito"/>
              <a:sym typeface="Nunito"/>
            </a:endParaRPr>
          </a:p>
        </p:txBody>
      </p:sp>
      <p:pic>
        <p:nvPicPr>
          <p:cNvPr id="363" name="Google Shape;363;p25"/>
          <p:cNvPicPr preferRelativeResize="0"/>
          <p:nvPr/>
        </p:nvPicPr>
        <p:blipFill>
          <a:blip r:embed="rId3">
            <a:alphaModFix/>
          </a:blip>
          <a:stretch>
            <a:fillRect/>
          </a:stretch>
        </p:blipFill>
        <p:spPr>
          <a:xfrm>
            <a:off x="3338250" y="1189275"/>
            <a:ext cx="2965675" cy="3954225"/>
          </a:xfrm>
          <a:prstGeom prst="rect">
            <a:avLst/>
          </a:prstGeom>
          <a:noFill/>
          <a:ln>
            <a:noFill/>
          </a:ln>
        </p:spPr>
      </p:pic>
      <p:sp>
        <p:nvSpPr>
          <p:cNvPr id="364" name="Google Shape;364;p25"/>
          <p:cNvSpPr txBox="1"/>
          <p:nvPr/>
        </p:nvSpPr>
        <p:spPr>
          <a:xfrm>
            <a:off x="985725" y="3569150"/>
            <a:ext cx="2352600" cy="4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Nunito"/>
                <a:ea typeface="Nunito"/>
                <a:cs typeface="Nunito"/>
                <a:sym typeface="Nunito"/>
              </a:rPr>
              <a:t>Aluminium wire experiment</a:t>
            </a:r>
            <a:endParaRPr sz="1300">
              <a:solidFill>
                <a:schemeClr val="dk2"/>
              </a:solidFill>
              <a:latin typeface="Nunito"/>
              <a:ea typeface="Nunito"/>
              <a:cs typeface="Nunito"/>
              <a:sym typeface="Nuni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2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Experiment:  Trial 2</a:t>
            </a:r>
            <a:endParaRPr/>
          </a:p>
        </p:txBody>
      </p:sp>
      <p:sp>
        <p:nvSpPr>
          <p:cNvPr id="370" name="Google Shape;370;p26"/>
          <p:cNvSpPr txBox="1"/>
          <p:nvPr/>
        </p:nvSpPr>
        <p:spPr>
          <a:xfrm>
            <a:off x="4871200" y="1361500"/>
            <a:ext cx="3600600" cy="32985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1300">
                <a:solidFill>
                  <a:schemeClr val="dk2"/>
                </a:solidFill>
                <a:latin typeface="Nunito"/>
                <a:ea typeface="Nunito"/>
                <a:cs typeface="Nunito"/>
                <a:sym typeface="Nunito"/>
              </a:rPr>
              <a:t>Observations/Notes: </a:t>
            </a:r>
            <a:endParaRPr b="1" sz="1300">
              <a:solidFill>
                <a:schemeClr val="dk2"/>
              </a:solidFill>
              <a:latin typeface="Nunito"/>
              <a:ea typeface="Nunito"/>
              <a:cs typeface="Nunito"/>
              <a:sym typeface="Nunito"/>
            </a:endParaRPr>
          </a:p>
          <a:p>
            <a:pPr indent="0" lvl="0" marL="0" rtl="0" algn="l">
              <a:spcBef>
                <a:spcPts val="0"/>
              </a:spcBef>
              <a:spcAft>
                <a:spcPts val="0"/>
              </a:spcAft>
              <a:buNone/>
            </a:pPr>
            <a:r>
              <a:t/>
            </a:r>
            <a:endParaRPr b="1" sz="1300">
              <a:solidFill>
                <a:schemeClr val="dk2"/>
              </a:solidFill>
              <a:latin typeface="Nunito"/>
              <a:ea typeface="Nunito"/>
              <a:cs typeface="Nunito"/>
              <a:sym typeface="Nunito"/>
            </a:endParaRPr>
          </a:p>
          <a:p>
            <a:pPr indent="0" lvl="0" marL="0" rtl="0" algn="l">
              <a:spcBef>
                <a:spcPts val="0"/>
              </a:spcBef>
              <a:spcAft>
                <a:spcPts val="0"/>
              </a:spcAft>
              <a:buNone/>
            </a:pPr>
            <a:r>
              <a:rPr b="1" lang="en" sz="1300">
                <a:solidFill>
                  <a:schemeClr val="dk2"/>
                </a:solidFill>
                <a:latin typeface="Nunito"/>
                <a:ea typeface="Nunito"/>
                <a:cs typeface="Nunito"/>
                <a:sym typeface="Nunito"/>
              </a:rPr>
              <a:t>I observed that the copper wires did light up but not as bright as i was expecting. It lit up about 52%-55% of brightness. I also noticed that Copper wires have lots of current in them that will produce light in the bulb.</a:t>
            </a:r>
            <a:endParaRPr b="1" sz="1300">
              <a:solidFill>
                <a:schemeClr val="dk2"/>
              </a:solidFill>
              <a:latin typeface="Nunito"/>
              <a:ea typeface="Nunito"/>
              <a:cs typeface="Nunito"/>
              <a:sym typeface="Nunito"/>
            </a:endParaRPr>
          </a:p>
        </p:txBody>
      </p:sp>
      <p:sp>
        <p:nvSpPr>
          <p:cNvPr id="371" name="Google Shape;371;p26"/>
          <p:cNvSpPr txBox="1"/>
          <p:nvPr/>
        </p:nvSpPr>
        <p:spPr>
          <a:xfrm>
            <a:off x="714450" y="1346350"/>
            <a:ext cx="3857700" cy="4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Data:  </a:t>
            </a:r>
            <a:r>
              <a:rPr lang="en" sz="1800">
                <a:solidFill>
                  <a:schemeClr val="dk2"/>
                </a:solidFill>
                <a:latin typeface="Nunito"/>
                <a:ea typeface="Nunito"/>
                <a:cs typeface="Nunito"/>
                <a:sym typeface="Nunito"/>
              </a:rPr>
              <a:t>(measurements)</a:t>
            </a:r>
            <a:endParaRPr>
              <a:solidFill>
                <a:schemeClr val="dk2"/>
              </a:solidFill>
              <a:latin typeface="Nunito"/>
              <a:ea typeface="Nunito"/>
              <a:cs typeface="Nunito"/>
              <a:sym typeface="Nunito"/>
            </a:endParaRPr>
          </a:p>
        </p:txBody>
      </p:sp>
      <p:graphicFrame>
        <p:nvGraphicFramePr>
          <p:cNvPr id="372" name="Google Shape;372;p26"/>
          <p:cNvGraphicFramePr/>
          <p:nvPr/>
        </p:nvGraphicFramePr>
        <p:xfrm>
          <a:off x="619700" y="1851775"/>
          <a:ext cx="3000000" cy="3000000"/>
        </p:xfrm>
        <a:graphic>
          <a:graphicData uri="http://schemas.openxmlformats.org/drawingml/2006/table">
            <a:tbl>
              <a:tblPr>
                <a:noFill/>
                <a:tableStyleId>{BEDE5723-ABE1-4121-AFB0-8782D68B7104}</a:tableStyleId>
              </a:tblPr>
              <a:tblGrid>
                <a:gridCol w="1800300"/>
                <a:gridCol w="1800300"/>
              </a:tblGrid>
              <a:tr h="381000">
                <a:tc>
                  <a:txBody>
                    <a:bodyPr/>
                    <a:lstStyle/>
                    <a:p>
                      <a:pPr indent="0" lvl="0" marL="0" rtl="0" algn="l">
                        <a:spcBef>
                          <a:spcPts val="0"/>
                        </a:spcBef>
                        <a:spcAft>
                          <a:spcPts val="0"/>
                        </a:spcAft>
                        <a:buNone/>
                      </a:pPr>
                      <a:r>
                        <a:rPr lang="en"/>
                        <a:t>Copper wire </a:t>
                      </a:r>
                      <a:endParaRPr/>
                    </a:p>
                  </a:txBody>
                  <a:tcPr marT="91425" marB="91425" marR="91425" marL="91425"/>
                </a:tc>
                <a:tc>
                  <a:txBody>
                    <a:bodyPr/>
                    <a:lstStyle/>
                    <a:p>
                      <a:pPr indent="0" lvl="0" marL="0" rtl="0" algn="l">
                        <a:spcBef>
                          <a:spcPts val="0"/>
                        </a:spcBef>
                        <a:spcAft>
                          <a:spcPts val="0"/>
                        </a:spcAft>
                        <a:buNone/>
                      </a:pPr>
                      <a:r>
                        <a:rPr lang="en"/>
                        <a:t>AA battery</a:t>
                      </a:r>
                      <a:endParaRPr/>
                    </a:p>
                  </a:txBody>
                  <a:tcPr marT="91425" marB="91425" marR="91425" marL="91425"/>
                </a:tc>
              </a:tr>
              <a:tr h="381000">
                <a:tc>
                  <a:txBody>
                    <a:bodyPr/>
                    <a:lstStyle/>
                    <a:p>
                      <a:pPr indent="0" lvl="0" marL="0" rtl="0" algn="l">
                        <a:spcBef>
                          <a:spcPts val="0"/>
                        </a:spcBef>
                        <a:spcAft>
                          <a:spcPts val="0"/>
                        </a:spcAft>
                        <a:buNone/>
                      </a:pPr>
                      <a:r>
                        <a:rPr lang="en"/>
                        <a:t>No specific </a:t>
                      </a:r>
                      <a:r>
                        <a:rPr lang="en"/>
                        <a:t>measurement</a:t>
                      </a:r>
                      <a:r>
                        <a:rPr lang="en"/>
                        <a:t> for the length of the wire.</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373" name="Google Shape;373;p26"/>
          <p:cNvSpPr txBox="1"/>
          <p:nvPr/>
        </p:nvSpPr>
        <p:spPr>
          <a:xfrm>
            <a:off x="5057850" y="660550"/>
            <a:ext cx="3857700" cy="4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Date:  March/7th/2024 </a:t>
            </a:r>
            <a:endParaRPr>
              <a:solidFill>
                <a:schemeClr val="dk2"/>
              </a:solidFill>
              <a:latin typeface="Nunito"/>
              <a:ea typeface="Nunito"/>
              <a:cs typeface="Nunito"/>
              <a:sym typeface="Nuni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27"/>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Experiment:  Trial 2</a:t>
            </a:r>
            <a:endParaRPr/>
          </a:p>
        </p:txBody>
      </p:sp>
      <p:sp>
        <p:nvSpPr>
          <p:cNvPr id="379" name="Google Shape;379;p27"/>
          <p:cNvSpPr txBox="1"/>
          <p:nvPr/>
        </p:nvSpPr>
        <p:spPr>
          <a:xfrm>
            <a:off x="1455725" y="1189275"/>
            <a:ext cx="3857700" cy="4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Photos: </a:t>
            </a:r>
            <a:endParaRPr>
              <a:solidFill>
                <a:schemeClr val="dk2"/>
              </a:solidFill>
              <a:latin typeface="Nunito"/>
              <a:ea typeface="Nunito"/>
              <a:cs typeface="Nunito"/>
              <a:sym typeface="Nunito"/>
            </a:endParaRPr>
          </a:p>
        </p:txBody>
      </p:sp>
      <p:pic>
        <p:nvPicPr>
          <p:cNvPr id="380" name="Google Shape;380;p27"/>
          <p:cNvPicPr preferRelativeResize="0"/>
          <p:nvPr/>
        </p:nvPicPr>
        <p:blipFill>
          <a:blip r:embed="rId3">
            <a:alphaModFix/>
          </a:blip>
          <a:stretch>
            <a:fillRect/>
          </a:stretch>
        </p:blipFill>
        <p:spPr>
          <a:xfrm>
            <a:off x="3233156" y="1189275"/>
            <a:ext cx="2965669" cy="3954225"/>
          </a:xfrm>
          <a:prstGeom prst="rect">
            <a:avLst/>
          </a:prstGeom>
          <a:noFill/>
          <a:ln>
            <a:noFill/>
          </a:ln>
        </p:spPr>
      </p:pic>
      <p:sp>
        <p:nvSpPr>
          <p:cNvPr id="381" name="Google Shape;381;p27"/>
          <p:cNvSpPr txBox="1"/>
          <p:nvPr/>
        </p:nvSpPr>
        <p:spPr>
          <a:xfrm>
            <a:off x="733450" y="3443025"/>
            <a:ext cx="2382600" cy="4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Nunito"/>
                <a:ea typeface="Nunito"/>
                <a:cs typeface="Nunito"/>
                <a:sym typeface="Nunito"/>
              </a:rPr>
              <a:t>Copper wire experiment </a:t>
            </a:r>
            <a:endParaRPr sz="1300">
              <a:solidFill>
                <a:schemeClr val="dk2"/>
              </a:solidFill>
              <a:latin typeface="Nunito"/>
              <a:ea typeface="Nunito"/>
              <a:cs typeface="Nunito"/>
              <a:sym typeface="Nuni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28"/>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Experiment:  Trial 3</a:t>
            </a:r>
            <a:endParaRPr/>
          </a:p>
        </p:txBody>
      </p:sp>
      <p:sp>
        <p:nvSpPr>
          <p:cNvPr id="387" name="Google Shape;387;p28"/>
          <p:cNvSpPr txBox="1"/>
          <p:nvPr/>
        </p:nvSpPr>
        <p:spPr>
          <a:xfrm>
            <a:off x="4871200" y="1361500"/>
            <a:ext cx="3600600" cy="32985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1300">
                <a:solidFill>
                  <a:schemeClr val="dk2"/>
                </a:solidFill>
                <a:latin typeface="Nunito"/>
                <a:ea typeface="Nunito"/>
                <a:cs typeface="Nunito"/>
                <a:sym typeface="Nunito"/>
              </a:rPr>
              <a:t>Observations/Notes: </a:t>
            </a:r>
            <a:endParaRPr b="1" sz="1300">
              <a:solidFill>
                <a:schemeClr val="dk2"/>
              </a:solidFill>
              <a:latin typeface="Nunito"/>
              <a:ea typeface="Nunito"/>
              <a:cs typeface="Nunito"/>
              <a:sym typeface="Nunito"/>
            </a:endParaRPr>
          </a:p>
          <a:p>
            <a:pPr indent="0" lvl="0" marL="0" rtl="0" algn="l">
              <a:spcBef>
                <a:spcPts val="0"/>
              </a:spcBef>
              <a:spcAft>
                <a:spcPts val="0"/>
              </a:spcAft>
              <a:buNone/>
            </a:pPr>
            <a:r>
              <a:t/>
            </a:r>
            <a:endParaRPr b="1" sz="1300">
              <a:solidFill>
                <a:schemeClr val="dk2"/>
              </a:solidFill>
              <a:latin typeface="Nunito"/>
              <a:ea typeface="Nunito"/>
              <a:cs typeface="Nunito"/>
              <a:sym typeface="Nunito"/>
            </a:endParaRPr>
          </a:p>
          <a:p>
            <a:pPr indent="0" lvl="0" marL="0" rtl="0" algn="l">
              <a:spcBef>
                <a:spcPts val="0"/>
              </a:spcBef>
              <a:spcAft>
                <a:spcPts val="0"/>
              </a:spcAft>
              <a:buNone/>
            </a:pPr>
            <a:r>
              <a:rPr b="1" lang="en" sz="1300">
                <a:solidFill>
                  <a:schemeClr val="dk2"/>
                </a:solidFill>
                <a:latin typeface="Nunito"/>
                <a:ea typeface="Nunito"/>
                <a:cs typeface="Nunito"/>
                <a:sym typeface="Nunito"/>
              </a:rPr>
              <a:t>I observed that with red side of the insulated wire on the </a:t>
            </a:r>
            <a:r>
              <a:rPr b="1" lang="en" sz="1300">
                <a:solidFill>
                  <a:schemeClr val="dk2"/>
                </a:solidFill>
                <a:latin typeface="Nunito"/>
                <a:ea typeface="Nunito"/>
                <a:cs typeface="Nunito"/>
                <a:sym typeface="Nunito"/>
              </a:rPr>
              <a:t>negative</a:t>
            </a:r>
            <a:r>
              <a:rPr b="1" lang="en" sz="1300">
                <a:solidFill>
                  <a:schemeClr val="dk2"/>
                </a:solidFill>
                <a:latin typeface="Nunito"/>
                <a:ea typeface="Nunito"/>
                <a:cs typeface="Nunito"/>
                <a:sym typeface="Nunito"/>
              </a:rPr>
              <a:t> part, and the yellow side of the wire on the positive part of the AA battery the bulb lights up a lot. It waso so bright when I was </a:t>
            </a:r>
            <a:r>
              <a:rPr b="1" lang="en" sz="1300">
                <a:solidFill>
                  <a:schemeClr val="dk2"/>
                </a:solidFill>
                <a:latin typeface="Nunito"/>
                <a:ea typeface="Nunito"/>
                <a:cs typeface="Nunito"/>
                <a:sym typeface="Nunito"/>
              </a:rPr>
              <a:t>testing</a:t>
            </a:r>
            <a:r>
              <a:rPr b="1" lang="en" sz="1300">
                <a:solidFill>
                  <a:schemeClr val="dk2"/>
                </a:solidFill>
                <a:latin typeface="Nunito"/>
                <a:ea typeface="Nunito"/>
                <a:cs typeface="Nunito"/>
                <a:sym typeface="Nunito"/>
              </a:rPr>
              <a:t> it and it was an amazing, and </a:t>
            </a:r>
            <a:r>
              <a:rPr b="1" lang="en" sz="1300">
                <a:solidFill>
                  <a:schemeClr val="dk2"/>
                </a:solidFill>
                <a:latin typeface="Nunito"/>
                <a:ea typeface="Nunito"/>
                <a:cs typeface="Nunito"/>
                <a:sym typeface="Nunito"/>
              </a:rPr>
              <a:t>readily</a:t>
            </a:r>
            <a:r>
              <a:rPr b="1" lang="en" sz="1300">
                <a:solidFill>
                  <a:schemeClr val="dk2"/>
                </a:solidFill>
                <a:latin typeface="Nunito"/>
                <a:ea typeface="Nunito"/>
                <a:cs typeface="Nunito"/>
                <a:sym typeface="Nunito"/>
              </a:rPr>
              <a:t> bright thing to see.</a:t>
            </a:r>
            <a:endParaRPr b="1" sz="1300">
              <a:solidFill>
                <a:schemeClr val="dk2"/>
              </a:solidFill>
              <a:latin typeface="Nunito"/>
              <a:ea typeface="Nunito"/>
              <a:cs typeface="Nunito"/>
              <a:sym typeface="Nunito"/>
            </a:endParaRPr>
          </a:p>
        </p:txBody>
      </p:sp>
      <p:sp>
        <p:nvSpPr>
          <p:cNvPr id="388" name="Google Shape;388;p28"/>
          <p:cNvSpPr txBox="1"/>
          <p:nvPr/>
        </p:nvSpPr>
        <p:spPr>
          <a:xfrm>
            <a:off x="714450" y="1346350"/>
            <a:ext cx="3857700" cy="4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Data:  </a:t>
            </a:r>
            <a:r>
              <a:rPr lang="en" sz="1800">
                <a:solidFill>
                  <a:schemeClr val="dk2"/>
                </a:solidFill>
                <a:latin typeface="Nunito"/>
                <a:ea typeface="Nunito"/>
                <a:cs typeface="Nunito"/>
                <a:sym typeface="Nunito"/>
              </a:rPr>
              <a:t>(measurements)</a:t>
            </a:r>
            <a:endParaRPr>
              <a:solidFill>
                <a:schemeClr val="dk2"/>
              </a:solidFill>
              <a:latin typeface="Nunito"/>
              <a:ea typeface="Nunito"/>
              <a:cs typeface="Nunito"/>
              <a:sym typeface="Nunito"/>
            </a:endParaRPr>
          </a:p>
        </p:txBody>
      </p:sp>
      <p:graphicFrame>
        <p:nvGraphicFramePr>
          <p:cNvPr id="389" name="Google Shape;389;p28"/>
          <p:cNvGraphicFramePr/>
          <p:nvPr/>
        </p:nvGraphicFramePr>
        <p:xfrm>
          <a:off x="619700" y="1851775"/>
          <a:ext cx="3000000" cy="3000000"/>
        </p:xfrm>
        <a:graphic>
          <a:graphicData uri="http://schemas.openxmlformats.org/drawingml/2006/table">
            <a:tbl>
              <a:tblPr>
                <a:noFill/>
                <a:tableStyleId>{BEDE5723-ABE1-4121-AFB0-8782D68B7104}</a:tableStyleId>
              </a:tblPr>
              <a:tblGrid>
                <a:gridCol w="1800300"/>
                <a:gridCol w="1800300"/>
              </a:tblGrid>
              <a:tr h="381000">
                <a:tc>
                  <a:txBody>
                    <a:bodyPr/>
                    <a:lstStyle/>
                    <a:p>
                      <a:pPr indent="0" lvl="0" marL="0" rtl="0" algn="l">
                        <a:spcBef>
                          <a:spcPts val="0"/>
                        </a:spcBef>
                        <a:spcAft>
                          <a:spcPts val="0"/>
                        </a:spcAft>
                        <a:buNone/>
                      </a:pPr>
                      <a:r>
                        <a:rPr lang="en"/>
                        <a:t>Insulated wires</a:t>
                      </a:r>
                      <a:endParaRPr/>
                    </a:p>
                  </a:txBody>
                  <a:tcPr marT="91425" marB="91425" marR="91425" marL="91425"/>
                </a:tc>
                <a:tc>
                  <a:txBody>
                    <a:bodyPr/>
                    <a:lstStyle/>
                    <a:p>
                      <a:pPr indent="0" lvl="0" marL="0" rtl="0" algn="l">
                        <a:spcBef>
                          <a:spcPts val="0"/>
                        </a:spcBef>
                        <a:spcAft>
                          <a:spcPts val="0"/>
                        </a:spcAft>
                        <a:buNone/>
                      </a:pPr>
                      <a:r>
                        <a:rPr lang="en"/>
                        <a:t>AA battery</a:t>
                      </a:r>
                      <a:endParaRPr/>
                    </a:p>
                  </a:txBody>
                  <a:tcPr marT="91425" marB="91425" marR="91425" marL="91425"/>
                </a:tc>
              </a:tr>
              <a:tr h="381000">
                <a:tc>
                  <a:txBody>
                    <a:bodyPr/>
                    <a:lstStyle/>
                    <a:p>
                      <a:pPr indent="0" lvl="0" marL="0" rtl="0" algn="l">
                        <a:spcBef>
                          <a:spcPts val="0"/>
                        </a:spcBef>
                        <a:spcAft>
                          <a:spcPts val="0"/>
                        </a:spcAft>
                        <a:buNone/>
                      </a:pPr>
                      <a:r>
                        <a:rPr lang="en"/>
                        <a:t>Yellow side on positive part of battery.</a:t>
                      </a:r>
                      <a:endParaRPr/>
                    </a:p>
                  </a:txBody>
                  <a:tcPr marT="91425" marB="91425" marR="91425" marL="91425"/>
                </a:tc>
                <a:tc>
                  <a:txBody>
                    <a:bodyPr/>
                    <a:lstStyle/>
                    <a:p>
                      <a:pPr indent="0" lvl="0" marL="0" rtl="0" algn="l">
                        <a:spcBef>
                          <a:spcPts val="0"/>
                        </a:spcBef>
                        <a:spcAft>
                          <a:spcPts val="0"/>
                        </a:spcAft>
                        <a:buNone/>
                      </a:pPr>
                      <a:r>
                        <a:rPr lang="en"/>
                        <a:t>Red part on </a:t>
                      </a:r>
                      <a:r>
                        <a:rPr lang="en"/>
                        <a:t>negative</a:t>
                      </a:r>
                      <a:r>
                        <a:rPr lang="en"/>
                        <a:t> part of battery.</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390" name="Google Shape;390;p28"/>
          <p:cNvSpPr txBox="1"/>
          <p:nvPr/>
        </p:nvSpPr>
        <p:spPr>
          <a:xfrm>
            <a:off x="5057850" y="660550"/>
            <a:ext cx="3857700" cy="4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Date: March/7th/2024  </a:t>
            </a:r>
            <a:endParaRPr>
              <a:solidFill>
                <a:schemeClr val="dk2"/>
              </a:solidFill>
              <a:latin typeface="Nunito"/>
              <a:ea typeface="Nunito"/>
              <a:cs typeface="Nunito"/>
              <a:sym typeface="Nuni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29"/>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Experiment:  Trial 3</a:t>
            </a:r>
            <a:endParaRPr/>
          </a:p>
        </p:txBody>
      </p:sp>
      <p:sp>
        <p:nvSpPr>
          <p:cNvPr id="396" name="Google Shape;396;p29"/>
          <p:cNvSpPr txBox="1"/>
          <p:nvPr/>
        </p:nvSpPr>
        <p:spPr>
          <a:xfrm>
            <a:off x="1455725" y="1189275"/>
            <a:ext cx="3857700" cy="4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Photos: </a:t>
            </a:r>
            <a:endParaRPr>
              <a:solidFill>
                <a:schemeClr val="dk2"/>
              </a:solidFill>
              <a:latin typeface="Nunito"/>
              <a:ea typeface="Nunito"/>
              <a:cs typeface="Nunito"/>
              <a:sym typeface="Nunito"/>
            </a:endParaRPr>
          </a:p>
        </p:txBody>
      </p:sp>
      <p:pic>
        <p:nvPicPr>
          <p:cNvPr id="397" name="Google Shape;397;p29"/>
          <p:cNvPicPr preferRelativeResize="0"/>
          <p:nvPr/>
        </p:nvPicPr>
        <p:blipFill>
          <a:blip r:embed="rId3">
            <a:alphaModFix/>
          </a:blip>
          <a:stretch>
            <a:fillRect/>
          </a:stretch>
        </p:blipFill>
        <p:spPr>
          <a:xfrm>
            <a:off x="3201600" y="1189275"/>
            <a:ext cx="2965676" cy="3954225"/>
          </a:xfrm>
          <a:prstGeom prst="rect">
            <a:avLst/>
          </a:prstGeom>
          <a:noFill/>
          <a:ln>
            <a:noFill/>
          </a:ln>
        </p:spPr>
      </p:pic>
      <p:sp>
        <p:nvSpPr>
          <p:cNvPr id="398" name="Google Shape;398;p29"/>
          <p:cNvSpPr txBox="1"/>
          <p:nvPr/>
        </p:nvSpPr>
        <p:spPr>
          <a:xfrm>
            <a:off x="537250" y="3611200"/>
            <a:ext cx="2664300" cy="32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Nunito"/>
                <a:ea typeface="Nunito"/>
                <a:cs typeface="Nunito"/>
                <a:sym typeface="Nunito"/>
              </a:rPr>
              <a:t>Insulated wire experiment</a:t>
            </a:r>
            <a:endParaRPr sz="1300">
              <a:solidFill>
                <a:schemeClr val="dk2"/>
              </a:solidFill>
              <a:latin typeface="Nunito"/>
              <a:ea typeface="Nunito"/>
              <a:cs typeface="Nunito"/>
              <a:sym typeface="Nunit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30"/>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Results: </a:t>
            </a:r>
            <a:r>
              <a:rPr b="0" lang="en"/>
              <a:t>Chart</a:t>
            </a:r>
            <a:endParaRPr b="0"/>
          </a:p>
        </p:txBody>
      </p:sp>
      <p:sp>
        <p:nvSpPr>
          <p:cNvPr id="404" name="Google Shape;404;p30"/>
          <p:cNvSpPr txBox="1"/>
          <p:nvPr/>
        </p:nvSpPr>
        <p:spPr>
          <a:xfrm>
            <a:off x="714450" y="1346350"/>
            <a:ext cx="7715100" cy="74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Put your data </a:t>
            </a:r>
            <a:r>
              <a:rPr b="1" lang="en" sz="1800">
                <a:solidFill>
                  <a:schemeClr val="dk2"/>
                </a:solidFill>
                <a:latin typeface="Nunito"/>
                <a:ea typeface="Nunito"/>
                <a:cs typeface="Nunito"/>
                <a:sym typeface="Nunito"/>
              </a:rPr>
              <a:t>together into a chart.</a:t>
            </a:r>
            <a:endParaRPr b="1" sz="1800">
              <a:solidFill>
                <a:schemeClr val="dk2"/>
              </a:solidFill>
              <a:latin typeface="Nunito"/>
              <a:ea typeface="Nunito"/>
              <a:cs typeface="Nunito"/>
              <a:sym typeface="Nunito"/>
            </a:endParaRPr>
          </a:p>
          <a:p>
            <a:pPr indent="0" lvl="0" marL="0" rtl="0" algn="l">
              <a:spcBef>
                <a:spcPts val="0"/>
              </a:spcBef>
              <a:spcAft>
                <a:spcPts val="0"/>
              </a:spcAft>
              <a:buNone/>
            </a:pPr>
            <a:r>
              <a:rPr lang="en" sz="1800">
                <a:solidFill>
                  <a:schemeClr val="dk2"/>
                </a:solidFill>
                <a:latin typeface="Nunito"/>
                <a:ea typeface="Nunito"/>
                <a:cs typeface="Nunito"/>
                <a:sym typeface="Nunito"/>
              </a:rPr>
              <a:t>Example:     (you can change the chart)</a:t>
            </a:r>
            <a:endParaRPr sz="1800">
              <a:solidFill>
                <a:schemeClr val="dk2"/>
              </a:solidFill>
              <a:latin typeface="Nunito"/>
              <a:ea typeface="Nunito"/>
              <a:cs typeface="Nunito"/>
              <a:sym typeface="Nunito"/>
            </a:endParaRPr>
          </a:p>
        </p:txBody>
      </p:sp>
      <p:graphicFrame>
        <p:nvGraphicFramePr>
          <p:cNvPr id="405" name="Google Shape;405;p30"/>
          <p:cNvGraphicFramePr/>
          <p:nvPr/>
        </p:nvGraphicFramePr>
        <p:xfrm>
          <a:off x="801225" y="2384600"/>
          <a:ext cx="3000000" cy="3000000"/>
        </p:xfrm>
        <a:graphic>
          <a:graphicData uri="http://schemas.openxmlformats.org/drawingml/2006/table">
            <a:tbl>
              <a:tblPr>
                <a:noFill/>
                <a:tableStyleId>{BEDE5723-ABE1-4121-AFB0-8782D68B7104}</a:tableStyleId>
              </a:tblPr>
              <a:tblGrid>
                <a:gridCol w="1809750"/>
                <a:gridCol w="1809750"/>
                <a:gridCol w="1809750"/>
                <a:gridCol w="1809750"/>
              </a:tblGrid>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Insulated wires </a:t>
                      </a:r>
                      <a:endParaRPr/>
                    </a:p>
                  </a:txBody>
                  <a:tcPr marT="91425" marB="91425" marR="91425" marL="91425"/>
                </a:tc>
                <a:tc>
                  <a:txBody>
                    <a:bodyPr/>
                    <a:lstStyle/>
                    <a:p>
                      <a:pPr indent="0" lvl="0" marL="0" rtl="0" algn="l">
                        <a:spcBef>
                          <a:spcPts val="0"/>
                        </a:spcBef>
                        <a:spcAft>
                          <a:spcPts val="0"/>
                        </a:spcAft>
                        <a:buNone/>
                      </a:pPr>
                      <a:r>
                        <a:rPr lang="en"/>
                        <a:t>Alluminium wires</a:t>
                      </a:r>
                      <a:endParaRPr/>
                    </a:p>
                  </a:txBody>
                  <a:tcPr marT="91425" marB="91425" marR="91425" marL="91425"/>
                </a:tc>
                <a:tc>
                  <a:txBody>
                    <a:bodyPr/>
                    <a:lstStyle/>
                    <a:p>
                      <a:pPr indent="0" lvl="0" marL="0" rtl="0" algn="l">
                        <a:spcBef>
                          <a:spcPts val="0"/>
                        </a:spcBef>
                        <a:spcAft>
                          <a:spcPts val="0"/>
                        </a:spcAft>
                        <a:buNone/>
                      </a:pPr>
                      <a:r>
                        <a:rPr lang="en"/>
                        <a:t>Copper wires </a:t>
                      </a:r>
                      <a:endParaRPr/>
                    </a:p>
                  </a:txBody>
                  <a:tcPr marT="91425" marB="91425" marR="91425" marL="91425"/>
                </a:tc>
              </a:tr>
              <a:tr h="381000">
                <a:tc>
                  <a:txBody>
                    <a:bodyPr/>
                    <a:lstStyle/>
                    <a:p>
                      <a:pPr indent="0" lvl="0" marL="0" rtl="0" algn="l">
                        <a:spcBef>
                          <a:spcPts val="0"/>
                        </a:spcBef>
                        <a:spcAft>
                          <a:spcPts val="0"/>
                        </a:spcAft>
                        <a:buNone/>
                      </a:pPr>
                      <a:r>
                        <a:rPr lang="en"/>
                        <a:t>Trial 1</a:t>
                      </a:r>
                      <a:endParaRPr/>
                    </a:p>
                  </a:txBody>
                  <a:tcPr marT="91425" marB="91425" marR="91425" marL="91425"/>
                </a:tc>
                <a:tc>
                  <a:txBody>
                    <a:bodyPr/>
                    <a:lstStyle/>
                    <a:p>
                      <a:pPr indent="0" lvl="0" marL="0" rtl="0" algn="l">
                        <a:spcBef>
                          <a:spcPts val="0"/>
                        </a:spcBef>
                        <a:spcAft>
                          <a:spcPts val="0"/>
                        </a:spcAft>
                        <a:buNone/>
                      </a:pPr>
                      <a:r>
                        <a:rPr lang="en"/>
                        <a:t>70% bright</a:t>
                      </a:r>
                      <a:endParaRPr/>
                    </a:p>
                  </a:txBody>
                  <a:tcPr marT="91425" marB="91425" marR="91425" marL="91425"/>
                </a:tc>
                <a:tc>
                  <a:txBody>
                    <a:bodyPr/>
                    <a:lstStyle/>
                    <a:p>
                      <a:pPr indent="0" lvl="0" marL="0" rtl="0" algn="l">
                        <a:spcBef>
                          <a:spcPts val="0"/>
                        </a:spcBef>
                        <a:spcAft>
                          <a:spcPts val="0"/>
                        </a:spcAft>
                        <a:buNone/>
                      </a:pPr>
                      <a:r>
                        <a:rPr lang="en"/>
                        <a:t>0% bright</a:t>
                      </a:r>
                      <a:endParaRPr/>
                    </a:p>
                  </a:txBody>
                  <a:tcPr marT="91425" marB="91425" marR="91425" marL="91425"/>
                </a:tc>
                <a:tc>
                  <a:txBody>
                    <a:bodyPr/>
                    <a:lstStyle/>
                    <a:p>
                      <a:pPr indent="0" lvl="0" marL="0" rtl="0" algn="l">
                        <a:spcBef>
                          <a:spcPts val="0"/>
                        </a:spcBef>
                        <a:spcAft>
                          <a:spcPts val="0"/>
                        </a:spcAft>
                        <a:buNone/>
                      </a:pPr>
                      <a:r>
                        <a:rPr lang="en"/>
                        <a:t>55% bright</a:t>
                      </a:r>
                      <a:endParaRPr/>
                    </a:p>
                  </a:txBody>
                  <a:tcPr marT="91425" marB="91425" marR="91425" marL="91425"/>
                </a:tc>
              </a:tr>
              <a:tr h="381000">
                <a:tc>
                  <a:txBody>
                    <a:bodyPr/>
                    <a:lstStyle/>
                    <a:p>
                      <a:pPr indent="0" lvl="0" marL="0" rtl="0" algn="l">
                        <a:spcBef>
                          <a:spcPts val="0"/>
                        </a:spcBef>
                        <a:spcAft>
                          <a:spcPts val="0"/>
                        </a:spcAft>
                        <a:buNone/>
                      </a:pPr>
                      <a:r>
                        <a:rPr lang="en"/>
                        <a:t>Trial 2</a:t>
                      </a:r>
                      <a:endParaRPr/>
                    </a:p>
                  </a:txBody>
                  <a:tcPr marT="91425" marB="91425" marR="91425" marL="91425"/>
                </a:tc>
                <a:tc>
                  <a:txBody>
                    <a:bodyPr/>
                    <a:lstStyle/>
                    <a:p>
                      <a:pPr indent="0" lvl="0" marL="0" rtl="0" algn="l">
                        <a:spcBef>
                          <a:spcPts val="0"/>
                        </a:spcBef>
                        <a:spcAft>
                          <a:spcPts val="0"/>
                        </a:spcAft>
                        <a:buNone/>
                      </a:pPr>
                      <a:r>
                        <a:rPr lang="en"/>
                        <a:t>71% bright</a:t>
                      </a:r>
                      <a:endParaRPr/>
                    </a:p>
                  </a:txBody>
                  <a:tcPr marT="91425" marB="91425" marR="91425" marL="91425"/>
                </a:tc>
                <a:tc>
                  <a:txBody>
                    <a:bodyPr/>
                    <a:lstStyle/>
                    <a:p>
                      <a:pPr indent="0" lvl="0" marL="0" rtl="0" algn="l">
                        <a:spcBef>
                          <a:spcPts val="0"/>
                        </a:spcBef>
                        <a:spcAft>
                          <a:spcPts val="0"/>
                        </a:spcAft>
                        <a:buNone/>
                      </a:pPr>
                      <a:r>
                        <a:rPr lang="en"/>
                        <a:t>0% bright</a:t>
                      </a:r>
                      <a:endParaRPr/>
                    </a:p>
                  </a:txBody>
                  <a:tcPr marT="91425" marB="91425" marR="91425" marL="91425"/>
                </a:tc>
                <a:tc>
                  <a:txBody>
                    <a:bodyPr/>
                    <a:lstStyle/>
                    <a:p>
                      <a:pPr indent="0" lvl="0" marL="0" rtl="0" algn="l">
                        <a:spcBef>
                          <a:spcPts val="0"/>
                        </a:spcBef>
                        <a:spcAft>
                          <a:spcPts val="0"/>
                        </a:spcAft>
                        <a:buNone/>
                      </a:pPr>
                      <a:r>
                        <a:rPr lang="en"/>
                        <a:t>54% bright </a:t>
                      </a:r>
                      <a:endParaRPr/>
                    </a:p>
                  </a:txBody>
                  <a:tcPr marT="91425" marB="91425" marR="91425" marL="91425"/>
                </a:tc>
              </a:tr>
              <a:tr h="381000">
                <a:tc>
                  <a:txBody>
                    <a:bodyPr/>
                    <a:lstStyle/>
                    <a:p>
                      <a:pPr indent="0" lvl="0" marL="0" rtl="0" algn="l">
                        <a:spcBef>
                          <a:spcPts val="0"/>
                        </a:spcBef>
                        <a:spcAft>
                          <a:spcPts val="0"/>
                        </a:spcAft>
                        <a:buNone/>
                      </a:pPr>
                      <a:r>
                        <a:rPr lang="en"/>
                        <a:t>Trial 3</a:t>
                      </a:r>
                      <a:endParaRPr/>
                    </a:p>
                  </a:txBody>
                  <a:tcPr marT="91425" marB="91425" marR="91425" marL="91425"/>
                </a:tc>
                <a:tc>
                  <a:txBody>
                    <a:bodyPr/>
                    <a:lstStyle/>
                    <a:p>
                      <a:pPr indent="0" lvl="0" marL="0" rtl="0" algn="l">
                        <a:spcBef>
                          <a:spcPts val="0"/>
                        </a:spcBef>
                        <a:spcAft>
                          <a:spcPts val="0"/>
                        </a:spcAft>
                        <a:buNone/>
                      </a:pPr>
                      <a:r>
                        <a:rPr lang="en"/>
                        <a:t>70% bright</a:t>
                      </a:r>
                      <a:endParaRPr/>
                    </a:p>
                  </a:txBody>
                  <a:tcPr marT="91425" marB="91425" marR="91425" marL="91425"/>
                </a:tc>
                <a:tc>
                  <a:txBody>
                    <a:bodyPr/>
                    <a:lstStyle/>
                    <a:p>
                      <a:pPr indent="0" lvl="0" marL="0" rtl="0" algn="l">
                        <a:spcBef>
                          <a:spcPts val="0"/>
                        </a:spcBef>
                        <a:spcAft>
                          <a:spcPts val="0"/>
                        </a:spcAft>
                        <a:buNone/>
                      </a:pPr>
                      <a:r>
                        <a:rPr lang="en"/>
                        <a:t>0% bright</a:t>
                      </a:r>
                      <a:endParaRPr/>
                    </a:p>
                  </a:txBody>
                  <a:tcPr marT="91425" marB="91425" marR="91425" marL="91425"/>
                </a:tc>
                <a:tc>
                  <a:txBody>
                    <a:bodyPr/>
                    <a:lstStyle/>
                    <a:p>
                      <a:pPr indent="0" lvl="0" marL="0" rtl="0" algn="l">
                        <a:spcBef>
                          <a:spcPts val="0"/>
                        </a:spcBef>
                        <a:spcAft>
                          <a:spcPts val="0"/>
                        </a:spcAft>
                        <a:buNone/>
                      </a:pPr>
                      <a:r>
                        <a:rPr lang="en"/>
                        <a:t>52% bright </a:t>
                      </a:r>
                      <a:endParaRPr/>
                    </a:p>
                  </a:txBody>
                  <a:tcPr marT="91425" marB="91425" marR="91425" marL="9142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31"/>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Results: </a:t>
            </a:r>
            <a:r>
              <a:rPr b="0" lang="en"/>
              <a:t>Analyze</a:t>
            </a:r>
            <a:endParaRPr b="0"/>
          </a:p>
        </p:txBody>
      </p:sp>
      <p:sp>
        <p:nvSpPr>
          <p:cNvPr id="411" name="Google Shape;411;p31"/>
          <p:cNvSpPr txBox="1"/>
          <p:nvPr/>
        </p:nvSpPr>
        <p:spPr>
          <a:xfrm>
            <a:off x="714450" y="1346350"/>
            <a:ext cx="7715100" cy="74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Look at your data and observations. Look for patterns and trends. Explain what happened in your experiment and what you found out: </a:t>
            </a:r>
            <a:endParaRPr>
              <a:solidFill>
                <a:schemeClr val="dk2"/>
              </a:solidFill>
              <a:latin typeface="Nunito"/>
              <a:ea typeface="Nunito"/>
              <a:cs typeface="Nunito"/>
              <a:sym typeface="Nunito"/>
            </a:endParaRPr>
          </a:p>
        </p:txBody>
      </p:sp>
      <p:sp>
        <p:nvSpPr>
          <p:cNvPr id="412" name="Google Shape;412;p31"/>
          <p:cNvSpPr txBox="1"/>
          <p:nvPr/>
        </p:nvSpPr>
        <p:spPr>
          <a:xfrm>
            <a:off x="711025" y="2087650"/>
            <a:ext cx="8017800" cy="26781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Nunito"/>
                <a:ea typeface="Nunito"/>
                <a:cs typeface="Nunito"/>
                <a:sym typeface="Nunito"/>
              </a:rPr>
              <a:t>I noticed that the mini-bulb  did do the pattern that I was expecting, the pattern was brightest, to mid-bright, to not lit up at all. The battery worked perfectly with the copper and insulated wires. I think this happened because aluminium wires don’t have enough current or power to provide to the bulb. </a:t>
            </a:r>
            <a:endParaRPr sz="1300">
              <a:solidFill>
                <a:schemeClr val="dk2"/>
              </a:solidFill>
              <a:latin typeface="Nunito"/>
              <a:ea typeface="Nunito"/>
              <a:cs typeface="Nunito"/>
              <a:sym typeface="Nuni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657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rPr>
              <a:t>Topic: </a:t>
            </a:r>
            <a:endParaRPr>
              <a:solidFill>
                <a:srgbClr val="000000"/>
              </a:solidFill>
            </a:endParaRPr>
          </a:p>
        </p:txBody>
      </p:sp>
      <p:sp>
        <p:nvSpPr>
          <p:cNvPr id="284" name="Google Shape;284;p14"/>
          <p:cNvSpPr txBox="1"/>
          <p:nvPr>
            <p:ph idx="1" type="body"/>
          </p:nvPr>
        </p:nvSpPr>
        <p:spPr>
          <a:xfrm>
            <a:off x="1303800" y="1255625"/>
            <a:ext cx="7030500" cy="801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000000"/>
                </a:solidFill>
              </a:rPr>
              <a:t>Write about the topic you chose. Why did you choose this topic? What do you hope to find out?</a:t>
            </a:r>
            <a:endParaRPr>
              <a:solidFill>
                <a:srgbClr val="000000"/>
              </a:solidFill>
            </a:endParaRPr>
          </a:p>
        </p:txBody>
      </p:sp>
      <p:sp>
        <p:nvSpPr>
          <p:cNvPr id="285" name="Google Shape;285;p14"/>
          <p:cNvSpPr txBox="1"/>
          <p:nvPr/>
        </p:nvSpPr>
        <p:spPr>
          <a:xfrm>
            <a:off x="1391775" y="1891000"/>
            <a:ext cx="6837900" cy="27987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300">
                <a:latin typeface="Nunito"/>
                <a:ea typeface="Nunito"/>
                <a:cs typeface="Nunito"/>
                <a:sym typeface="Nunito"/>
              </a:rPr>
              <a:t>My topic is about lighting up a lightbulb with just a AA battery, insulated wires, copper wires, and alimunium wires. I chose this topic because I really want to know more about </a:t>
            </a:r>
            <a:r>
              <a:rPr lang="en" sz="1300">
                <a:latin typeface="Nunito"/>
                <a:ea typeface="Nunito"/>
                <a:cs typeface="Nunito"/>
                <a:sym typeface="Nunito"/>
              </a:rPr>
              <a:t>how</a:t>
            </a:r>
            <a:r>
              <a:rPr lang="en" sz="1300">
                <a:latin typeface="Nunito"/>
                <a:ea typeface="Nunito"/>
                <a:cs typeface="Nunito"/>
                <a:sym typeface="Nunito"/>
              </a:rPr>
              <a:t> we can light up a tiny light bulb with just these things. What I hope to find to is if using these wires will help the mini bulb light up. </a:t>
            </a:r>
            <a:endParaRPr sz="1300">
              <a:latin typeface="Nunito"/>
              <a:ea typeface="Nunito"/>
              <a:cs typeface="Nunito"/>
              <a:sym typeface="Nunit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sp>
        <p:nvSpPr>
          <p:cNvPr id="417" name="Google Shape;417;p32"/>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Results: </a:t>
            </a:r>
            <a:r>
              <a:rPr b="0" lang="en"/>
              <a:t>Graph</a:t>
            </a:r>
            <a:endParaRPr b="0"/>
          </a:p>
        </p:txBody>
      </p:sp>
      <p:sp>
        <p:nvSpPr>
          <p:cNvPr id="418" name="Google Shape;418;p32"/>
          <p:cNvSpPr txBox="1"/>
          <p:nvPr/>
        </p:nvSpPr>
        <p:spPr>
          <a:xfrm>
            <a:off x="714450" y="1346350"/>
            <a:ext cx="7715100" cy="74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Graph your data for a visual display of your results.</a:t>
            </a:r>
            <a:endParaRPr b="1" sz="1800">
              <a:solidFill>
                <a:schemeClr val="dk2"/>
              </a:solidFill>
              <a:latin typeface="Nunito"/>
              <a:ea typeface="Nunito"/>
              <a:cs typeface="Nunito"/>
              <a:sym typeface="Nunito"/>
            </a:endParaRPr>
          </a:p>
          <a:p>
            <a:pPr indent="0" lvl="0" marL="0" rtl="0" algn="l">
              <a:spcBef>
                <a:spcPts val="0"/>
              </a:spcBef>
              <a:spcAft>
                <a:spcPts val="0"/>
              </a:spcAft>
              <a:buNone/>
            </a:pPr>
            <a:r>
              <a:t/>
            </a:r>
            <a:endParaRPr sz="1800">
              <a:solidFill>
                <a:schemeClr val="dk2"/>
              </a:solidFill>
              <a:latin typeface="Nunito"/>
              <a:ea typeface="Nunito"/>
              <a:cs typeface="Nunito"/>
              <a:sym typeface="Nunito"/>
            </a:endParaRPr>
          </a:p>
          <a:p>
            <a:pPr indent="0" lvl="0" marL="0" rtl="0" algn="l">
              <a:spcBef>
                <a:spcPts val="0"/>
              </a:spcBef>
              <a:spcAft>
                <a:spcPts val="0"/>
              </a:spcAft>
              <a:buNone/>
            </a:pPr>
            <a:r>
              <a:t/>
            </a:r>
            <a:endParaRPr sz="1800">
              <a:solidFill>
                <a:schemeClr val="dk2"/>
              </a:solidFill>
              <a:latin typeface="Nunito"/>
              <a:ea typeface="Nunito"/>
              <a:cs typeface="Nunito"/>
              <a:sym typeface="Nunito"/>
            </a:endParaRPr>
          </a:p>
        </p:txBody>
      </p:sp>
      <p:graphicFrame>
        <p:nvGraphicFramePr>
          <p:cNvPr id="419" name="Google Shape;419;p32"/>
          <p:cNvGraphicFramePr/>
          <p:nvPr/>
        </p:nvGraphicFramePr>
        <p:xfrm>
          <a:off x="815225" y="2805050"/>
          <a:ext cx="3000000" cy="3000000"/>
        </p:xfrm>
        <a:graphic>
          <a:graphicData uri="http://schemas.openxmlformats.org/drawingml/2006/table">
            <a:tbl>
              <a:tblPr>
                <a:noFill/>
                <a:tableStyleId>{BEDE5723-ABE1-4121-AFB0-8782D68B7104}</a:tableStyleId>
              </a:tblPr>
              <a:tblGrid>
                <a:gridCol w="1809750"/>
                <a:gridCol w="1809750"/>
                <a:gridCol w="1809750"/>
                <a:gridCol w="1809750"/>
              </a:tblGrid>
              <a:tr h="411000">
                <a:tc>
                  <a:txBody>
                    <a:bodyPr/>
                    <a:lstStyle/>
                    <a:p>
                      <a:pPr indent="0" lvl="0" marL="0" rtl="0" algn="l">
                        <a:spcBef>
                          <a:spcPts val="0"/>
                        </a:spcBef>
                        <a:spcAft>
                          <a:spcPts val="0"/>
                        </a:spcAft>
                        <a:buNone/>
                      </a:pPr>
                      <a:r>
                        <a:rPr lang="en"/>
                        <a:t>Trial 1</a:t>
                      </a:r>
                      <a:endParaRPr/>
                    </a:p>
                  </a:txBody>
                  <a:tcPr marT="91425" marB="91425" marR="91425" marL="91425"/>
                </a:tc>
                <a:tc>
                  <a:txBody>
                    <a:bodyPr/>
                    <a:lstStyle/>
                    <a:p>
                      <a:pPr indent="0" lvl="0" marL="0" rtl="0" algn="l">
                        <a:spcBef>
                          <a:spcPts val="0"/>
                        </a:spcBef>
                        <a:spcAft>
                          <a:spcPts val="0"/>
                        </a:spcAft>
                        <a:buNone/>
                      </a:pPr>
                      <a:r>
                        <a:rPr lang="en"/>
                        <a:t>70% bright</a:t>
                      </a:r>
                      <a:endParaRPr/>
                    </a:p>
                  </a:txBody>
                  <a:tcPr marT="91425" marB="91425" marR="91425" marL="91425"/>
                </a:tc>
                <a:tc>
                  <a:txBody>
                    <a:bodyPr/>
                    <a:lstStyle/>
                    <a:p>
                      <a:pPr indent="0" lvl="0" marL="0" rtl="0" algn="l">
                        <a:spcBef>
                          <a:spcPts val="0"/>
                        </a:spcBef>
                        <a:spcAft>
                          <a:spcPts val="0"/>
                        </a:spcAft>
                        <a:buNone/>
                      </a:pPr>
                      <a:r>
                        <a:rPr lang="en"/>
                        <a:t>0% bright</a:t>
                      </a:r>
                      <a:endParaRPr/>
                    </a:p>
                  </a:txBody>
                  <a:tcPr marT="91425" marB="91425" marR="91425" marL="91425"/>
                </a:tc>
                <a:tc>
                  <a:txBody>
                    <a:bodyPr/>
                    <a:lstStyle/>
                    <a:p>
                      <a:pPr indent="0" lvl="0" marL="0" rtl="0" algn="l">
                        <a:spcBef>
                          <a:spcPts val="0"/>
                        </a:spcBef>
                        <a:spcAft>
                          <a:spcPts val="0"/>
                        </a:spcAft>
                        <a:buNone/>
                      </a:pPr>
                      <a:r>
                        <a:rPr lang="en"/>
                        <a:t>55% bright</a:t>
                      </a:r>
                      <a:endParaRPr/>
                    </a:p>
                  </a:txBody>
                  <a:tcPr marT="91425" marB="91425" marR="91425" marL="91425"/>
                </a:tc>
              </a:tr>
              <a:tr h="411000">
                <a:tc>
                  <a:txBody>
                    <a:bodyPr/>
                    <a:lstStyle/>
                    <a:p>
                      <a:pPr indent="0" lvl="0" marL="0" rtl="0" algn="l">
                        <a:spcBef>
                          <a:spcPts val="0"/>
                        </a:spcBef>
                        <a:spcAft>
                          <a:spcPts val="0"/>
                        </a:spcAft>
                        <a:buNone/>
                      </a:pPr>
                      <a:r>
                        <a:rPr lang="en"/>
                        <a:t>Trial 2</a:t>
                      </a:r>
                      <a:endParaRPr/>
                    </a:p>
                  </a:txBody>
                  <a:tcPr marT="91425" marB="91425" marR="91425" marL="91425"/>
                </a:tc>
                <a:tc>
                  <a:txBody>
                    <a:bodyPr/>
                    <a:lstStyle/>
                    <a:p>
                      <a:pPr indent="0" lvl="0" marL="0" rtl="0" algn="l">
                        <a:spcBef>
                          <a:spcPts val="0"/>
                        </a:spcBef>
                        <a:spcAft>
                          <a:spcPts val="0"/>
                        </a:spcAft>
                        <a:buNone/>
                      </a:pPr>
                      <a:r>
                        <a:rPr lang="en"/>
                        <a:t>71% bright</a:t>
                      </a:r>
                      <a:endParaRPr/>
                    </a:p>
                  </a:txBody>
                  <a:tcPr marT="91425" marB="91425" marR="91425" marL="91425"/>
                </a:tc>
                <a:tc>
                  <a:txBody>
                    <a:bodyPr/>
                    <a:lstStyle/>
                    <a:p>
                      <a:pPr indent="0" lvl="0" marL="0" rtl="0" algn="l">
                        <a:spcBef>
                          <a:spcPts val="0"/>
                        </a:spcBef>
                        <a:spcAft>
                          <a:spcPts val="0"/>
                        </a:spcAft>
                        <a:buNone/>
                      </a:pPr>
                      <a:r>
                        <a:rPr lang="en"/>
                        <a:t>0% bright</a:t>
                      </a:r>
                      <a:endParaRPr/>
                    </a:p>
                  </a:txBody>
                  <a:tcPr marT="91425" marB="91425" marR="91425" marL="91425"/>
                </a:tc>
                <a:tc>
                  <a:txBody>
                    <a:bodyPr/>
                    <a:lstStyle/>
                    <a:p>
                      <a:pPr indent="0" lvl="0" marL="0" rtl="0" algn="l">
                        <a:spcBef>
                          <a:spcPts val="0"/>
                        </a:spcBef>
                        <a:spcAft>
                          <a:spcPts val="0"/>
                        </a:spcAft>
                        <a:buNone/>
                      </a:pPr>
                      <a:r>
                        <a:rPr lang="en"/>
                        <a:t>54% bright </a:t>
                      </a:r>
                      <a:endParaRPr/>
                    </a:p>
                  </a:txBody>
                  <a:tcPr marT="91425" marB="91425" marR="91425" marL="91425"/>
                </a:tc>
              </a:tr>
              <a:tr h="411000">
                <a:tc>
                  <a:txBody>
                    <a:bodyPr/>
                    <a:lstStyle/>
                    <a:p>
                      <a:pPr indent="0" lvl="0" marL="0" rtl="0" algn="l">
                        <a:spcBef>
                          <a:spcPts val="0"/>
                        </a:spcBef>
                        <a:spcAft>
                          <a:spcPts val="0"/>
                        </a:spcAft>
                        <a:buNone/>
                      </a:pPr>
                      <a:r>
                        <a:rPr lang="en"/>
                        <a:t>Trial 3</a:t>
                      </a:r>
                      <a:endParaRPr/>
                    </a:p>
                  </a:txBody>
                  <a:tcPr marT="91425" marB="91425" marR="91425" marL="91425"/>
                </a:tc>
                <a:tc>
                  <a:txBody>
                    <a:bodyPr/>
                    <a:lstStyle/>
                    <a:p>
                      <a:pPr indent="0" lvl="0" marL="0" rtl="0" algn="l">
                        <a:spcBef>
                          <a:spcPts val="0"/>
                        </a:spcBef>
                        <a:spcAft>
                          <a:spcPts val="0"/>
                        </a:spcAft>
                        <a:buNone/>
                      </a:pPr>
                      <a:r>
                        <a:rPr lang="en"/>
                        <a:t>70% bright</a:t>
                      </a:r>
                      <a:endParaRPr/>
                    </a:p>
                  </a:txBody>
                  <a:tcPr marT="91425" marB="91425" marR="91425" marL="91425"/>
                </a:tc>
                <a:tc>
                  <a:txBody>
                    <a:bodyPr/>
                    <a:lstStyle/>
                    <a:p>
                      <a:pPr indent="0" lvl="0" marL="0" rtl="0" algn="l">
                        <a:spcBef>
                          <a:spcPts val="0"/>
                        </a:spcBef>
                        <a:spcAft>
                          <a:spcPts val="0"/>
                        </a:spcAft>
                        <a:buNone/>
                      </a:pPr>
                      <a:r>
                        <a:rPr lang="en"/>
                        <a:t>0% bright</a:t>
                      </a:r>
                      <a:endParaRPr/>
                    </a:p>
                  </a:txBody>
                  <a:tcPr marT="91425" marB="91425" marR="91425" marL="91425"/>
                </a:tc>
                <a:tc>
                  <a:txBody>
                    <a:bodyPr/>
                    <a:lstStyle/>
                    <a:p>
                      <a:pPr indent="0" lvl="0" marL="0" rtl="0" algn="l">
                        <a:spcBef>
                          <a:spcPts val="0"/>
                        </a:spcBef>
                        <a:spcAft>
                          <a:spcPts val="0"/>
                        </a:spcAft>
                        <a:buNone/>
                      </a:pPr>
                      <a:r>
                        <a:rPr lang="en"/>
                        <a:t>52% bright </a:t>
                      </a:r>
                      <a:endParaRPr/>
                    </a:p>
                  </a:txBody>
                  <a:tcPr marT="91425" marB="91425" marR="91425" marL="91425"/>
                </a:tc>
              </a:tr>
            </a:tbl>
          </a:graphicData>
        </a:graphic>
      </p:graphicFrame>
      <p:graphicFrame>
        <p:nvGraphicFramePr>
          <p:cNvPr id="420" name="Google Shape;420;p32"/>
          <p:cNvGraphicFramePr/>
          <p:nvPr/>
        </p:nvGraphicFramePr>
        <p:xfrm>
          <a:off x="801225" y="2384600"/>
          <a:ext cx="3000000" cy="3000000"/>
        </p:xfrm>
        <a:graphic>
          <a:graphicData uri="http://schemas.openxmlformats.org/drawingml/2006/table">
            <a:tbl>
              <a:tblPr>
                <a:noFill/>
                <a:tableStyleId>{BEDE5723-ABE1-4121-AFB0-8782D68B7104}</a:tableStyleId>
              </a:tblPr>
              <a:tblGrid>
                <a:gridCol w="1809750"/>
                <a:gridCol w="1809750"/>
                <a:gridCol w="1809750"/>
                <a:gridCol w="1809750"/>
              </a:tblGrid>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Insulated wires </a:t>
                      </a:r>
                      <a:endParaRPr/>
                    </a:p>
                  </a:txBody>
                  <a:tcPr marT="91425" marB="91425" marR="91425" marL="91425"/>
                </a:tc>
                <a:tc>
                  <a:txBody>
                    <a:bodyPr/>
                    <a:lstStyle/>
                    <a:p>
                      <a:pPr indent="0" lvl="0" marL="0" rtl="0" algn="l">
                        <a:spcBef>
                          <a:spcPts val="0"/>
                        </a:spcBef>
                        <a:spcAft>
                          <a:spcPts val="0"/>
                        </a:spcAft>
                        <a:buNone/>
                      </a:pPr>
                      <a:r>
                        <a:rPr lang="en"/>
                        <a:t>Alluminium wires</a:t>
                      </a:r>
                      <a:endParaRPr/>
                    </a:p>
                  </a:txBody>
                  <a:tcPr marT="91425" marB="91425" marR="91425" marL="91425"/>
                </a:tc>
                <a:tc>
                  <a:txBody>
                    <a:bodyPr/>
                    <a:lstStyle/>
                    <a:p>
                      <a:pPr indent="0" lvl="0" marL="0" rtl="0" algn="l">
                        <a:spcBef>
                          <a:spcPts val="0"/>
                        </a:spcBef>
                        <a:spcAft>
                          <a:spcPts val="0"/>
                        </a:spcAft>
                        <a:buNone/>
                      </a:pPr>
                      <a:r>
                        <a:rPr lang="en"/>
                        <a:t>Copper wires </a:t>
                      </a:r>
                      <a:endParaRPr/>
                    </a:p>
                  </a:txBody>
                  <a:tcPr marT="91425" marB="91425" marR="91425" marL="91425"/>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33"/>
          <p:cNvSpPr txBox="1"/>
          <p:nvPr>
            <p:ph type="title"/>
          </p:nvPr>
        </p:nvSpPr>
        <p:spPr>
          <a:xfrm>
            <a:off x="1303800" y="598575"/>
            <a:ext cx="7030500" cy="741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Conclusion</a:t>
            </a:r>
            <a:endParaRPr b="0"/>
          </a:p>
        </p:txBody>
      </p:sp>
      <p:sp>
        <p:nvSpPr>
          <p:cNvPr id="426" name="Google Shape;426;p33"/>
          <p:cNvSpPr txBox="1"/>
          <p:nvPr/>
        </p:nvSpPr>
        <p:spPr>
          <a:xfrm>
            <a:off x="1119475" y="1361500"/>
            <a:ext cx="7352400" cy="9369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1300">
                <a:solidFill>
                  <a:schemeClr val="dk2"/>
                </a:solidFill>
                <a:latin typeface="Nunito"/>
                <a:ea typeface="Nunito"/>
                <a:cs typeface="Nunito"/>
                <a:sym typeface="Nunito"/>
              </a:rPr>
              <a:t>My </a:t>
            </a:r>
            <a:r>
              <a:rPr b="1" lang="en" sz="1300">
                <a:solidFill>
                  <a:schemeClr val="dk2"/>
                </a:solidFill>
                <a:latin typeface="Nunito"/>
                <a:ea typeface="Nunito"/>
                <a:cs typeface="Nunito"/>
                <a:sym typeface="Nunito"/>
              </a:rPr>
              <a:t>question</a:t>
            </a:r>
            <a:r>
              <a:rPr b="1" lang="en" sz="1300">
                <a:solidFill>
                  <a:schemeClr val="dk2"/>
                </a:solidFill>
                <a:latin typeface="Nunito"/>
                <a:ea typeface="Nunito"/>
                <a:cs typeface="Nunito"/>
                <a:sym typeface="Nunito"/>
              </a:rPr>
              <a:t> was:</a:t>
            </a:r>
            <a:endParaRPr b="1" sz="1300">
              <a:solidFill>
                <a:schemeClr val="dk2"/>
              </a:solidFill>
              <a:latin typeface="Nunito"/>
              <a:ea typeface="Nunito"/>
              <a:cs typeface="Nunito"/>
              <a:sym typeface="Nunito"/>
            </a:endParaRPr>
          </a:p>
          <a:p>
            <a:pPr indent="0" lvl="0" marL="0" rtl="0" algn="l">
              <a:spcBef>
                <a:spcPts val="0"/>
              </a:spcBef>
              <a:spcAft>
                <a:spcPts val="0"/>
              </a:spcAft>
              <a:buNone/>
            </a:pPr>
            <a:r>
              <a:t/>
            </a:r>
            <a:endParaRPr b="1" sz="1300">
              <a:solidFill>
                <a:schemeClr val="dk2"/>
              </a:solidFill>
              <a:latin typeface="Nunito"/>
              <a:ea typeface="Nunito"/>
              <a:cs typeface="Nunito"/>
              <a:sym typeface="Nunito"/>
            </a:endParaRPr>
          </a:p>
          <a:p>
            <a:pPr indent="0" lvl="0" marL="0" rtl="0" algn="l">
              <a:spcBef>
                <a:spcPts val="0"/>
              </a:spcBef>
              <a:spcAft>
                <a:spcPts val="0"/>
              </a:spcAft>
              <a:buNone/>
            </a:pPr>
            <a:r>
              <a:rPr lang="en" sz="1300">
                <a:latin typeface="Nunito"/>
                <a:ea typeface="Nunito"/>
                <a:cs typeface="Nunito"/>
                <a:sym typeface="Nunito"/>
              </a:rPr>
              <a:t>Can an AA battery, a light bulb holder, copper wires, insulated wires, and alimunium wires conduct electricity?</a:t>
            </a:r>
            <a:endParaRPr sz="1300">
              <a:latin typeface="Nunito"/>
              <a:ea typeface="Nunito"/>
              <a:cs typeface="Nunito"/>
              <a:sym typeface="Nunito"/>
            </a:endParaRPr>
          </a:p>
          <a:p>
            <a:pPr indent="0" lvl="0" marL="0" rtl="0" algn="l">
              <a:spcBef>
                <a:spcPts val="0"/>
              </a:spcBef>
              <a:spcAft>
                <a:spcPts val="0"/>
              </a:spcAft>
              <a:buNone/>
            </a:pPr>
            <a:r>
              <a:t/>
            </a:r>
            <a:endParaRPr b="1" sz="1300">
              <a:solidFill>
                <a:schemeClr val="dk2"/>
              </a:solidFill>
              <a:latin typeface="Nunito"/>
              <a:ea typeface="Nunito"/>
              <a:cs typeface="Nunito"/>
              <a:sym typeface="Nunito"/>
            </a:endParaRPr>
          </a:p>
        </p:txBody>
      </p:sp>
      <p:sp>
        <p:nvSpPr>
          <p:cNvPr id="427" name="Google Shape;427;p33"/>
          <p:cNvSpPr txBox="1"/>
          <p:nvPr/>
        </p:nvSpPr>
        <p:spPr>
          <a:xfrm>
            <a:off x="1119475" y="2571750"/>
            <a:ext cx="7352400" cy="9369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1300">
                <a:solidFill>
                  <a:schemeClr val="dk2"/>
                </a:solidFill>
                <a:latin typeface="Nunito"/>
                <a:ea typeface="Nunito"/>
                <a:cs typeface="Nunito"/>
                <a:sym typeface="Nunito"/>
              </a:rPr>
              <a:t>The answer to my question is:</a:t>
            </a:r>
            <a:endParaRPr b="1" sz="1300">
              <a:solidFill>
                <a:schemeClr val="dk2"/>
              </a:solidFill>
              <a:latin typeface="Nunito"/>
              <a:ea typeface="Nunito"/>
              <a:cs typeface="Nunito"/>
              <a:sym typeface="Nunito"/>
            </a:endParaRPr>
          </a:p>
          <a:p>
            <a:pPr indent="0" lvl="0" marL="0" rtl="0" algn="l">
              <a:spcBef>
                <a:spcPts val="0"/>
              </a:spcBef>
              <a:spcAft>
                <a:spcPts val="0"/>
              </a:spcAft>
              <a:buNone/>
            </a:pPr>
            <a:r>
              <a:t/>
            </a:r>
            <a:endParaRPr b="1" sz="1300">
              <a:solidFill>
                <a:schemeClr val="dk2"/>
              </a:solidFill>
              <a:latin typeface="Nunito"/>
              <a:ea typeface="Nunito"/>
              <a:cs typeface="Nunito"/>
              <a:sym typeface="Nunito"/>
            </a:endParaRPr>
          </a:p>
          <a:p>
            <a:pPr indent="0" lvl="0" marL="0" rtl="0" algn="l">
              <a:spcBef>
                <a:spcPts val="0"/>
              </a:spcBef>
              <a:spcAft>
                <a:spcPts val="0"/>
              </a:spcAft>
              <a:buNone/>
            </a:pPr>
            <a:r>
              <a:rPr b="1" lang="en" sz="1300">
                <a:solidFill>
                  <a:schemeClr val="dk2"/>
                </a:solidFill>
                <a:latin typeface="Nunito"/>
                <a:ea typeface="Nunito"/>
                <a:cs typeface="Nunito"/>
                <a:sym typeface="Nunito"/>
              </a:rPr>
              <a:t>Yes it turns out these things can </a:t>
            </a:r>
            <a:r>
              <a:rPr b="1" lang="en" sz="1300">
                <a:solidFill>
                  <a:schemeClr val="dk2"/>
                </a:solidFill>
                <a:latin typeface="Nunito"/>
                <a:ea typeface="Nunito"/>
                <a:cs typeface="Nunito"/>
                <a:sym typeface="Nunito"/>
              </a:rPr>
              <a:t>produce</a:t>
            </a:r>
            <a:r>
              <a:rPr b="1" lang="en" sz="1300">
                <a:solidFill>
                  <a:schemeClr val="dk2"/>
                </a:solidFill>
                <a:latin typeface="Nunito"/>
                <a:ea typeface="Nunito"/>
                <a:cs typeface="Nunito"/>
                <a:sym typeface="Nunito"/>
              </a:rPr>
              <a:t> </a:t>
            </a:r>
            <a:r>
              <a:rPr b="1" lang="en" sz="1300">
                <a:solidFill>
                  <a:schemeClr val="dk2"/>
                </a:solidFill>
                <a:latin typeface="Nunito"/>
                <a:ea typeface="Nunito"/>
                <a:cs typeface="Nunito"/>
                <a:sym typeface="Nunito"/>
              </a:rPr>
              <a:t>electricity</a:t>
            </a:r>
            <a:r>
              <a:rPr b="1" lang="en" sz="1300">
                <a:solidFill>
                  <a:schemeClr val="dk2"/>
                </a:solidFill>
                <a:latin typeface="Nunito"/>
                <a:ea typeface="Nunito"/>
                <a:cs typeface="Nunito"/>
                <a:sym typeface="Nunito"/>
              </a:rPr>
              <a:t> just by working together and getting enough current to flow through the wires and light the bulb. </a:t>
            </a:r>
            <a:endParaRPr b="1" sz="1300">
              <a:solidFill>
                <a:schemeClr val="dk2"/>
              </a:solidFill>
              <a:latin typeface="Nunito"/>
              <a:ea typeface="Nunito"/>
              <a:cs typeface="Nunito"/>
              <a:sym typeface="Nunito"/>
            </a:endParaRPr>
          </a:p>
        </p:txBody>
      </p:sp>
      <p:sp>
        <p:nvSpPr>
          <p:cNvPr id="428" name="Google Shape;428;p33"/>
          <p:cNvSpPr txBox="1"/>
          <p:nvPr/>
        </p:nvSpPr>
        <p:spPr>
          <a:xfrm>
            <a:off x="1119475" y="3692400"/>
            <a:ext cx="7352400" cy="14511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1300">
                <a:solidFill>
                  <a:schemeClr val="dk2"/>
                </a:solidFill>
                <a:latin typeface="Nunito"/>
                <a:ea typeface="Nunito"/>
                <a:cs typeface="Nunito"/>
                <a:sym typeface="Nunito"/>
              </a:rPr>
              <a:t>My hypothesis was </a:t>
            </a:r>
            <a:r>
              <a:rPr b="1" lang="en" sz="1300" u="sng">
                <a:solidFill>
                  <a:schemeClr val="dk2"/>
                </a:solidFill>
                <a:latin typeface="Nunito"/>
                <a:ea typeface="Nunito"/>
                <a:cs typeface="Nunito"/>
                <a:sym typeface="Nunito"/>
              </a:rPr>
              <a:t>correct</a:t>
            </a:r>
            <a:r>
              <a:rPr b="1" lang="en" sz="1300">
                <a:solidFill>
                  <a:schemeClr val="dk2"/>
                </a:solidFill>
                <a:latin typeface="Nunito"/>
                <a:ea typeface="Nunito"/>
                <a:cs typeface="Nunito"/>
                <a:sym typeface="Nunito"/>
              </a:rPr>
              <a:t> because:</a:t>
            </a:r>
            <a:endParaRPr b="1" sz="1300">
              <a:solidFill>
                <a:schemeClr val="dk2"/>
              </a:solidFill>
              <a:latin typeface="Nunito"/>
              <a:ea typeface="Nunito"/>
              <a:cs typeface="Nunito"/>
              <a:sym typeface="Nunito"/>
            </a:endParaRPr>
          </a:p>
          <a:p>
            <a:pPr indent="0" lvl="0" marL="0" rtl="0" algn="l">
              <a:spcBef>
                <a:spcPts val="0"/>
              </a:spcBef>
              <a:spcAft>
                <a:spcPts val="0"/>
              </a:spcAft>
              <a:buNone/>
            </a:pPr>
            <a:r>
              <a:t/>
            </a:r>
            <a:endParaRPr b="1" sz="1300">
              <a:solidFill>
                <a:schemeClr val="dk2"/>
              </a:solidFill>
              <a:latin typeface="Nunito"/>
              <a:ea typeface="Nunito"/>
              <a:cs typeface="Nunito"/>
              <a:sym typeface="Nunito"/>
            </a:endParaRPr>
          </a:p>
          <a:p>
            <a:pPr indent="0" lvl="0" marL="0" rtl="0" algn="l">
              <a:spcBef>
                <a:spcPts val="0"/>
              </a:spcBef>
              <a:spcAft>
                <a:spcPts val="0"/>
              </a:spcAft>
              <a:buNone/>
            </a:pPr>
            <a:r>
              <a:rPr b="1" lang="en" sz="1300">
                <a:solidFill>
                  <a:schemeClr val="dk2"/>
                </a:solidFill>
                <a:latin typeface="Nunito"/>
                <a:ea typeface="Nunito"/>
                <a:cs typeface="Nunito"/>
                <a:sym typeface="Nunito"/>
              </a:rPr>
              <a:t>These 5 things combined together </a:t>
            </a:r>
            <a:r>
              <a:rPr b="1" lang="en" sz="1300">
                <a:solidFill>
                  <a:schemeClr val="dk2"/>
                </a:solidFill>
                <a:latin typeface="Nunito"/>
                <a:ea typeface="Nunito"/>
                <a:cs typeface="Nunito"/>
                <a:sym typeface="Nunito"/>
              </a:rPr>
              <a:t>worked</a:t>
            </a:r>
            <a:r>
              <a:rPr b="1" lang="en" sz="1300">
                <a:solidFill>
                  <a:schemeClr val="dk2"/>
                </a:solidFill>
                <a:latin typeface="Nunito"/>
                <a:ea typeface="Nunito"/>
                <a:cs typeface="Nunito"/>
                <a:sym typeface="Nunito"/>
              </a:rPr>
              <a:t> together and conducted electricity with enough current flow from every thing included in the experiment.</a:t>
            </a:r>
            <a:endParaRPr b="1" sz="1300">
              <a:solidFill>
                <a:schemeClr val="dk2"/>
              </a:solidFill>
              <a:latin typeface="Nunito"/>
              <a:ea typeface="Nunito"/>
              <a:cs typeface="Nunito"/>
              <a:sym typeface="Nunito"/>
            </a:endParaRPr>
          </a:p>
          <a:p>
            <a:pPr indent="0" lvl="0" marL="0" rtl="0" algn="l">
              <a:spcBef>
                <a:spcPts val="0"/>
              </a:spcBef>
              <a:spcAft>
                <a:spcPts val="0"/>
              </a:spcAft>
              <a:buNone/>
            </a:pPr>
            <a:r>
              <a:t/>
            </a:r>
            <a:endParaRPr b="1" sz="1300">
              <a:solidFill>
                <a:schemeClr val="dk2"/>
              </a:solidFill>
              <a:latin typeface="Nunito"/>
              <a:ea typeface="Nunito"/>
              <a:cs typeface="Nunito"/>
              <a:sym typeface="Nunit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34"/>
          <p:cNvSpPr txBox="1"/>
          <p:nvPr>
            <p:ph type="title"/>
          </p:nvPr>
        </p:nvSpPr>
        <p:spPr>
          <a:xfrm>
            <a:off x="1303800" y="598575"/>
            <a:ext cx="7030500" cy="741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Applications</a:t>
            </a:r>
            <a:endParaRPr b="0"/>
          </a:p>
        </p:txBody>
      </p:sp>
      <p:sp>
        <p:nvSpPr>
          <p:cNvPr id="434" name="Google Shape;434;p34"/>
          <p:cNvSpPr txBox="1"/>
          <p:nvPr/>
        </p:nvSpPr>
        <p:spPr>
          <a:xfrm>
            <a:off x="1119475" y="1285300"/>
            <a:ext cx="7352400" cy="84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300">
                <a:solidFill>
                  <a:schemeClr val="dk2"/>
                </a:solidFill>
                <a:latin typeface="Nunito"/>
                <a:ea typeface="Nunito"/>
                <a:cs typeface="Nunito"/>
                <a:sym typeface="Nunito"/>
              </a:rPr>
              <a:t>In what ways are your findings useful?</a:t>
            </a:r>
            <a:endParaRPr b="1" sz="1300">
              <a:solidFill>
                <a:schemeClr val="dk2"/>
              </a:solidFill>
              <a:latin typeface="Nunito"/>
              <a:ea typeface="Nunito"/>
              <a:cs typeface="Nunito"/>
              <a:sym typeface="Nunito"/>
            </a:endParaRPr>
          </a:p>
          <a:p>
            <a:pPr indent="0" lvl="0" marL="0" rtl="0" algn="l">
              <a:spcBef>
                <a:spcPts val="0"/>
              </a:spcBef>
              <a:spcAft>
                <a:spcPts val="0"/>
              </a:spcAft>
              <a:buNone/>
            </a:pPr>
            <a:r>
              <a:rPr b="1" lang="en" sz="1300">
                <a:solidFill>
                  <a:schemeClr val="dk2"/>
                </a:solidFill>
                <a:latin typeface="Nunito"/>
                <a:ea typeface="Nunito"/>
                <a:cs typeface="Nunito"/>
                <a:sym typeface="Nunito"/>
              </a:rPr>
              <a:t>Who could benefit from your results and how? </a:t>
            </a:r>
            <a:endParaRPr b="1" sz="1300">
              <a:solidFill>
                <a:schemeClr val="dk2"/>
              </a:solidFill>
              <a:latin typeface="Nunito"/>
              <a:ea typeface="Nunito"/>
              <a:cs typeface="Nunito"/>
              <a:sym typeface="Nunito"/>
            </a:endParaRPr>
          </a:p>
        </p:txBody>
      </p:sp>
      <p:sp>
        <p:nvSpPr>
          <p:cNvPr id="435" name="Google Shape;435;p34"/>
          <p:cNvSpPr txBox="1"/>
          <p:nvPr/>
        </p:nvSpPr>
        <p:spPr>
          <a:xfrm>
            <a:off x="1119475" y="1936375"/>
            <a:ext cx="7352400" cy="26928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Nunito"/>
                <a:ea typeface="Nunito"/>
                <a:cs typeface="Nunito"/>
                <a:sym typeface="Nunito"/>
              </a:rPr>
              <a:t>My finding are useful because it can help many people with producing light. For </a:t>
            </a:r>
            <a:r>
              <a:rPr lang="en" sz="1300">
                <a:solidFill>
                  <a:schemeClr val="dk2"/>
                </a:solidFill>
                <a:latin typeface="Nunito"/>
                <a:ea typeface="Nunito"/>
                <a:cs typeface="Nunito"/>
                <a:sym typeface="Nunito"/>
              </a:rPr>
              <a:t>example</a:t>
            </a:r>
            <a:r>
              <a:rPr lang="en" sz="1300">
                <a:solidFill>
                  <a:schemeClr val="dk2"/>
                </a:solidFill>
                <a:latin typeface="Nunito"/>
                <a:ea typeface="Nunito"/>
                <a:cs typeface="Nunito"/>
                <a:sym typeface="Nunito"/>
              </a:rPr>
              <a:t> the </a:t>
            </a:r>
            <a:r>
              <a:rPr lang="en" sz="1300">
                <a:solidFill>
                  <a:schemeClr val="dk2"/>
                </a:solidFill>
                <a:latin typeface="Nunito"/>
                <a:ea typeface="Nunito"/>
                <a:cs typeface="Nunito"/>
                <a:sym typeface="Nunito"/>
              </a:rPr>
              <a:t>only things you have are copper and insulated wires, a bulb, and a battery, these things are great at working together to produce electricity. Some people it can benefit are electricians, households, handymen. This can be useful to these people because electricians need to know this for their safety. Household need this to know about their safety as well, and handymen need to know about this also because of their safety so then they don’t get shocked or they don’t get a current by randomly touching it. </a:t>
            </a:r>
            <a:endParaRPr sz="1300">
              <a:solidFill>
                <a:schemeClr val="dk2"/>
              </a:solidFill>
              <a:latin typeface="Nunito"/>
              <a:ea typeface="Nunito"/>
              <a:cs typeface="Nunito"/>
              <a:sym typeface="Nunit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9" name="Shape 439"/>
        <p:cNvGrpSpPr/>
        <p:nvPr/>
      </p:nvGrpSpPr>
      <p:grpSpPr>
        <a:xfrm>
          <a:off x="0" y="0"/>
          <a:ext cx="0" cy="0"/>
          <a:chOff x="0" y="0"/>
          <a:chExt cx="0" cy="0"/>
        </a:xfrm>
      </p:grpSpPr>
      <p:sp>
        <p:nvSpPr>
          <p:cNvPr id="440" name="Google Shape;440;p35"/>
          <p:cNvSpPr txBox="1"/>
          <p:nvPr>
            <p:ph type="title"/>
          </p:nvPr>
        </p:nvSpPr>
        <p:spPr>
          <a:xfrm>
            <a:off x="1303800" y="598575"/>
            <a:ext cx="7030500" cy="741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rPr>
              <a:t>Sources of Error</a:t>
            </a:r>
            <a:endParaRPr b="0">
              <a:solidFill>
                <a:srgbClr val="000000"/>
              </a:solidFill>
            </a:endParaRPr>
          </a:p>
        </p:txBody>
      </p:sp>
      <p:sp>
        <p:nvSpPr>
          <p:cNvPr id="441" name="Google Shape;441;p35"/>
          <p:cNvSpPr txBox="1"/>
          <p:nvPr/>
        </p:nvSpPr>
        <p:spPr>
          <a:xfrm>
            <a:off x="816900" y="1361500"/>
            <a:ext cx="8184300" cy="84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300">
                <a:solidFill>
                  <a:schemeClr val="dk2"/>
                </a:solidFill>
                <a:latin typeface="Nunito"/>
                <a:ea typeface="Nunito"/>
                <a:cs typeface="Nunito"/>
                <a:sym typeface="Nunito"/>
              </a:rPr>
              <a:t>Do you think your results were reliable?  Were there any other factors or conditions that could have affected the results of your experiment in unexpected ways? </a:t>
            </a:r>
            <a:endParaRPr b="1" sz="1300">
              <a:solidFill>
                <a:schemeClr val="dk2"/>
              </a:solidFill>
              <a:latin typeface="Nunito"/>
              <a:ea typeface="Nunito"/>
              <a:cs typeface="Nunito"/>
              <a:sym typeface="Nunito"/>
            </a:endParaRPr>
          </a:p>
          <a:p>
            <a:pPr indent="0" lvl="0" marL="0" rtl="0" algn="l">
              <a:spcBef>
                <a:spcPts val="0"/>
              </a:spcBef>
              <a:spcAft>
                <a:spcPts val="0"/>
              </a:spcAft>
              <a:buNone/>
            </a:pPr>
            <a:r>
              <a:rPr b="1" lang="en" sz="1300">
                <a:solidFill>
                  <a:schemeClr val="dk2"/>
                </a:solidFill>
                <a:latin typeface="Nunito"/>
                <a:ea typeface="Nunito"/>
                <a:cs typeface="Nunito"/>
                <a:sym typeface="Nunito"/>
              </a:rPr>
              <a:t>What could have affected your results, that would need to be controlled differently if you were to repeat the experiment? </a:t>
            </a:r>
            <a:endParaRPr b="1" sz="1300">
              <a:solidFill>
                <a:schemeClr val="dk2"/>
              </a:solidFill>
              <a:latin typeface="Nunito"/>
              <a:ea typeface="Nunito"/>
              <a:cs typeface="Nunito"/>
              <a:sym typeface="Nunito"/>
            </a:endParaRPr>
          </a:p>
        </p:txBody>
      </p:sp>
      <p:sp>
        <p:nvSpPr>
          <p:cNvPr id="442" name="Google Shape;442;p35"/>
          <p:cNvSpPr txBox="1"/>
          <p:nvPr/>
        </p:nvSpPr>
        <p:spPr>
          <a:xfrm>
            <a:off x="1119475" y="2299450"/>
            <a:ext cx="7352400" cy="23298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300">
                <a:latin typeface="Nunito"/>
                <a:ea typeface="Nunito"/>
                <a:cs typeface="Nunito"/>
                <a:sym typeface="Nunito"/>
              </a:rPr>
              <a:t>Yes, because it’s not as dangerous and it also creates really good light, which you can easily look at stuff in the dark with. My controlled variable did stay the same, although the AA battery didn’t make it fuse faster but it wasn’t long before it fused. In my </a:t>
            </a:r>
            <a:r>
              <a:rPr lang="en" sz="1300">
                <a:latin typeface="Nunito"/>
                <a:ea typeface="Nunito"/>
                <a:cs typeface="Nunito"/>
                <a:sym typeface="Nunito"/>
              </a:rPr>
              <a:t>controlled</a:t>
            </a:r>
            <a:r>
              <a:rPr lang="en" sz="1300">
                <a:latin typeface="Nunito"/>
                <a:ea typeface="Nunito"/>
                <a:cs typeface="Nunito"/>
                <a:sym typeface="Nunito"/>
              </a:rPr>
              <a:t> variable I </a:t>
            </a:r>
            <a:r>
              <a:rPr lang="en" sz="1300">
                <a:latin typeface="Nunito"/>
                <a:ea typeface="Nunito"/>
                <a:cs typeface="Nunito"/>
                <a:sym typeface="Nunito"/>
              </a:rPr>
              <a:t>thought that since the AA battery has lots more power then a AAA battery, it wouldn’t fuse faster, but it didn’t take long before it did.</a:t>
            </a:r>
            <a:endParaRPr sz="1300">
              <a:latin typeface="Nunito"/>
              <a:ea typeface="Nunito"/>
              <a:cs typeface="Nunito"/>
              <a:sym typeface="Nunit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6" name="Shape 446"/>
        <p:cNvGrpSpPr/>
        <p:nvPr/>
      </p:nvGrpSpPr>
      <p:grpSpPr>
        <a:xfrm>
          <a:off x="0" y="0"/>
          <a:ext cx="0" cy="0"/>
          <a:chOff x="0" y="0"/>
          <a:chExt cx="0" cy="0"/>
        </a:xfrm>
      </p:grpSpPr>
      <p:sp>
        <p:nvSpPr>
          <p:cNvPr id="447" name="Google Shape;447;p36"/>
          <p:cNvSpPr txBox="1"/>
          <p:nvPr>
            <p:ph type="title"/>
          </p:nvPr>
        </p:nvSpPr>
        <p:spPr>
          <a:xfrm>
            <a:off x="1303800" y="598575"/>
            <a:ext cx="7030500" cy="741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Extensions</a:t>
            </a:r>
            <a:endParaRPr b="0"/>
          </a:p>
        </p:txBody>
      </p:sp>
      <p:sp>
        <p:nvSpPr>
          <p:cNvPr id="448" name="Google Shape;448;p36"/>
          <p:cNvSpPr txBox="1"/>
          <p:nvPr/>
        </p:nvSpPr>
        <p:spPr>
          <a:xfrm>
            <a:off x="1119475" y="1361500"/>
            <a:ext cx="7352400" cy="84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300">
                <a:solidFill>
                  <a:schemeClr val="dk2"/>
                </a:solidFill>
                <a:latin typeface="Nunito"/>
                <a:ea typeface="Nunito"/>
                <a:cs typeface="Nunito"/>
                <a:sym typeface="Nunito"/>
              </a:rPr>
              <a:t>If you were to conduct this experiment again, what would you do differently?</a:t>
            </a:r>
            <a:endParaRPr b="1" sz="1300">
              <a:solidFill>
                <a:schemeClr val="dk2"/>
              </a:solidFill>
              <a:latin typeface="Nunito"/>
              <a:ea typeface="Nunito"/>
              <a:cs typeface="Nunito"/>
              <a:sym typeface="Nunito"/>
            </a:endParaRPr>
          </a:p>
        </p:txBody>
      </p:sp>
      <p:sp>
        <p:nvSpPr>
          <p:cNvPr id="449" name="Google Shape;449;p36"/>
          <p:cNvSpPr txBox="1"/>
          <p:nvPr/>
        </p:nvSpPr>
        <p:spPr>
          <a:xfrm>
            <a:off x="1119475" y="1815350"/>
            <a:ext cx="7352400" cy="28137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Nunito"/>
                <a:ea typeface="Nunito"/>
                <a:cs typeface="Nunito"/>
                <a:sym typeface="Nunito"/>
              </a:rPr>
              <a:t>What I would like to do differently is I would try to use an AAA battery instead of an AA battery. I feel like having a smaller battery would kind of change my experiment, and I like to do new things, so I would </a:t>
            </a:r>
            <a:r>
              <a:rPr lang="en" sz="1300">
                <a:solidFill>
                  <a:schemeClr val="dk2"/>
                </a:solidFill>
                <a:latin typeface="Nunito"/>
                <a:ea typeface="Nunito"/>
                <a:cs typeface="Nunito"/>
                <a:sym typeface="Nunito"/>
              </a:rPr>
              <a:t>definitely</a:t>
            </a:r>
            <a:r>
              <a:rPr lang="en" sz="1300">
                <a:solidFill>
                  <a:schemeClr val="dk2"/>
                </a:solidFill>
                <a:latin typeface="Nunito"/>
                <a:ea typeface="Nunito"/>
                <a:cs typeface="Nunito"/>
                <a:sym typeface="Nunito"/>
              </a:rPr>
              <a:t> use AAA batteries to see if my results changed. </a:t>
            </a:r>
            <a:endParaRPr sz="1300">
              <a:solidFill>
                <a:schemeClr val="dk2"/>
              </a:solidFill>
              <a:latin typeface="Nunito"/>
              <a:ea typeface="Nunito"/>
              <a:cs typeface="Nunito"/>
              <a:sym typeface="Nunito"/>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3" name="Shape 453"/>
        <p:cNvGrpSpPr/>
        <p:nvPr/>
      </p:nvGrpSpPr>
      <p:grpSpPr>
        <a:xfrm>
          <a:off x="0" y="0"/>
          <a:ext cx="0" cy="0"/>
          <a:chOff x="0" y="0"/>
          <a:chExt cx="0" cy="0"/>
        </a:xfrm>
      </p:grpSpPr>
      <p:sp>
        <p:nvSpPr>
          <p:cNvPr id="454" name="Google Shape;454;p37"/>
          <p:cNvSpPr txBox="1"/>
          <p:nvPr>
            <p:ph type="title"/>
          </p:nvPr>
        </p:nvSpPr>
        <p:spPr>
          <a:xfrm>
            <a:off x="1303800" y="598575"/>
            <a:ext cx="7030500" cy="741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Extensions</a:t>
            </a:r>
            <a:endParaRPr b="0"/>
          </a:p>
        </p:txBody>
      </p:sp>
      <p:sp>
        <p:nvSpPr>
          <p:cNvPr id="455" name="Google Shape;455;p37"/>
          <p:cNvSpPr txBox="1"/>
          <p:nvPr/>
        </p:nvSpPr>
        <p:spPr>
          <a:xfrm>
            <a:off x="1119475" y="1361500"/>
            <a:ext cx="7352400" cy="84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300">
                <a:solidFill>
                  <a:schemeClr val="dk2"/>
                </a:solidFill>
                <a:latin typeface="Nunito"/>
                <a:ea typeface="Nunito"/>
                <a:cs typeface="Nunito"/>
                <a:sym typeface="Nunito"/>
              </a:rPr>
              <a:t>Because of the results of this experiment, I wonder…</a:t>
            </a:r>
            <a:endParaRPr b="1" sz="1300">
              <a:solidFill>
                <a:schemeClr val="dk2"/>
              </a:solidFill>
              <a:latin typeface="Nunito"/>
              <a:ea typeface="Nunito"/>
              <a:cs typeface="Nunito"/>
              <a:sym typeface="Nunito"/>
            </a:endParaRPr>
          </a:p>
          <a:p>
            <a:pPr indent="0" lvl="0" marL="0" rtl="0" algn="l">
              <a:spcBef>
                <a:spcPts val="0"/>
              </a:spcBef>
              <a:spcAft>
                <a:spcPts val="0"/>
              </a:spcAft>
              <a:buNone/>
            </a:pPr>
            <a:r>
              <a:rPr b="1" lang="en" sz="1300">
                <a:solidFill>
                  <a:schemeClr val="dk2"/>
                </a:solidFill>
                <a:latin typeface="Nunito"/>
                <a:ea typeface="Nunito"/>
                <a:cs typeface="Nunito"/>
                <a:sym typeface="Nunito"/>
              </a:rPr>
              <a:t>Describe further experiments that could be </a:t>
            </a:r>
            <a:r>
              <a:rPr b="1" lang="en" sz="1300">
                <a:solidFill>
                  <a:schemeClr val="dk2"/>
                </a:solidFill>
                <a:latin typeface="Nunito"/>
                <a:ea typeface="Nunito"/>
                <a:cs typeface="Nunito"/>
                <a:sym typeface="Nunito"/>
              </a:rPr>
              <a:t>conducted</a:t>
            </a:r>
            <a:r>
              <a:rPr b="1" lang="en" sz="1300">
                <a:solidFill>
                  <a:schemeClr val="dk2"/>
                </a:solidFill>
                <a:latin typeface="Nunito"/>
                <a:ea typeface="Nunito"/>
                <a:cs typeface="Nunito"/>
                <a:sym typeface="Nunito"/>
              </a:rPr>
              <a:t> to further investigate and understand your topic: </a:t>
            </a:r>
            <a:endParaRPr b="1" sz="1300">
              <a:solidFill>
                <a:schemeClr val="dk2"/>
              </a:solidFill>
              <a:latin typeface="Nunito"/>
              <a:ea typeface="Nunito"/>
              <a:cs typeface="Nunito"/>
              <a:sym typeface="Nunito"/>
            </a:endParaRPr>
          </a:p>
        </p:txBody>
      </p:sp>
      <p:sp>
        <p:nvSpPr>
          <p:cNvPr id="456" name="Google Shape;456;p37"/>
          <p:cNvSpPr txBox="1"/>
          <p:nvPr/>
        </p:nvSpPr>
        <p:spPr>
          <a:xfrm>
            <a:off x="1119475" y="2208700"/>
            <a:ext cx="7352400" cy="2420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Nunito"/>
                <a:ea typeface="Nunito"/>
                <a:cs typeface="Nunito"/>
                <a:sym typeface="Nunito"/>
              </a:rPr>
              <a:t>I wonder </a:t>
            </a:r>
            <a:endParaRPr sz="1300">
              <a:solidFill>
                <a:schemeClr val="dk2"/>
              </a:solidFill>
              <a:latin typeface="Nunito"/>
              <a:ea typeface="Nunito"/>
              <a:cs typeface="Nunito"/>
              <a:sym typeface="Nunito"/>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pic>
        <p:nvPicPr>
          <p:cNvPr id="461" name="Google Shape;461;p38"/>
          <p:cNvPicPr preferRelativeResize="0"/>
          <p:nvPr/>
        </p:nvPicPr>
        <p:blipFill>
          <a:blip r:embed="rId3">
            <a:alphaModFix/>
          </a:blip>
          <a:stretch>
            <a:fillRect/>
          </a:stretch>
        </p:blipFill>
        <p:spPr>
          <a:xfrm>
            <a:off x="2983575" y="2178425"/>
            <a:ext cx="2965075" cy="2965075"/>
          </a:xfrm>
          <a:prstGeom prst="rect">
            <a:avLst/>
          </a:prstGeom>
          <a:noFill/>
          <a:ln>
            <a:noFill/>
          </a:ln>
        </p:spPr>
      </p:pic>
      <p:sp>
        <p:nvSpPr>
          <p:cNvPr id="462" name="Google Shape;462;p38"/>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CONGRATULATIONS!!</a:t>
            </a:r>
            <a:endParaRPr/>
          </a:p>
        </p:txBody>
      </p:sp>
      <p:sp>
        <p:nvSpPr>
          <p:cNvPr id="463" name="Google Shape;463;p38"/>
          <p:cNvSpPr txBox="1"/>
          <p:nvPr>
            <p:ph idx="1" type="body"/>
          </p:nvPr>
        </p:nvSpPr>
        <p:spPr>
          <a:xfrm>
            <a:off x="1303800" y="1609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You</a:t>
            </a:r>
            <a:r>
              <a:rPr lang="en"/>
              <a:t> have completed your experiment! </a:t>
            </a:r>
            <a:endParaRPr/>
          </a:p>
          <a:p>
            <a:pPr indent="0" lvl="0" marL="0" rtl="0" algn="l">
              <a:spcBef>
                <a:spcPts val="1200"/>
              </a:spcBef>
              <a:spcAft>
                <a:spcPts val="0"/>
              </a:spcAft>
              <a:buNone/>
            </a:pPr>
            <a:r>
              <a:rPr lang="en"/>
              <a:t>Make sure that you enter information from this logbook into the CYSF Digital platform.</a:t>
            </a:r>
            <a:endParaRPr/>
          </a:p>
          <a:p>
            <a:pPr indent="0" lvl="0" marL="0" rtl="0" algn="l">
              <a:spcBef>
                <a:spcPts val="1200"/>
              </a:spcBef>
              <a:spcAft>
                <a:spcPts val="0"/>
              </a:spcAft>
              <a:buNone/>
            </a:pPr>
            <a:r>
              <a:rPr lang="en"/>
              <a:t>You are now ready to create your trifold display and practice your presentation.</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1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Testable Question</a:t>
            </a:r>
            <a:endParaRPr/>
          </a:p>
        </p:txBody>
      </p:sp>
      <p:sp>
        <p:nvSpPr>
          <p:cNvPr id="291" name="Google Shape;291;p15"/>
          <p:cNvSpPr txBox="1"/>
          <p:nvPr>
            <p:ph idx="1" type="body"/>
          </p:nvPr>
        </p:nvSpPr>
        <p:spPr>
          <a:xfrm>
            <a:off x="1303800" y="1300950"/>
            <a:ext cx="7030500" cy="1270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t>How does _________ affect _________?</a:t>
            </a:r>
            <a:endParaRPr sz="1400"/>
          </a:p>
          <a:p>
            <a:pPr indent="0" lvl="0" marL="0" rtl="0" algn="l">
              <a:spcBef>
                <a:spcPts val="1200"/>
              </a:spcBef>
              <a:spcAft>
                <a:spcPts val="0"/>
              </a:spcAft>
              <a:buNone/>
            </a:pPr>
            <a:r>
              <a:rPr lang="en" sz="1400"/>
              <a:t>What is the effect of _______ on __________?</a:t>
            </a:r>
            <a:endParaRPr sz="1400"/>
          </a:p>
          <a:p>
            <a:pPr indent="0" lvl="0" marL="0" rtl="0" algn="l">
              <a:spcBef>
                <a:spcPts val="1200"/>
              </a:spcBef>
              <a:spcAft>
                <a:spcPts val="1200"/>
              </a:spcAft>
              <a:buNone/>
            </a:pPr>
            <a:r>
              <a:rPr lang="en" sz="1400"/>
              <a:t>Which __________ is/does/makes/etc _______________?</a:t>
            </a:r>
            <a:endParaRPr sz="1400"/>
          </a:p>
        </p:txBody>
      </p:sp>
      <p:sp>
        <p:nvSpPr>
          <p:cNvPr id="292" name="Google Shape;292;p15"/>
          <p:cNvSpPr txBox="1"/>
          <p:nvPr/>
        </p:nvSpPr>
        <p:spPr>
          <a:xfrm>
            <a:off x="1368650" y="2571750"/>
            <a:ext cx="6837900" cy="21180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300">
                <a:latin typeface="Nunito"/>
                <a:ea typeface="Nunito"/>
                <a:cs typeface="Nunito"/>
                <a:sym typeface="Nunito"/>
              </a:rPr>
              <a:t>Can an AA battery, a light bulb holder, copper wires, insulated wires, and alimunium wires conduct electricity?</a:t>
            </a:r>
            <a:endParaRPr sz="1300">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1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Background Information</a:t>
            </a:r>
            <a:endParaRPr/>
          </a:p>
        </p:txBody>
      </p:sp>
      <p:sp>
        <p:nvSpPr>
          <p:cNvPr id="298" name="Google Shape;298;p16"/>
          <p:cNvSpPr txBox="1"/>
          <p:nvPr>
            <p:ph idx="1" type="body"/>
          </p:nvPr>
        </p:nvSpPr>
        <p:spPr>
          <a:xfrm>
            <a:off x="1303800" y="1279050"/>
            <a:ext cx="7030500" cy="838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What questions/information do you need to find out about your topic? What is some important vocabulary?</a:t>
            </a:r>
            <a:endParaRPr/>
          </a:p>
        </p:txBody>
      </p:sp>
      <p:sp>
        <p:nvSpPr>
          <p:cNvPr id="299" name="Google Shape;299;p16"/>
          <p:cNvSpPr txBox="1"/>
          <p:nvPr/>
        </p:nvSpPr>
        <p:spPr>
          <a:xfrm>
            <a:off x="1391775" y="1996900"/>
            <a:ext cx="6837900" cy="26928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300">
                <a:latin typeface="Nunito"/>
                <a:ea typeface="Nunito"/>
                <a:cs typeface="Nunito"/>
                <a:sym typeface="Nunito"/>
              </a:rPr>
              <a:t>The information I will need to do this experiment is how to use Copper, Insulated, Aluminium wires, and an AA battery to produce electricity and light a mini light bulb up. Some important vocabulary words I have in this project are Copper, Insulated, Aluminium, </a:t>
            </a:r>
            <a:r>
              <a:rPr lang="en" sz="1300">
                <a:latin typeface="Nunito"/>
                <a:ea typeface="Nunito"/>
                <a:cs typeface="Nunito"/>
                <a:sym typeface="Nunito"/>
              </a:rPr>
              <a:t>Electricity</a:t>
            </a:r>
            <a:r>
              <a:rPr lang="en" sz="1300">
                <a:latin typeface="Nunito"/>
                <a:ea typeface="Nunito"/>
                <a:cs typeface="Nunito"/>
                <a:sym typeface="Nunito"/>
              </a:rPr>
              <a:t>, Conduct, and produce.</a:t>
            </a:r>
            <a:endParaRPr sz="1300">
              <a:latin typeface="Nunito"/>
              <a:ea typeface="Nunito"/>
              <a:cs typeface="Nunito"/>
              <a:sym typeface="Nuni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17"/>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Background research</a:t>
            </a:r>
            <a:endParaRPr/>
          </a:p>
        </p:txBody>
      </p:sp>
      <p:sp>
        <p:nvSpPr>
          <p:cNvPr id="305" name="Google Shape;305;p17"/>
          <p:cNvSpPr txBox="1"/>
          <p:nvPr>
            <p:ph idx="1" type="body"/>
          </p:nvPr>
        </p:nvSpPr>
        <p:spPr>
          <a:xfrm>
            <a:off x="1303800" y="1279050"/>
            <a:ext cx="7030500" cy="838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Research your topic and write about </a:t>
            </a:r>
            <a:r>
              <a:rPr lang="en"/>
              <a:t>what</a:t>
            </a:r>
            <a:r>
              <a:rPr lang="en"/>
              <a:t> you find out IN YOUR OWN WORDS.  Add slides as necessary.  Make sure to note your sources of information on the Sources page. </a:t>
            </a:r>
            <a:endParaRPr/>
          </a:p>
        </p:txBody>
      </p:sp>
      <p:sp>
        <p:nvSpPr>
          <p:cNvPr id="306" name="Google Shape;306;p17"/>
          <p:cNvSpPr txBox="1"/>
          <p:nvPr/>
        </p:nvSpPr>
        <p:spPr>
          <a:xfrm>
            <a:off x="381600" y="1869250"/>
            <a:ext cx="8017800" cy="29196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300">
                <a:latin typeface="Nunito"/>
                <a:ea typeface="Nunito"/>
                <a:cs typeface="Nunito"/>
                <a:sym typeface="Nunito"/>
              </a:rPr>
              <a:t>I researched about how to conduct electricity by only using wires and an AA battery. All I need to do is put the red side of the </a:t>
            </a:r>
            <a:r>
              <a:rPr lang="en" sz="1300">
                <a:latin typeface="Nunito"/>
                <a:ea typeface="Nunito"/>
                <a:cs typeface="Nunito"/>
                <a:sym typeface="Nunito"/>
              </a:rPr>
              <a:t>insulated</a:t>
            </a:r>
            <a:r>
              <a:rPr lang="en" sz="1300">
                <a:latin typeface="Nunito"/>
                <a:ea typeface="Nunito"/>
                <a:cs typeface="Nunito"/>
                <a:sym typeface="Nunito"/>
              </a:rPr>
              <a:t> wire on the </a:t>
            </a:r>
            <a:r>
              <a:rPr lang="en" sz="1300">
                <a:latin typeface="Nunito"/>
                <a:ea typeface="Nunito"/>
                <a:cs typeface="Nunito"/>
                <a:sym typeface="Nunito"/>
              </a:rPr>
              <a:t>negative</a:t>
            </a:r>
            <a:r>
              <a:rPr lang="en" sz="1300">
                <a:latin typeface="Nunito"/>
                <a:ea typeface="Nunito"/>
                <a:cs typeface="Nunito"/>
                <a:sym typeface="Nunito"/>
              </a:rPr>
              <a:t> side of the AA </a:t>
            </a:r>
            <a:r>
              <a:rPr lang="en" sz="1300">
                <a:latin typeface="Nunito"/>
                <a:ea typeface="Nunito"/>
                <a:cs typeface="Nunito"/>
                <a:sym typeface="Nunito"/>
              </a:rPr>
              <a:t>battery</a:t>
            </a:r>
            <a:r>
              <a:rPr lang="en" sz="1300">
                <a:latin typeface="Nunito"/>
                <a:ea typeface="Nunito"/>
                <a:cs typeface="Nunito"/>
                <a:sym typeface="Nunito"/>
              </a:rPr>
              <a:t>, and the yellow side on the positive part of the battery. For copper wires it doesn’t really matter, I just need each side touching the battery. These 3 wires, the light bulb holder, and the AA battery all have an energy called electricity. When we combine all of these </a:t>
            </a:r>
            <a:r>
              <a:rPr lang="en" sz="1300">
                <a:latin typeface="Nunito"/>
                <a:ea typeface="Nunito"/>
                <a:cs typeface="Nunito"/>
                <a:sym typeface="Nunito"/>
              </a:rPr>
              <a:t>electrical</a:t>
            </a:r>
            <a:r>
              <a:rPr lang="en" sz="1300">
                <a:latin typeface="Nunito"/>
                <a:ea typeface="Nunito"/>
                <a:cs typeface="Nunito"/>
                <a:sym typeface="Nunito"/>
              </a:rPr>
              <a:t> sources in produces more powerful electricity that will be able to make the mini light bulb light up.</a:t>
            </a:r>
            <a:endParaRPr sz="1300">
              <a:latin typeface="Nunito"/>
              <a:ea typeface="Nunito"/>
              <a:cs typeface="Nunito"/>
              <a:sym typeface="Nuni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18"/>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Sources of Information</a:t>
            </a:r>
            <a:endParaRPr/>
          </a:p>
        </p:txBody>
      </p:sp>
      <p:sp>
        <p:nvSpPr>
          <p:cNvPr id="312" name="Google Shape;312;p18"/>
          <p:cNvSpPr txBox="1"/>
          <p:nvPr>
            <p:ph idx="1" type="body"/>
          </p:nvPr>
        </p:nvSpPr>
        <p:spPr>
          <a:xfrm>
            <a:off x="1303800" y="1279050"/>
            <a:ext cx="7030500" cy="838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Note all sources used - websites, books, experts, etc.   ( *Google is not a website, follow links to find the page information.) Add slides as needed.</a:t>
            </a:r>
            <a:endParaRPr/>
          </a:p>
        </p:txBody>
      </p:sp>
      <p:graphicFrame>
        <p:nvGraphicFramePr>
          <p:cNvPr id="313" name="Google Shape;313;p18"/>
          <p:cNvGraphicFramePr/>
          <p:nvPr/>
        </p:nvGraphicFramePr>
        <p:xfrm>
          <a:off x="642375" y="2175550"/>
          <a:ext cx="3000000" cy="3000000"/>
        </p:xfrm>
        <a:graphic>
          <a:graphicData uri="http://schemas.openxmlformats.org/drawingml/2006/table">
            <a:tbl>
              <a:tblPr>
                <a:noFill/>
                <a:tableStyleId>{BEDE5723-ABE1-4121-AFB0-8782D68B7104}</a:tableStyleId>
              </a:tblPr>
              <a:tblGrid>
                <a:gridCol w="1658800"/>
                <a:gridCol w="1437450"/>
                <a:gridCol w="4126250"/>
                <a:gridCol w="1022500"/>
              </a:tblGrid>
              <a:tr h="381000">
                <a:tc>
                  <a:txBody>
                    <a:bodyPr/>
                    <a:lstStyle/>
                    <a:p>
                      <a:pPr indent="0" lvl="0" marL="0" rtl="0" algn="l">
                        <a:spcBef>
                          <a:spcPts val="0"/>
                        </a:spcBef>
                        <a:spcAft>
                          <a:spcPts val="0"/>
                        </a:spcAft>
                        <a:buNone/>
                      </a:pPr>
                      <a:r>
                        <a:rPr lang="en"/>
                        <a:t>Title</a:t>
                      </a:r>
                      <a:endParaRPr/>
                    </a:p>
                  </a:txBody>
                  <a:tcPr marT="91425" marB="91425" marR="91425" marL="91425"/>
                </a:tc>
                <a:tc>
                  <a:txBody>
                    <a:bodyPr/>
                    <a:lstStyle/>
                    <a:p>
                      <a:pPr indent="0" lvl="0" marL="0" rtl="0" algn="l">
                        <a:spcBef>
                          <a:spcPts val="0"/>
                        </a:spcBef>
                        <a:spcAft>
                          <a:spcPts val="0"/>
                        </a:spcAft>
                        <a:buNone/>
                      </a:pPr>
                      <a:r>
                        <a:rPr lang="en"/>
                        <a:t>Author</a:t>
                      </a:r>
                      <a:endParaRPr/>
                    </a:p>
                  </a:txBody>
                  <a:tcPr marT="91425" marB="91425" marR="91425" marL="91425"/>
                </a:tc>
                <a:tc>
                  <a:txBody>
                    <a:bodyPr/>
                    <a:lstStyle/>
                    <a:p>
                      <a:pPr indent="0" lvl="0" marL="0" rtl="0" algn="l">
                        <a:spcBef>
                          <a:spcPts val="0"/>
                        </a:spcBef>
                        <a:spcAft>
                          <a:spcPts val="0"/>
                        </a:spcAft>
                        <a:buNone/>
                      </a:pPr>
                      <a:r>
                        <a:rPr lang="en"/>
                        <a:t>Information (web link, publisher, etc)</a:t>
                      </a:r>
                      <a:endParaRPr/>
                    </a:p>
                  </a:txBody>
                  <a:tcPr marT="91425" marB="91425" marR="91425" marL="91425"/>
                </a:tc>
                <a:tc>
                  <a:txBody>
                    <a:bodyPr/>
                    <a:lstStyle/>
                    <a:p>
                      <a:pPr indent="0" lvl="0" marL="0" rtl="0" algn="l">
                        <a:spcBef>
                          <a:spcPts val="0"/>
                        </a:spcBef>
                        <a:spcAft>
                          <a:spcPts val="0"/>
                        </a:spcAft>
                        <a:buNone/>
                      </a:pPr>
                      <a:r>
                        <a:rPr lang="en"/>
                        <a:t>Year</a:t>
                      </a:r>
                      <a:endParaRPr/>
                    </a:p>
                  </a:txBody>
                  <a:tcPr marT="91425" marB="91425" marR="91425" marL="91425"/>
                </a:tc>
              </a:tr>
              <a:tr h="381000">
                <a:tc>
                  <a:txBody>
                    <a:bodyPr/>
                    <a:lstStyle/>
                    <a:p>
                      <a:pPr indent="0" lvl="0" marL="0" rtl="0" algn="l">
                        <a:spcBef>
                          <a:spcPts val="0"/>
                        </a:spcBef>
                        <a:spcAft>
                          <a:spcPts val="0"/>
                        </a:spcAft>
                        <a:buNone/>
                      </a:pPr>
                      <a:r>
                        <a:rPr lang="en"/>
                        <a:t>Chemistry Science Fair Project </a:t>
                      </a:r>
                      <a:endParaRPr/>
                    </a:p>
                  </a:txBody>
                  <a:tcPr marT="91425" marB="91425" marR="91425" marL="91425"/>
                </a:tc>
                <a:tc>
                  <a:txBody>
                    <a:bodyPr/>
                    <a:lstStyle/>
                    <a:p>
                      <a:pPr indent="0" lvl="0" marL="0" rtl="0" algn="l">
                        <a:spcBef>
                          <a:spcPts val="0"/>
                        </a:spcBef>
                        <a:spcAft>
                          <a:spcPts val="0"/>
                        </a:spcAft>
                        <a:buNone/>
                      </a:pPr>
                      <a:r>
                        <a:rPr lang="en"/>
                        <a:t>By: Gardner, Robert </a:t>
                      </a:r>
                      <a:endParaRPr sz="1300"/>
                    </a:p>
                  </a:txBody>
                  <a:tcPr marT="91425" marB="91425" marR="91425" marL="91425"/>
                </a:tc>
                <a:tc>
                  <a:txBody>
                    <a:bodyPr/>
                    <a:lstStyle/>
                    <a:p>
                      <a:pPr indent="0" lvl="0" marL="0" rtl="0" algn="l">
                        <a:spcBef>
                          <a:spcPts val="0"/>
                        </a:spcBef>
                        <a:spcAft>
                          <a:spcPts val="0"/>
                        </a:spcAft>
                        <a:buNone/>
                      </a:pPr>
                      <a:r>
                        <a:rPr lang="en" u="sng">
                          <a:solidFill>
                            <a:schemeClr val="lt2"/>
                          </a:solidFill>
                          <a:hlinkClick r:id="rId3">
                            <a:extLst>
                              <a:ext uri="{A12FA001-AC4F-418D-AE19-62706E023703}">
                                <ahyp:hlinkClr val="tx"/>
                              </a:ext>
                            </a:extLst>
                          </a:hlinkClick>
                        </a:rPr>
                        <a:t>https://calgary.bibliocommons.com/v2/record/S95C835444</a:t>
                      </a:r>
                      <a:r>
                        <a:rPr lang="en">
                          <a:solidFill>
                            <a:schemeClr val="lt2"/>
                          </a:solidFill>
                        </a:rPr>
                        <a:t> </a:t>
                      </a:r>
                      <a:endParaRPr>
                        <a:solidFill>
                          <a:schemeClr val="lt2"/>
                        </a:solidFill>
                      </a:endParaRPr>
                    </a:p>
                  </a:txBody>
                  <a:tcPr marT="91425" marB="91425" marR="91425" marL="91425"/>
                </a:tc>
                <a:tc>
                  <a:txBody>
                    <a:bodyPr/>
                    <a:lstStyle/>
                    <a:p>
                      <a:pPr indent="0" lvl="0" marL="0" rtl="0" algn="l">
                        <a:spcBef>
                          <a:spcPts val="0"/>
                        </a:spcBef>
                        <a:spcAft>
                          <a:spcPts val="0"/>
                        </a:spcAft>
                        <a:buNone/>
                      </a:pPr>
                      <a:r>
                        <a:rPr lang="en"/>
                        <a:t>Year: 2010</a:t>
                      </a:r>
                      <a:endParaRPr/>
                    </a:p>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19"/>
          <p:cNvSpPr txBox="1"/>
          <p:nvPr>
            <p:ph type="title"/>
          </p:nvPr>
        </p:nvSpPr>
        <p:spPr>
          <a:xfrm>
            <a:off x="1278150" y="5472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Variables </a:t>
            </a:r>
            <a:endParaRPr/>
          </a:p>
        </p:txBody>
      </p:sp>
      <p:sp>
        <p:nvSpPr>
          <p:cNvPr id="319" name="Google Shape;319;p19"/>
          <p:cNvSpPr txBox="1"/>
          <p:nvPr/>
        </p:nvSpPr>
        <p:spPr>
          <a:xfrm>
            <a:off x="711025" y="1391750"/>
            <a:ext cx="3861000" cy="25395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chemeClr val="dk2"/>
                </a:solidFill>
                <a:latin typeface="Nunito"/>
                <a:ea typeface="Nunito"/>
                <a:cs typeface="Nunito"/>
                <a:sym typeface="Nunito"/>
              </a:rPr>
              <a:t>Manipulated / Dependent Variable</a:t>
            </a:r>
            <a:endParaRPr b="1" sz="1800">
              <a:solidFill>
                <a:schemeClr val="dk2"/>
              </a:solidFill>
              <a:latin typeface="Nunito"/>
              <a:ea typeface="Nunito"/>
              <a:cs typeface="Nunito"/>
              <a:sym typeface="Nunito"/>
            </a:endParaRPr>
          </a:p>
          <a:p>
            <a:pPr indent="0" lvl="0" marL="0" rtl="0" algn="ctr">
              <a:spcBef>
                <a:spcPts val="0"/>
              </a:spcBef>
              <a:spcAft>
                <a:spcPts val="0"/>
              </a:spcAft>
              <a:buNone/>
            </a:pPr>
            <a:r>
              <a:t/>
            </a:r>
            <a:endParaRPr b="1" sz="1800">
              <a:solidFill>
                <a:schemeClr val="dk2"/>
              </a:solidFill>
              <a:latin typeface="Nunito"/>
              <a:ea typeface="Nunito"/>
              <a:cs typeface="Nunito"/>
              <a:sym typeface="Nunito"/>
            </a:endParaRPr>
          </a:p>
          <a:p>
            <a:pPr indent="0" lvl="0" marL="0" rtl="0" algn="l">
              <a:spcBef>
                <a:spcPts val="0"/>
              </a:spcBef>
              <a:spcAft>
                <a:spcPts val="0"/>
              </a:spcAft>
              <a:buNone/>
            </a:pPr>
            <a:r>
              <a:rPr lang="en" sz="1600">
                <a:solidFill>
                  <a:schemeClr val="dk2"/>
                </a:solidFill>
                <a:latin typeface="Nunito"/>
                <a:ea typeface="Nunito"/>
                <a:cs typeface="Nunito"/>
                <a:sym typeface="Nunito"/>
              </a:rPr>
              <a:t>ONE thing that you will test/change: </a:t>
            </a:r>
            <a:endParaRPr sz="1600">
              <a:solidFill>
                <a:schemeClr val="dk2"/>
              </a:solidFill>
              <a:latin typeface="Nunito"/>
              <a:ea typeface="Nunito"/>
              <a:cs typeface="Nunito"/>
              <a:sym typeface="Nunito"/>
            </a:endParaRPr>
          </a:p>
          <a:p>
            <a:pPr indent="0" lvl="0" marL="0" rtl="0" algn="l">
              <a:spcBef>
                <a:spcPts val="0"/>
              </a:spcBef>
              <a:spcAft>
                <a:spcPts val="0"/>
              </a:spcAft>
              <a:buNone/>
            </a:pPr>
            <a:r>
              <a:t/>
            </a:r>
            <a:endParaRPr sz="1600">
              <a:solidFill>
                <a:schemeClr val="dk2"/>
              </a:solidFill>
              <a:latin typeface="Nunito"/>
              <a:ea typeface="Nunito"/>
              <a:cs typeface="Nunito"/>
              <a:sym typeface="Nunito"/>
            </a:endParaRPr>
          </a:p>
          <a:p>
            <a:pPr indent="0" lvl="0" marL="0" rtl="0" algn="l">
              <a:spcBef>
                <a:spcPts val="0"/>
              </a:spcBef>
              <a:spcAft>
                <a:spcPts val="0"/>
              </a:spcAft>
              <a:buNone/>
            </a:pPr>
            <a:r>
              <a:rPr lang="en" sz="1600">
                <a:solidFill>
                  <a:schemeClr val="dk2"/>
                </a:solidFill>
                <a:latin typeface="Nunito"/>
                <a:ea typeface="Nunito"/>
                <a:cs typeface="Nunito"/>
                <a:sym typeface="Nunito"/>
              </a:rPr>
              <a:t>One thing that will test is the brightness of the mini light bulb. A thing I will change is the wires, there will be 3 different wires.</a:t>
            </a:r>
            <a:endParaRPr sz="1600">
              <a:solidFill>
                <a:schemeClr val="dk2"/>
              </a:solidFill>
              <a:latin typeface="Nunito"/>
              <a:ea typeface="Nunito"/>
              <a:cs typeface="Nunito"/>
              <a:sym typeface="Nunito"/>
            </a:endParaRPr>
          </a:p>
        </p:txBody>
      </p:sp>
      <p:sp>
        <p:nvSpPr>
          <p:cNvPr id="320" name="Google Shape;320;p19"/>
          <p:cNvSpPr txBox="1"/>
          <p:nvPr/>
        </p:nvSpPr>
        <p:spPr>
          <a:xfrm>
            <a:off x="4972050" y="-98100"/>
            <a:ext cx="3637800" cy="56502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chemeClr val="dk2"/>
                </a:solidFill>
                <a:latin typeface="Nunito"/>
                <a:ea typeface="Nunito"/>
                <a:cs typeface="Nunito"/>
                <a:sym typeface="Nunito"/>
              </a:rPr>
              <a:t>Responding / Independent Variable</a:t>
            </a:r>
            <a:endParaRPr b="1" sz="1800">
              <a:solidFill>
                <a:schemeClr val="dk2"/>
              </a:solidFill>
              <a:latin typeface="Nunito"/>
              <a:ea typeface="Nunito"/>
              <a:cs typeface="Nunito"/>
              <a:sym typeface="Nunito"/>
            </a:endParaRPr>
          </a:p>
          <a:p>
            <a:pPr indent="0" lvl="0" marL="0" rtl="0" algn="ctr">
              <a:spcBef>
                <a:spcPts val="0"/>
              </a:spcBef>
              <a:spcAft>
                <a:spcPts val="0"/>
              </a:spcAft>
              <a:buNone/>
            </a:pPr>
            <a:r>
              <a:t/>
            </a:r>
            <a:endParaRPr b="1" sz="1800">
              <a:solidFill>
                <a:schemeClr val="dk2"/>
              </a:solidFill>
              <a:latin typeface="Nunito"/>
              <a:ea typeface="Nunito"/>
              <a:cs typeface="Nunito"/>
              <a:sym typeface="Nunito"/>
            </a:endParaRPr>
          </a:p>
          <a:p>
            <a:pPr indent="0" lvl="0" marL="0" rtl="0" algn="l">
              <a:spcBef>
                <a:spcPts val="0"/>
              </a:spcBef>
              <a:spcAft>
                <a:spcPts val="0"/>
              </a:spcAft>
              <a:buNone/>
            </a:pPr>
            <a:r>
              <a:rPr lang="en" sz="1600">
                <a:solidFill>
                  <a:schemeClr val="dk2"/>
                </a:solidFill>
                <a:latin typeface="Nunito"/>
                <a:ea typeface="Nunito"/>
                <a:cs typeface="Nunito"/>
                <a:sym typeface="Nunito"/>
              </a:rPr>
              <a:t>The thing I think will change or be affected: </a:t>
            </a:r>
            <a:endParaRPr sz="1600">
              <a:solidFill>
                <a:schemeClr val="dk2"/>
              </a:solidFill>
              <a:latin typeface="Nunito"/>
              <a:ea typeface="Nunito"/>
              <a:cs typeface="Nunito"/>
              <a:sym typeface="Nunito"/>
            </a:endParaRPr>
          </a:p>
          <a:p>
            <a:pPr indent="0" lvl="0" marL="0" rtl="0" algn="l">
              <a:spcBef>
                <a:spcPts val="0"/>
              </a:spcBef>
              <a:spcAft>
                <a:spcPts val="0"/>
              </a:spcAft>
              <a:buNone/>
            </a:pPr>
            <a:r>
              <a:t/>
            </a:r>
            <a:endParaRPr sz="1600">
              <a:solidFill>
                <a:schemeClr val="dk2"/>
              </a:solidFill>
              <a:latin typeface="Nunito"/>
              <a:ea typeface="Nunito"/>
              <a:cs typeface="Nunito"/>
              <a:sym typeface="Nunito"/>
            </a:endParaRPr>
          </a:p>
          <a:p>
            <a:pPr indent="0" lvl="0" marL="0" rtl="0" algn="l">
              <a:spcBef>
                <a:spcPts val="0"/>
              </a:spcBef>
              <a:spcAft>
                <a:spcPts val="0"/>
              </a:spcAft>
              <a:buNone/>
            </a:pPr>
            <a:r>
              <a:rPr lang="en" sz="1600">
                <a:solidFill>
                  <a:schemeClr val="dk2"/>
                </a:solidFill>
                <a:latin typeface="Nunito"/>
                <a:ea typeface="Nunito"/>
                <a:cs typeface="Nunito"/>
                <a:sym typeface="Nunito"/>
              </a:rPr>
              <a:t>One thing that I think will be affected is the brightness of the bulb using the Copper, Insulated, and Alimunium wires.</a:t>
            </a:r>
            <a:endParaRPr sz="1600">
              <a:solidFill>
                <a:schemeClr val="dk2"/>
              </a:solidFill>
              <a:latin typeface="Nunito"/>
              <a:ea typeface="Nunito"/>
              <a:cs typeface="Nunito"/>
              <a:sym typeface="Nunito"/>
            </a:endParaRPr>
          </a:p>
          <a:p>
            <a:pPr indent="0" lvl="0" marL="0" rtl="0" algn="l">
              <a:spcBef>
                <a:spcPts val="0"/>
              </a:spcBef>
              <a:spcAft>
                <a:spcPts val="0"/>
              </a:spcAft>
              <a:buNone/>
            </a:pPr>
            <a:r>
              <a:t/>
            </a:r>
            <a:endParaRPr sz="1600">
              <a:solidFill>
                <a:schemeClr val="dk2"/>
              </a:solidFill>
              <a:latin typeface="Nunito"/>
              <a:ea typeface="Nunito"/>
              <a:cs typeface="Nunito"/>
              <a:sym typeface="Nunito"/>
            </a:endParaRPr>
          </a:p>
          <a:p>
            <a:pPr indent="0" lvl="0" marL="0" rtl="0" algn="l">
              <a:spcBef>
                <a:spcPts val="0"/>
              </a:spcBef>
              <a:spcAft>
                <a:spcPts val="0"/>
              </a:spcAft>
              <a:buNone/>
            </a:pPr>
            <a:r>
              <a:rPr lang="en" sz="1600">
                <a:solidFill>
                  <a:schemeClr val="dk2"/>
                </a:solidFill>
                <a:latin typeface="Nunito"/>
                <a:ea typeface="Nunito"/>
                <a:cs typeface="Nunito"/>
                <a:sym typeface="Nunito"/>
              </a:rPr>
              <a:t>How will you measure it?</a:t>
            </a:r>
            <a:endParaRPr sz="1600">
              <a:solidFill>
                <a:schemeClr val="dk2"/>
              </a:solidFill>
              <a:latin typeface="Nunito"/>
              <a:ea typeface="Nunito"/>
              <a:cs typeface="Nunito"/>
              <a:sym typeface="Nunito"/>
            </a:endParaRPr>
          </a:p>
          <a:p>
            <a:pPr indent="0" lvl="0" marL="0" rtl="0" algn="l">
              <a:spcBef>
                <a:spcPts val="0"/>
              </a:spcBef>
              <a:spcAft>
                <a:spcPts val="0"/>
              </a:spcAft>
              <a:buNone/>
            </a:pPr>
            <a:r>
              <a:t/>
            </a:r>
            <a:endParaRPr sz="1600">
              <a:solidFill>
                <a:schemeClr val="dk2"/>
              </a:solidFill>
              <a:latin typeface="Nunito"/>
              <a:ea typeface="Nunito"/>
              <a:cs typeface="Nunito"/>
              <a:sym typeface="Nunito"/>
            </a:endParaRPr>
          </a:p>
          <a:p>
            <a:pPr indent="0" lvl="0" marL="0" rtl="0" algn="l">
              <a:spcBef>
                <a:spcPts val="0"/>
              </a:spcBef>
              <a:spcAft>
                <a:spcPts val="0"/>
              </a:spcAft>
              <a:buNone/>
            </a:pPr>
            <a:r>
              <a:rPr lang="en" sz="1600">
                <a:solidFill>
                  <a:schemeClr val="dk2"/>
                </a:solidFill>
                <a:latin typeface="Nunito"/>
                <a:ea typeface="Nunito"/>
                <a:cs typeface="Nunito"/>
                <a:sym typeface="Nunito"/>
              </a:rPr>
              <a:t>I will measure the brightness with my eyes because most people have a device that can measure the brightness for them, but I will use my eyes.</a:t>
            </a:r>
            <a:endParaRPr sz="1600">
              <a:solidFill>
                <a:schemeClr val="dk2"/>
              </a:solidFill>
              <a:latin typeface="Nunito"/>
              <a:ea typeface="Nunito"/>
              <a:cs typeface="Nunito"/>
              <a:sym typeface="Nunito"/>
            </a:endParaRPr>
          </a:p>
          <a:p>
            <a:pPr indent="0" lvl="0" marL="0" rtl="0" algn="l">
              <a:spcBef>
                <a:spcPts val="0"/>
              </a:spcBef>
              <a:spcAft>
                <a:spcPts val="0"/>
              </a:spcAft>
              <a:buNone/>
            </a:pPr>
            <a:r>
              <a:t/>
            </a:r>
            <a:endParaRPr sz="1600">
              <a:solidFill>
                <a:schemeClr val="dk2"/>
              </a:solidFill>
              <a:latin typeface="Nunito"/>
              <a:ea typeface="Nunito"/>
              <a:cs typeface="Nunito"/>
              <a:sym typeface="Nunito"/>
            </a:endParaRPr>
          </a:p>
          <a:p>
            <a:pPr indent="0" lvl="0" marL="0" rtl="0" algn="l">
              <a:spcBef>
                <a:spcPts val="0"/>
              </a:spcBef>
              <a:spcAft>
                <a:spcPts val="0"/>
              </a:spcAft>
              <a:buNone/>
            </a:pPr>
            <a:r>
              <a:t/>
            </a:r>
            <a:endParaRPr sz="1600">
              <a:solidFill>
                <a:schemeClr val="dk2"/>
              </a:solidFill>
              <a:latin typeface="Nunito"/>
              <a:ea typeface="Nunito"/>
              <a:cs typeface="Nunito"/>
              <a:sym typeface="Nunito"/>
            </a:endParaRPr>
          </a:p>
          <a:p>
            <a:pPr indent="0" lvl="0" marL="0" rtl="0" algn="l">
              <a:spcBef>
                <a:spcPts val="0"/>
              </a:spcBef>
              <a:spcAft>
                <a:spcPts val="0"/>
              </a:spcAft>
              <a:buNone/>
            </a:pPr>
            <a:r>
              <a:t/>
            </a:r>
            <a:endParaRPr sz="1600">
              <a:solidFill>
                <a:schemeClr val="dk2"/>
              </a:solidFill>
              <a:latin typeface="Nunito"/>
              <a:ea typeface="Nunito"/>
              <a:cs typeface="Nunito"/>
              <a:sym typeface="Nuni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0"/>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Variables </a:t>
            </a:r>
            <a:endParaRPr/>
          </a:p>
        </p:txBody>
      </p:sp>
      <p:sp>
        <p:nvSpPr>
          <p:cNvPr id="326" name="Google Shape;326;p20"/>
          <p:cNvSpPr txBox="1"/>
          <p:nvPr/>
        </p:nvSpPr>
        <p:spPr>
          <a:xfrm>
            <a:off x="711025" y="1391750"/>
            <a:ext cx="7715100" cy="34947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br>
              <a:rPr b="1" lang="en" sz="1800">
                <a:solidFill>
                  <a:schemeClr val="dk2"/>
                </a:solidFill>
                <a:latin typeface="Nunito"/>
                <a:ea typeface="Nunito"/>
                <a:cs typeface="Nunito"/>
                <a:sym typeface="Nunito"/>
              </a:rPr>
            </a:br>
            <a:r>
              <a:rPr b="1" lang="en" sz="1800">
                <a:solidFill>
                  <a:schemeClr val="dk2"/>
                </a:solidFill>
                <a:latin typeface="Nunito"/>
                <a:ea typeface="Nunito"/>
                <a:cs typeface="Nunito"/>
                <a:sym typeface="Nunito"/>
              </a:rPr>
              <a:t>Controlled</a:t>
            </a:r>
            <a:r>
              <a:rPr b="1" lang="en" sz="1800">
                <a:solidFill>
                  <a:schemeClr val="dk2"/>
                </a:solidFill>
                <a:latin typeface="Nunito"/>
                <a:ea typeface="Nunito"/>
                <a:cs typeface="Nunito"/>
                <a:sym typeface="Nunito"/>
              </a:rPr>
              <a:t> Variables</a:t>
            </a:r>
            <a:endParaRPr b="1" sz="1800">
              <a:solidFill>
                <a:schemeClr val="dk2"/>
              </a:solidFill>
              <a:latin typeface="Nunito"/>
              <a:ea typeface="Nunito"/>
              <a:cs typeface="Nunito"/>
              <a:sym typeface="Nunito"/>
            </a:endParaRPr>
          </a:p>
          <a:p>
            <a:pPr indent="0" lvl="0" marL="0" rtl="0" algn="ctr">
              <a:spcBef>
                <a:spcPts val="0"/>
              </a:spcBef>
              <a:spcAft>
                <a:spcPts val="0"/>
              </a:spcAft>
              <a:buNone/>
            </a:pPr>
            <a:r>
              <a:t/>
            </a:r>
            <a:endParaRPr b="1" sz="1800">
              <a:solidFill>
                <a:schemeClr val="dk2"/>
              </a:solidFill>
              <a:latin typeface="Nunito"/>
              <a:ea typeface="Nunito"/>
              <a:cs typeface="Nunito"/>
              <a:sym typeface="Nunito"/>
            </a:endParaRPr>
          </a:p>
          <a:p>
            <a:pPr indent="0" lvl="0" marL="0" rtl="0" algn="l">
              <a:spcBef>
                <a:spcPts val="0"/>
              </a:spcBef>
              <a:spcAft>
                <a:spcPts val="0"/>
              </a:spcAft>
              <a:buNone/>
            </a:pPr>
            <a:r>
              <a:rPr lang="en" sz="1600">
                <a:solidFill>
                  <a:schemeClr val="dk2"/>
                </a:solidFill>
                <a:latin typeface="Nunito"/>
                <a:ea typeface="Nunito"/>
                <a:cs typeface="Nunito"/>
                <a:sym typeface="Nunito"/>
              </a:rPr>
              <a:t>Things we have to be very careful to keep the same every time we test so that they do not affect the results/outcome of the experiment: </a:t>
            </a:r>
            <a:endParaRPr sz="1600">
              <a:solidFill>
                <a:schemeClr val="dk2"/>
              </a:solidFill>
              <a:latin typeface="Nunito"/>
              <a:ea typeface="Nunito"/>
              <a:cs typeface="Nunito"/>
              <a:sym typeface="Nunito"/>
            </a:endParaRPr>
          </a:p>
          <a:p>
            <a:pPr indent="0" lvl="0" marL="0" rtl="0" algn="l">
              <a:spcBef>
                <a:spcPts val="0"/>
              </a:spcBef>
              <a:spcAft>
                <a:spcPts val="0"/>
              </a:spcAft>
              <a:buNone/>
            </a:pPr>
            <a:r>
              <a:t/>
            </a:r>
            <a:endParaRPr sz="1600">
              <a:solidFill>
                <a:schemeClr val="dk2"/>
              </a:solidFill>
              <a:latin typeface="Nunito"/>
              <a:ea typeface="Nunito"/>
              <a:cs typeface="Nunito"/>
              <a:sym typeface="Nunito"/>
            </a:endParaRPr>
          </a:p>
          <a:p>
            <a:pPr indent="0" lvl="0" marL="0" rtl="0" algn="l">
              <a:spcBef>
                <a:spcPts val="0"/>
              </a:spcBef>
              <a:spcAft>
                <a:spcPts val="0"/>
              </a:spcAft>
              <a:buNone/>
            </a:pPr>
            <a:r>
              <a:rPr lang="en" sz="1600">
                <a:solidFill>
                  <a:schemeClr val="dk2"/>
                </a:solidFill>
                <a:latin typeface="Nunito"/>
                <a:ea typeface="Nunito"/>
                <a:cs typeface="Nunito"/>
                <a:sym typeface="Nunito"/>
              </a:rPr>
              <a:t> The only thing I need to keep the same is the AA battery. AA batteries have more power and energy in them that it will keep the bulb from fusing earlier then it is supposed to. </a:t>
            </a:r>
            <a:endParaRPr sz="1600">
              <a:solidFill>
                <a:schemeClr val="dk2"/>
              </a:solidFill>
              <a:latin typeface="Nunito"/>
              <a:ea typeface="Nunito"/>
              <a:cs typeface="Nunito"/>
              <a:sym typeface="Nunito"/>
            </a:endParaRPr>
          </a:p>
          <a:p>
            <a:pPr indent="0" lvl="0" marL="0" rtl="0" algn="l">
              <a:spcBef>
                <a:spcPts val="0"/>
              </a:spcBef>
              <a:spcAft>
                <a:spcPts val="0"/>
              </a:spcAft>
              <a:buNone/>
            </a:pPr>
            <a:r>
              <a:t/>
            </a:r>
            <a:endParaRPr sz="1600">
              <a:solidFill>
                <a:schemeClr val="dk2"/>
              </a:solidFill>
              <a:latin typeface="Nunito"/>
              <a:ea typeface="Nunito"/>
              <a:cs typeface="Nunito"/>
              <a:sym typeface="Nunito"/>
            </a:endParaRPr>
          </a:p>
          <a:p>
            <a:pPr indent="0" lvl="0" marL="0" rtl="0" algn="l">
              <a:spcBef>
                <a:spcPts val="0"/>
              </a:spcBef>
              <a:spcAft>
                <a:spcPts val="0"/>
              </a:spcAft>
              <a:buNone/>
            </a:pPr>
            <a:r>
              <a:t/>
            </a:r>
            <a:endParaRPr sz="1600">
              <a:solidFill>
                <a:schemeClr val="dk2"/>
              </a:solidFill>
              <a:latin typeface="Nunito"/>
              <a:ea typeface="Nunito"/>
              <a:cs typeface="Nunito"/>
              <a:sym typeface="Nunito"/>
            </a:endParaRPr>
          </a:p>
          <a:p>
            <a:pPr indent="0" lvl="0" marL="0" rtl="0" algn="l">
              <a:spcBef>
                <a:spcPts val="0"/>
              </a:spcBef>
              <a:spcAft>
                <a:spcPts val="0"/>
              </a:spcAft>
              <a:buNone/>
            </a:pPr>
            <a:r>
              <a:t/>
            </a:r>
            <a:endParaRPr sz="1600">
              <a:solidFill>
                <a:schemeClr val="dk2"/>
              </a:solidFill>
              <a:latin typeface="Nunito"/>
              <a:ea typeface="Nunito"/>
              <a:cs typeface="Nunito"/>
              <a:sym typeface="Nuni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21"/>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Hypothesis</a:t>
            </a:r>
            <a:endParaRPr/>
          </a:p>
        </p:txBody>
      </p:sp>
      <p:sp>
        <p:nvSpPr>
          <p:cNvPr id="332" name="Google Shape;332;p21"/>
          <p:cNvSpPr txBox="1"/>
          <p:nvPr/>
        </p:nvSpPr>
        <p:spPr>
          <a:xfrm>
            <a:off x="714450" y="1346350"/>
            <a:ext cx="7715100" cy="161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Your prediction, or what you think will happen:</a:t>
            </a:r>
            <a:endParaRPr b="1" sz="1800">
              <a:solidFill>
                <a:schemeClr val="dk2"/>
              </a:solidFill>
              <a:latin typeface="Nunito"/>
              <a:ea typeface="Nunito"/>
              <a:cs typeface="Nunito"/>
              <a:sym typeface="Nunito"/>
            </a:endParaRPr>
          </a:p>
          <a:p>
            <a:pPr indent="0" lvl="0" marL="0" rtl="0" algn="l">
              <a:spcBef>
                <a:spcPts val="0"/>
              </a:spcBef>
              <a:spcAft>
                <a:spcPts val="0"/>
              </a:spcAft>
              <a:buNone/>
            </a:pPr>
            <a:r>
              <a:t/>
            </a:r>
            <a:endParaRPr b="1" sz="1800">
              <a:solidFill>
                <a:schemeClr val="dk2"/>
              </a:solidFill>
              <a:latin typeface="Nunito"/>
              <a:ea typeface="Nunito"/>
              <a:cs typeface="Nunito"/>
              <a:sym typeface="Nunito"/>
            </a:endParaRPr>
          </a:p>
          <a:p>
            <a:pPr indent="0" lvl="0" marL="0" rtl="0" algn="l">
              <a:spcBef>
                <a:spcPts val="0"/>
              </a:spcBef>
              <a:spcAft>
                <a:spcPts val="0"/>
              </a:spcAft>
              <a:buNone/>
            </a:pPr>
            <a:r>
              <a:rPr b="1" lang="en" sz="1800">
                <a:solidFill>
                  <a:schemeClr val="dk2"/>
                </a:solidFill>
                <a:latin typeface="Nunito"/>
                <a:ea typeface="Nunito"/>
                <a:cs typeface="Nunito"/>
                <a:sym typeface="Nunito"/>
              </a:rPr>
              <a:t>If _________________ then _____________ because __________________.</a:t>
            </a:r>
            <a:endParaRPr b="1" sz="1800">
              <a:solidFill>
                <a:schemeClr val="dk2"/>
              </a:solidFill>
              <a:latin typeface="Nunito"/>
              <a:ea typeface="Nunito"/>
              <a:cs typeface="Nunito"/>
              <a:sym typeface="Nunito"/>
            </a:endParaRPr>
          </a:p>
          <a:p>
            <a:pPr indent="0" lvl="0" marL="0" rtl="0" algn="l">
              <a:spcBef>
                <a:spcPts val="0"/>
              </a:spcBef>
              <a:spcAft>
                <a:spcPts val="0"/>
              </a:spcAft>
              <a:buNone/>
            </a:pPr>
            <a:r>
              <a:rPr b="1" lang="en" sz="1800">
                <a:solidFill>
                  <a:schemeClr val="dk2"/>
                </a:solidFill>
                <a:latin typeface="Nunito"/>
                <a:ea typeface="Nunito"/>
                <a:cs typeface="Nunito"/>
                <a:sym typeface="Nunito"/>
              </a:rPr>
              <a:t>   </a:t>
            </a:r>
            <a:r>
              <a:rPr lang="en" sz="1800">
                <a:solidFill>
                  <a:schemeClr val="dk2"/>
                </a:solidFill>
                <a:latin typeface="Nunito"/>
                <a:ea typeface="Nunito"/>
                <a:cs typeface="Nunito"/>
                <a:sym typeface="Nunito"/>
              </a:rPr>
              <a:t>(I do/change this…)          (I think this will happen)       (Why? )</a:t>
            </a:r>
            <a:endParaRPr sz="1800">
              <a:solidFill>
                <a:schemeClr val="dk2"/>
              </a:solidFill>
              <a:latin typeface="Nunito"/>
              <a:ea typeface="Nunito"/>
              <a:cs typeface="Nunito"/>
              <a:sym typeface="Nunito"/>
            </a:endParaRPr>
          </a:p>
          <a:p>
            <a:pPr indent="457200" lvl="0" marL="1371600" rtl="0" algn="l">
              <a:spcBef>
                <a:spcPts val="0"/>
              </a:spcBef>
              <a:spcAft>
                <a:spcPts val="0"/>
              </a:spcAft>
              <a:buNone/>
            </a:pPr>
            <a:r>
              <a:rPr lang="en">
                <a:solidFill>
                  <a:schemeClr val="dk2"/>
                </a:solidFill>
                <a:latin typeface="Nunito"/>
                <a:ea typeface="Nunito"/>
                <a:cs typeface="Nunito"/>
                <a:sym typeface="Nunito"/>
              </a:rPr>
              <a:t>*use info from your research or background knowledge to help explain)</a:t>
            </a:r>
            <a:endParaRPr>
              <a:solidFill>
                <a:schemeClr val="dk2"/>
              </a:solidFill>
              <a:latin typeface="Nunito"/>
              <a:ea typeface="Nunito"/>
              <a:cs typeface="Nunito"/>
              <a:sym typeface="Nunito"/>
            </a:endParaRPr>
          </a:p>
        </p:txBody>
      </p:sp>
      <p:sp>
        <p:nvSpPr>
          <p:cNvPr id="333" name="Google Shape;333;p21"/>
          <p:cNvSpPr txBox="1"/>
          <p:nvPr/>
        </p:nvSpPr>
        <p:spPr>
          <a:xfrm>
            <a:off x="711025" y="2874300"/>
            <a:ext cx="8017800" cy="18915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Nunito"/>
                <a:ea typeface="Nunito"/>
                <a:cs typeface="Nunito"/>
                <a:sym typeface="Nunito"/>
              </a:rPr>
              <a:t>If different wires, an AA battery, and a mini light bulb create electricity then I think that the tiny light bulb will light up with all these working together because all these things have one thing in common, they </a:t>
            </a:r>
            <a:r>
              <a:rPr lang="en" sz="1300">
                <a:solidFill>
                  <a:schemeClr val="dk2"/>
                </a:solidFill>
                <a:latin typeface="Nunito"/>
                <a:ea typeface="Nunito"/>
                <a:cs typeface="Nunito"/>
                <a:sym typeface="Nunito"/>
              </a:rPr>
              <a:t>all</a:t>
            </a:r>
            <a:r>
              <a:rPr lang="en" sz="1300">
                <a:solidFill>
                  <a:schemeClr val="dk2"/>
                </a:solidFill>
                <a:latin typeface="Nunito"/>
                <a:ea typeface="Nunito"/>
                <a:cs typeface="Nunito"/>
                <a:sym typeface="Nunito"/>
              </a:rPr>
              <a:t> have electricity in them that can easily conduct electricity.</a:t>
            </a:r>
            <a:endParaRPr sz="1300">
              <a:solidFill>
                <a:schemeClr val="dk2"/>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