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Amatic SC"/>
      <p:regular r:id="rId17"/>
      <p:bold r:id="rId18"/>
    </p:embeddedFont>
    <p:embeddedFont>
      <p:font typeface="Playfair Display"/>
      <p:regular r:id="rId19"/>
      <p:bold r:id="rId20"/>
      <p:italic r:id="rId21"/>
      <p:boldItalic r:id="rId22"/>
    </p:embeddedFont>
    <p:embeddedFont>
      <p:font typeface="Source Code Pr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fntdata"/><Relationship Id="rId22" Type="http://schemas.openxmlformats.org/officeDocument/2006/relationships/font" Target="fonts/PlayfairDisplay-boldItalic.fntdata"/><Relationship Id="rId21" Type="http://schemas.openxmlformats.org/officeDocument/2006/relationships/font" Target="fonts/PlayfairDisplay-italic.fntdata"/><Relationship Id="rId24" Type="http://schemas.openxmlformats.org/officeDocument/2006/relationships/font" Target="fonts/SourceCodePro-bold.fntdata"/><Relationship Id="rId23" Type="http://schemas.openxmlformats.org/officeDocument/2006/relationships/font" Target="fonts/SourceCodePr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boldItalic.fntdata"/><Relationship Id="rId25" Type="http://schemas.openxmlformats.org/officeDocument/2006/relationships/font" Target="fonts/SourceCodePr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maticSC-regular.fntdata"/><Relationship Id="rId16" Type="http://schemas.openxmlformats.org/officeDocument/2006/relationships/slide" Target="slides/slide11.xml"/><Relationship Id="rId19" Type="http://schemas.openxmlformats.org/officeDocument/2006/relationships/font" Target="fonts/PlayfairDisplay-regular.fntdata"/><Relationship Id="rId18" Type="http://schemas.openxmlformats.org/officeDocument/2006/relationships/font" Target="fonts/AmaticSC-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5e9a5fd64b980a8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e9a5fd64b980a8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5e9a5fd64b980a8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e9a5fd64b980a8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658493fa2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658493fa2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658493fa2f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658493fa2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658493fa2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658493fa2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b33707ffa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b33707ffa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b097ad649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b097ad649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658493fa2f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658493fa2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5e9a5fd64b980a8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e9a5fd64b980a8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5e9a5fd64b980a8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e9a5fd64b980a8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School </a:t>
            </a:r>
            <a:r>
              <a:rPr lang="en"/>
              <a:t>science</a:t>
            </a:r>
            <a:r>
              <a:rPr lang="en"/>
              <a:t> fair logbook </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By: Vivian,and Morgan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2"/>
          <p:cNvPicPr preferRelativeResize="0"/>
          <p:nvPr/>
        </p:nvPicPr>
        <p:blipFill>
          <a:blip r:embed="rId3">
            <a:alphaModFix/>
          </a:blip>
          <a:stretch>
            <a:fillRect/>
          </a:stretch>
        </p:blipFill>
        <p:spPr>
          <a:xfrm>
            <a:off x="0" y="0"/>
            <a:ext cx="3781421"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3"/>
          <p:cNvPicPr preferRelativeResize="0"/>
          <p:nvPr/>
        </p:nvPicPr>
        <p:blipFill>
          <a:blip r:embed="rId3">
            <a:alphaModFix/>
          </a:blip>
          <a:stretch>
            <a:fillRect/>
          </a:stretch>
        </p:blipFill>
        <p:spPr>
          <a:xfrm>
            <a:off x="0" y="0"/>
            <a:ext cx="3781421"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2457725" y="802500"/>
            <a:ext cx="3538500" cy="3538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5820"/>
              <a:t>What dish soaps cleans the best?</a:t>
            </a:r>
            <a:endParaRPr sz="2400"/>
          </a:p>
          <a:p>
            <a:pPr indent="0" lvl="0" marL="0" rtl="0" algn="l">
              <a:spcBef>
                <a:spcPts val="0"/>
              </a:spcBef>
              <a:spcAft>
                <a:spcPts val="0"/>
              </a:spcAft>
              <a:buSzPts val="990"/>
              <a:buNone/>
            </a:pPr>
            <a:r>
              <a:t/>
            </a:r>
            <a:endParaRPr sz="2400"/>
          </a:p>
          <a:p>
            <a:pPr indent="0" lvl="0" marL="0" rtl="0" algn="l">
              <a:spcBef>
                <a:spcPts val="0"/>
              </a:spcBef>
              <a:spcAft>
                <a:spcPts val="0"/>
              </a:spcAft>
              <a:buSzPts val="990"/>
              <a:buNone/>
            </a:pPr>
            <a:r>
              <a:rPr lang="en" sz="2400"/>
              <a:t>        (we will be swabing plates)</a:t>
            </a:r>
            <a:endParaRPr sz="2400"/>
          </a:p>
          <a:p>
            <a:pPr indent="0" lvl="0" marL="0" rtl="0" algn="l">
              <a:spcBef>
                <a:spcPts val="0"/>
              </a:spcBef>
              <a:spcAft>
                <a:spcPts val="0"/>
              </a:spcAft>
              <a:buSzPts val="990"/>
              <a:buNone/>
            </a:pPr>
            <a:r>
              <a:t/>
            </a:r>
            <a:endParaRPr sz="582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79325" y="10820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                                Plan</a:t>
            </a:r>
            <a:endParaRPr>
              <a:latin typeface="Playfair Display"/>
              <a:ea typeface="Playfair Display"/>
              <a:cs typeface="Playfair Display"/>
              <a:sym typeface="Playfair Display"/>
            </a:endParaRPr>
          </a:p>
        </p:txBody>
      </p:sp>
      <p:sp>
        <p:nvSpPr>
          <p:cNvPr id="68" name="Google Shape;68;p15"/>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800">
                <a:solidFill>
                  <a:srgbClr val="000000"/>
                </a:solidFill>
                <a:latin typeface="Arial"/>
                <a:ea typeface="Arial"/>
                <a:cs typeface="Arial"/>
                <a:sym typeface="Arial"/>
              </a:rPr>
              <a:t>Our plan is to get most advertised dish soaps and least advertised dish soaps and see which one cleans the best </a:t>
            </a:r>
            <a:r>
              <a:rPr lang="en" sz="2800">
                <a:solidFill>
                  <a:srgbClr val="000000"/>
                </a:solidFill>
                <a:latin typeface="Arial"/>
                <a:ea typeface="Arial"/>
                <a:cs typeface="Arial"/>
                <a:sym typeface="Arial"/>
              </a:rPr>
              <a:t>with</a:t>
            </a:r>
            <a:r>
              <a:rPr lang="en" sz="2800">
                <a:solidFill>
                  <a:srgbClr val="000000"/>
                </a:solidFill>
                <a:latin typeface="Arial"/>
                <a:ea typeface="Arial"/>
                <a:cs typeface="Arial"/>
                <a:sym typeface="Arial"/>
              </a:rPr>
              <a:t> bacteria swab kits. And logging it into </a:t>
            </a:r>
            <a:r>
              <a:rPr lang="en" sz="2800">
                <a:solidFill>
                  <a:srgbClr val="000000"/>
                </a:solidFill>
                <a:latin typeface="Arial"/>
                <a:ea typeface="Arial"/>
                <a:cs typeface="Arial"/>
                <a:sym typeface="Arial"/>
              </a:rPr>
              <a:t>our</a:t>
            </a:r>
            <a:r>
              <a:rPr lang="en" sz="2800">
                <a:solidFill>
                  <a:srgbClr val="000000"/>
                </a:solidFill>
                <a:latin typeface="Arial"/>
                <a:ea typeface="Arial"/>
                <a:cs typeface="Arial"/>
                <a:sym typeface="Arial"/>
              </a:rPr>
              <a:t> logbook, so then we have lots of info for our tryfold.</a:t>
            </a:r>
            <a:endParaRPr sz="280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                        </a:t>
            </a:r>
            <a:r>
              <a:rPr lang="en">
                <a:latin typeface="Playfair Display"/>
                <a:ea typeface="Playfair Display"/>
                <a:cs typeface="Playfair Display"/>
                <a:sym typeface="Playfair Display"/>
              </a:rPr>
              <a:t>Hypotheses</a:t>
            </a:r>
            <a:r>
              <a:rPr lang="en">
                <a:latin typeface="Playfair Display"/>
                <a:ea typeface="Playfair Display"/>
                <a:cs typeface="Playfair Display"/>
                <a:sym typeface="Playfair Display"/>
              </a:rPr>
              <a:t> </a:t>
            </a:r>
            <a:endParaRPr>
              <a:latin typeface="Playfair Display"/>
              <a:ea typeface="Playfair Display"/>
              <a:cs typeface="Playfair Display"/>
              <a:sym typeface="Playfair Display"/>
            </a:endParaRPr>
          </a:p>
        </p:txBody>
      </p:sp>
      <p:sp>
        <p:nvSpPr>
          <p:cNvPr id="74" name="Google Shape;74;p16"/>
          <p:cNvSpPr txBox="1"/>
          <p:nvPr>
            <p:ph idx="1" type="body"/>
          </p:nvPr>
        </p:nvSpPr>
        <p:spPr>
          <a:xfrm>
            <a:off x="246925" y="901650"/>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52"/>
              <a:buNone/>
            </a:pPr>
            <a:r>
              <a:rPr b="1" lang="en" sz="2382">
                <a:solidFill>
                  <a:schemeClr val="accent1"/>
                </a:solidFill>
                <a:latin typeface="Arial"/>
                <a:ea typeface="Arial"/>
                <a:cs typeface="Arial"/>
                <a:sym typeface="Arial"/>
              </a:rPr>
              <a:t>Vivian’s hypotheses: </a:t>
            </a:r>
            <a:r>
              <a:rPr lang="en" sz="2382">
                <a:solidFill>
                  <a:schemeClr val="accent1"/>
                </a:solidFill>
                <a:latin typeface="Arial"/>
                <a:ea typeface="Arial"/>
                <a:cs typeface="Arial"/>
                <a:sym typeface="Arial"/>
              </a:rPr>
              <a:t>my hypothesis is the least advertised dish soap will clean the best and some people dont like expensive soaps so they go for the cheap soaps </a:t>
            </a:r>
            <a:r>
              <a:rPr lang="en" sz="2382">
                <a:solidFill>
                  <a:schemeClr val="accent1"/>
                </a:solidFill>
                <a:latin typeface="Arial"/>
                <a:ea typeface="Arial"/>
                <a:cs typeface="Arial"/>
                <a:sym typeface="Arial"/>
              </a:rPr>
              <a:t>because</a:t>
            </a:r>
            <a:r>
              <a:rPr lang="en" sz="2382">
                <a:solidFill>
                  <a:schemeClr val="accent1"/>
                </a:solidFill>
                <a:latin typeface="Arial"/>
                <a:ea typeface="Arial"/>
                <a:cs typeface="Arial"/>
                <a:sym typeface="Arial"/>
              </a:rPr>
              <a:t> the expensive soaps cost more money to advertise. </a:t>
            </a:r>
            <a:endParaRPr sz="2382">
              <a:solidFill>
                <a:schemeClr val="accent1"/>
              </a:solidFill>
              <a:latin typeface="Arial"/>
              <a:ea typeface="Arial"/>
              <a:cs typeface="Arial"/>
              <a:sym typeface="Arial"/>
            </a:endParaRPr>
          </a:p>
          <a:p>
            <a:pPr indent="0" lvl="0" marL="0" rtl="0" algn="l">
              <a:spcBef>
                <a:spcPts val="1200"/>
              </a:spcBef>
              <a:spcAft>
                <a:spcPts val="1200"/>
              </a:spcAft>
              <a:buSzPts val="852"/>
              <a:buNone/>
            </a:pPr>
            <a:r>
              <a:rPr b="1" lang="en" sz="2382">
                <a:solidFill>
                  <a:schemeClr val="accent1"/>
                </a:solidFill>
                <a:latin typeface="Arial"/>
                <a:ea typeface="Arial"/>
                <a:cs typeface="Arial"/>
                <a:sym typeface="Arial"/>
              </a:rPr>
              <a:t>Morgan’s hypotheses:</a:t>
            </a:r>
            <a:r>
              <a:rPr lang="en" sz="2382">
                <a:solidFill>
                  <a:schemeClr val="accent1"/>
                </a:solidFill>
                <a:latin typeface="Arial"/>
                <a:ea typeface="Arial"/>
                <a:cs typeface="Arial"/>
                <a:sym typeface="Arial"/>
              </a:rPr>
              <a:t> my hypothesis is the least </a:t>
            </a:r>
            <a:r>
              <a:rPr lang="en" sz="2382">
                <a:solidFill>
                  <a:schemeClr val="accent1"/>
                </a:solidFill>
                <a:latin typeface="Arial"/>
                <a:ea typeface="Arial"/>
                <a:cs typeface="Arial"/>
                <a:sym typeface="Arial"/>
              </a:rPr>
              <a:t>advertised</a:t>
            </a:r>
            <a:r>
              <a:rPr lang="en" sz="2382">
                <a:solidFill>
                  <a:schemeClr val="accent1"/>
                </a:solidFill>
                <a:latin typeface="Arial"/>
                <a:ea typeface="Arial"/>
                <a:cs typeface="Arial"/>
                <a:sym typeface="Arial"/>
              </a:rPr>
              <a:t> dish soaps will clean the best because most people just choose a dishsoap with cute or modern packeding or just choose one </a:t>
            </a:r>
            <a:r>
              <a:rPr lang="en" sz="2382">
                <a:solidFill>
                  <a:schemeClr val="accent1"/>
                </a:solidFill>
                <a:latin typeface="Arial"/>
                <a:ea typeface="Arial"/>
                <a:cs typeface="Arial"/>
                <a:sym typeface="Arial"/>
              </a:rPr>
              <a:t>because</a:t>
            </a:r>
            <a:r>
              <a:rPr lang="en" sz="2382">
                <a:solidFill>
                  <a:schemeClr val="accent1"/>
                </a:solidFill>
                <a:latin typeface="Arial"/>
                <a:ea typeface="Arial"/>
                <a:cs typeface="Arial"/>
                <a:sym typeface="Arial"/>
              </a:rPr>
              <a:t> there in a rush or they just dont care.</a:t>
            </a:r>
            <a:endParaRPr sz="2382">
              <a:solidFill>
                <a:schemeClr val="accen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agar?</a:t>
            </a:r>
            <a:endParaRPr/>
          </a:p>
        </p:txBody>
      </p:sp>
      <p:sp>
        <p:nvSpPr>
          <p:cNvPr id="80" name="Google Shape;80;p17"/>
          <p:cNvSpPr txBox="1"/>
          <p:nvPr>
            <p:ph idx="1" type="body"/>
          </p:nvPr>
        </p:nvSpPr>
        <p:spPr>
          <a:xfrm>
            <a:off x="311700" y="11733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2600">
                <a:solidFill>
                  <a:schemeClr val="accent1"/>
                </a:solidFill>
                <a:latin typeface="Playfair Display"/>
                <a:ea typeface="Playfair Display"/>
                <a:cs typeface="Playfair Display"/>
                <a:sym typeface="Playfair Display"/>
              </a:rPr>
              <a:t>Agar is a liquid that either comes in the petri dishes before hand or you ave to put the agar in the petri dishes yourself in this case me and vivian had to do it ourselves agar is also used to thicken foods kinda like </a:t>
            </a:r>
            <a:r>
              <a:rPr b="1" lang="en" sz="2600">
                <a:solidFill>
                  <a:schemeClr val="accent1"/>
                </a:solidFill>
                <a:latin typeface="Playfair Display"/>
                <a:ea typeface="Playfair Display"/>
                <a:cs typeface="Playfair Display"/>
                <a:sym typeface="Playfair Display"/>
              </a:rPr>
              <a:t>cornstarch</a:t>
            </a:r>
            <a:r>
              <a:rPr b="1" lang="en" sz="2600">
                <a:solidFill>
                  <a:schemeClr val="accent1"/>
                </a:solidFill>
                <a:latin typeface="Playfair Display"/>
                <a:ea typeface="Playfair Display"/>
                <a:cs typeface="Playfair Display"/>
                <a:sym typeface="Playfair Display"/>
              </a:rPr>
              <a:t>  but in this case we are using agar to show the </a:t>
            </a:r>
            <a:r>
              <a:rPr b="1" lang="en" sz="2600">
                <a:solidFill>
                  <a:schemeClr val="accent1"/>
                </a:solidFill>
                <a:latin typeface="Playfair Display"/>
                <a:ea typeface="Playfair Display"/>
                <a:cs typeface="Playfair Display"/>
                <a:sym typeface="Playfair Display"/>
              </a:rPr>
              <a:t>bacteria. </a:t>
            </a:r>
            <a:endParaRPr b="1" sz="2600">
              <a:solidFill>
                <a:schemeClr val="accent1"/>
              </a:solidFill>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does agar collect mold?</a:t>
            </a:r>
            <a:endParaRPr/>
          </a:p>
        </p:txBody>
      </p:sp>
      <p:sp>
        <p:nvSpPr>
          <p:cNvPr id="86" name="Google Shape;86;p18"/>
          <p:cNvSpPr txBox="1"/>
          <p:nvPr/>
        </p:nvSpPr>
        <p:spPr>
          <a:xfrm>
            <a:off x="248875" y="1093850"/>
            <a:ext cx="8452800" cy="3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Playfair Display"/>
                <a:ea typeface="Playfair Display"/>
                <a:cs typeface="Playfair Display"/>
                <a:sym typeface="Playfair Display"/>
              </a:rPr>
              <a:t>Well agar is a liquid that sets and then you can swab almost anything and find out how much bacteria it holds. So the way it </a:t>
            </a:r>
            <a:r>
              <a:rPr b="1" lang="en" sz="2200">
                <a:latin typeface="Playfair Display"/>
                <a:ea typeface="Playfair Display"/>
                <a:cs typeface="Playfair Display"/>
                <a:sym typeface="Playfair Display"/>
              </a:rPr>
              <a:t>collects</a:t>
            </a:r>
            <a:r>
              <a:rPr b="1" lang="en" sz="2200">
                <a:latin typeface="Playfair Display"/>
                <a:ea typeface="Playfair Display"/>
                <a:cs typeface="Playfair Display"/>
                <a:sym typeface="Playfair Display"/>
              </a:rPr>
              <a:t> mold is when </a:t>
            </a:r>
            <a:r>
              <a:rPr b="1" lang="en" sz="2200">
                <a:latin typeface="Playfair Display"/>
                <a:ea typeface="Playfair Display"/>
                <a:cs typeface="Playfair Display"/>
                <a:sym typeface="Playfair Display"/>
              </a:rPr>
              <a:t>you</a:t>
            </a:r>
            <a:r>
              <a:rPr b="1" lang="en" sz="2200">
                <a:latin typeface="Playfair Display"/>
                <a:ea typeface="Playfair Display"/>
                <a:cs typeface="Playfair Display"/>
                <a:sym typeface="Playfair Display"/>
              </a:rPr>
              <a:t> swab something, in this case we are swabing plates before being cleaned and </a:t>
            </a:r>
            <a:r>
              <a:rPr b="1" lang="en" sz="2200">
                <a:latin typeface="Playfair Display"/>
                <a:ea typeface="Playfair Display"/>
                <a:cs typeface="Playfair Display"/>
                <a:sym typeface="Playfair Display"/>
              </a:rPr>
              <a:t>after</a:t>
            </a:r>
            <a:r>
              <a:rPr b="1" lang="en" sz="2200">
                <a:latin typeface="Playfair Display"/>
                <a:ea typeface="Playfair Display"/>
                <a:cs typeface="Playfair Display"/>
                <a:sym typeface="Playfair Display"/>
              </a:rPr>
              <a:t> so </a:t>
            </a:r>
            <a:r>
              <a:rPr b="1" lang="en" sz="2200">
                <a:latin typeface="Playfair Display"/>
                <a:ea typeface="Playfair Display"/>
                <a:cs typeface="Playfair Display"/>
                <a:sym typeface="Playfair Display"/>
              </a:rPr>
              <a:t>once we swab the plates we wait a few days for the bacteria to show on the petri dish. But the way the bacteria shows is the agar after a few days the agar gets tired of holding the bacteria. then the agar kicks out the bacteria and then the bacteria is lost without a home and then for us in human world we see the bacteria that all the dish soaps hold.</a:t>
            </a:r>
            <a:endParaRPr b="1" sz="2400">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9"/>
          <p:cNvPicPr preferRelativeResize="0"/>
          <p:nvPr/>
        </p:nvPicPr>
        <p:blipFill>
          <a:blip r:embed="rId3">
            <a:alphaModFix/>
          </a:blip>
          <a:stretch>
            <a:fillRect/>
          </a:stretch>
        </p:blipFill>
        <p:spPr>
          <a:xfrm>
            <a:off x="0" y="0"/>
            <a:ext cx="5484553"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0"/>
          <p:cNvPicPr preferRelativeResize="0"/>
          <p:nvPr/>
        </p:nvPicPr>
        <p:blipFill>
          <a:blip r:embed="rId3">
            <a:alphaModFix/>
          </a:blip>
          <a:stretch>
            <a:fillRect/>
          </a:stretch>
        </p:blipFill>
        <p:spPr>
          <a:xfrm>
            <a:off x="-304200" y="0"/>
            <a:ext cx="4728701"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21"/>
          <p:cNvPicPr preferRelativeResize="0"/>
          <p:nvPr/>
        </p:nvPicPr>
        <p:blipFill>
          <a:blip r:embed="rId3">
            <a:alphaModFix/>
          </a:blip>
          <a:stretch>
            <a:fillRect/>
          </a:stretch>
        </p:blipFill>
        <p:spPr>
          <a:xfrm>
            <a:off x="0" y="0"/>
            <a:ext cx="3857626" cy="5143501"/>
          </a:xfrm>
          <a:prstGeom prst="rect">
            <a:avLst/>
          </a:prstGeom>
          <a:noFill/>
          <a:ln>
            <a:noFill/>
          </a:ln>
        </p:spPr>
      </p:pic>
      <p:sp>
        <p:nvSpPr>
          <p:cNvPr id="102" name="Google Shape;102;p21"/>
          <p:cNvSpPr txBox="1"/>
          <p:nvPr/>
        </p:nvSpPr>
        <p:spPr>
          <a:xfrm>
            <a:off x="5060550" y="663675"/>
            <a:ext cx="2949600" cy="38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