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2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c303e97a6f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c303e97a6f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Complete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c303e97a6f_0_16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c303e97a6f_0_16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c88ae5707d_1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c88ae5707d_1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c88ae5707d_1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c88ae5707d_1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c303e97a6f_0_1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c303e97a6f_0_1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Complete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c303e97a6f_0_1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c303e97a6f_0_1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Complete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c303e97a6f_0_6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c303e97a6f_0_6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Complete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c303e97a6f_0_5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c303e97a6f_0_5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Complete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c303e97a6f_0_8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c303e97a6f_0_8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Complete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c303e97a6f_0_10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c303e97a6f_0_10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c303e97a6f_0_13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c303e97a6f_0_13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c303e97a6f_0_15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c303e97a6f_0_15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png"/><Relationship Id="rId4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1.png"/><Relationship Id="rId4" Type="http://schemas.openxmlformats.org/officeDocument/2006/relationships/image" Target="../media/image1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5.png"/><Relationship Id="rId4" Type="http://schemas.openxmlformats.org/officeDocument/2006/relationships/image" Target="../media/image20.png"/><Relationship Id="rId5" Type="http://schemas.openxmlformats.org/officeDocument/2006/relationships/image" Target="../media/image27.png"/><Relationship Id="rId6" Type="http://schemas.openxmlformats.org/officeDocument/2006/relationships/image" Target="../media/image2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4.png"/><Relationship Id="rId6" Type="http://schemas.openxmlformats.org/officeDocument/2006/relationships/image" Target="../media/image2.png"/><Relationship Id="rId7" Type="http://schemas.openxmlformats.org/officeDocument/2006/relationships/image" Target="../media/image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png"/><Relationship Id="rId4" Type="http://schemas.openxmlformats.org/officeDocument/2006/relationships/image" Target="../media/image18.jpg"/><Relationship Id="rId5" Type="http://schemas.openxmlformats.org/officeDocument/2006/relationships/image" Target="../media/image14.jpg"/><Relationship Id="rId6" Type="http://schemas.openxmlformats.org/officeDocument/2006/relationships/image" Target="../media/image17.jpg"/><Relationship Id="rId7" Type="http://schemas.openxmlformats.org/officeDocument/2006/relationships/image" Target="../media/image16.jpg"/><Relationship Id="rId8" Type="http://schemas.openxmlformats.org/officeDocument/2006/relationships/image" Target="../media/image15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png"/><Relationship Id="rId4" Type="http://schemas.openxmlformats.org/officeDocument/2006/relationships/image" Target="../media/image9.png"/><Relationship Id="rId5" Type="http://schemas.openxmlformats.org/officeDocument/2006/relationships/image" Target="../media/image2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2.png"/><Relationship Id="rId4" Type="http://schemas.openxmlformats.org/officeDocument/2006/relationships/image" Target="../media/image2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png"/><Relationship Id="rId4" Type="http://schemas.openxmlformats.org/officeDocument/2006/relationships/image" Target="../media/image1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CBEBE"/>
        </a:soli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 Many Masks - What to Wear?</a:t>
            </a:r>
            <a:endParaRPr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3751500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Cooper Choi - Grade 8 - Webber Academy </a:t>
            </a:r>
            <a:endParaRPr/>
          </a:p>
        </p:txBody>
      </p:sp>
      <p:sp>
        <p:nvSpPr>
          <p:cNvPr id="56" name="Google Shape;56;p13"/>
          <p:cNvSpPr txBox="1"/>
          <p:nvPr>
            <p:ph idx="1" type="subTitle"/>
          </p:nvPr>
        </p:nvSpPr>
        <p:spPr>
          <a:xfrm>
            <a:off x="311700" y="2913300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Science Fair 2020-21 </a:t>
            </a:r>
            <a:endParaRPr/>
          </a:p>
        </p:txBody>
      </p:sp>
      <p:pic>
        <p:nvPicPr>
          <p:cNvPr id="57" name="Google Shape;57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64275" y="2146899"/>
            <a:ext cx="2059050" cy="1428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316327" y="1350200"/>
            <a:ext cx="3638575" cy="2846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2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Real World Application</a:t>
            </a:r>
            <a:endParaRPr/>
          </a:p>
        </p:txBody>
      </p:sp>
      <p:sp>
        <p:nvSpPr>
          <p:cNvPr id="142" name="Google Shape;142;p22"/>
          <p:cNvSpPr txBox="1"/>
          <p:nvPr>
            <p:ph idx="1" type="body"/>
          </p:nvPr>
        </p:nvSpPr>
        <p:spPr>
          <a:xfrm>
            <a:off x="311700" y="10000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-"/>
            </a:pPr>
            <a:r>
              <a:rPr lang="en">
                <a:solidFill>
                  <a:srgbClr val="000000"/>
                </a:solidFill>
              </a:rPr>
              <a:t>“What mask should I wear?”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-"/>
            </a:pPr>
            <a:r>
              <a:rPr lang="en">
                <a:solidFill>
                  <a:srgbClr val="000000"/>
                </a:solidFill>
              </a:rPr>
              <a:t>Many rely on cloth masks - debunks this belief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-"/>
            </a:pPr>
            <a:r>
              <a:rPr lang="en">
                <a:solidFill>
                  <a:srgbClr val="000000"/>
                </a:solidFill>
              </a:rPr>
              <a:t>New mask </a:t>
            </a:r>
            <a:r>
              <a:rPr lang="en">
                <a:solidFill>
                  <a:srgbClr val="000000"/>
                </a:solidFill>
              </a:rPr>
              <a:t>development</a:t>
            </a:r>
            <a:r>
              <a:rPr lang="en">
                <a:solidFill>
                  <a:srgbClr val="000000"/>
                </a:solidFill>
              </a:rPr>
              <a:t> for future diseases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-"/>
            </a:pPr>
            <a:r>
              <a:rPr lang="en">
                <a:solidFill>
                  <a:srgbClr val="000000"/>
                </a:solidFill>
              </a:rPr>
              <a:t>Filter Development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-"/>
            </a:pPr>
            <a:r>
              <a:rPr lang="en">
                <a:solidFill>
                  <a:srgbClr val="000000"/>
                </a:solidFill>
              </a:rPr>
              <a:t>Support for other studies</a:t>
            </a:r>
            <a:endParaRPr>
              <a:solidFill>
                <a:srgbClr val="000000"/>
              </a:solidFill>
            </a:endParaRPr>
          </a:p>
        </p:txBody>
      </p:sp>
      <p:pic>
        <p:nvPicPr>
          <p:cNvPr id="143" name="Google Shape;143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6826" y="2806475"/>
            <a:ext cx="3209275" cy="2142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66252" y="2806476"/>
            <a:ext cx="2666817" cy="2142525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22"/>
          <p:cNvSpPr/>
          <p:nvPr/>
        </p:nvSpPr>
        <p:spPr>
          <a:xfrm>
            <a:off x="1300825" y="2939175"/>
            <a:ext cx="2377800" cy="1877100"/>
          </a:xfrm>
          <a:prstGeom prst="mathMultiply">
            <a:avLst>
              <a:gd fmla="val 23520" name="adj1"/>
            </a:avLst>
          </a:prstGeom>
          <a:solidFill>
            <a:srgbClr val="FF0000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Improvements</a:t>
            </a:r>
            <a:endParaRPr/>
          </a:p>
        </p:txBody>
      </p:sp>
      <p:sp>
        <p:nvSpPr>
          <p:cNvPr id="151" name="Google Shape;151;p2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AutoNum type="arabicPeriod"/>
            </a:pPr>
            <a:r>
              <a:rPr lang="en" sz="2000"/>
              <a:t>Expanding the types of masks tested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AutoNum type="arabicPeriod"/>
            </a:pPr>
            <a:r>
              <a:rPr lang="en" sz="2000"/>
              <a:t>Expanding factors of mask design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AutoNum type="arabicPeriod"/>
            </a:pPr>
            <a:r>
              <a:rPr lang="en" sz="2000"/>
              <a:t>Adjusting and creating experiments to have more specific data</a:t>
            </a:r>
            <a:endParaRPr sz="2000"/>
          </a:p>
        </p:txBody>
      </p:sp>
      <p:pic>
        <p:nvPicPr>
          <p:cNvPr id="152" name="Google Shape;152;p23"/>
          <p:cNvPicPr preferRelativeResize="0"/>
          <p:nvPr/>
        </p:nvPicPr>
        <p:blipFill rotWithShape="1">
          <a:blip r:embed="rId3">
            <a:alphaModFix/>
          </a:blip>
          <a:srcRect b="10786" l="23966" r="14487" t="22794"/>
          <a:stretch/>
        </p:blipFill>
        <p:spPr>
          <a:xfrm>
            <a:off x="379338" y="2438150"/>
            <a:ext cx="3462624" cy="2335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7025" y="2521325"/>
            <a:ext cx="3795077" cy="2185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23"/>
          <p:cNvPicPr preferRelativeResize="0"/>
          <p:nvPr/>
        </p:nvPicPr>
        <p:blipFill rotWithShape="1">
          <a:blip r:embed="rId5">
            <a:alphaModFix/>
          </a:blip>
          <a:srcRect b="20155" l="6154" r="30530" t="27559"/>
          <a:stretch/>
        </p:blipFill>
        <p:spPr>
          <a:xfrm>
            <a:off x="437025" y="2438150"/>
            <a:ext cx="4524898" cy="2268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23"/>
          <p:cNvPicPr preferRelativeResize="0"/>
          <p:nvPr/>
        </p:nvPicPr>
        <p:blipFill rotWithShape="1">
          <a:blip r:embed="rId6">
            <a:alphaModFix/>
          </a:blip>
          <a:srcRect b="19274" l="17049" r="61437" t="26478"/>
          <a:stretch/>
        </p:blipFill>
        <p:spPr>
          <a:xfrm>
            <a:off x="1743250" y="2438150"/>
            <a:ext cx="1571400" cy="24764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CBEBE"/>
        </a:solidFill>
      </p:bgPr>
    </p:bg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4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 You For Listening</a:t>
            </a:r>
            <a:endParaRPr/>
          </a:p>
        </p:txBody>
      </p:sp>
      <p:pic>
        <p:nvPicPr>
          <p:cNvPr id="161" name="Google Shape;16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6750" y="445063"/>
            <a:ext cx="7561548" cy="4253375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24"/>
          <p:cNvSpPr txBox="1"/>
          <p:nvPr/>
        </p:nvSpPr>
        <p:spPr>
          <a:xfrm>
            <a:off x="1234800" y="3173875"/>
            <a:ext cx="66744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Thank You to Webber Academy for Providing Me With This Opportunity</a:t>
            </a:r>
            <a:endParaRPr sz="24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2" presetSubtype="4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/>
          <p:nvPr>
            <p:ph type="title"/>
          </p:nvPr>
        </p:nvSpPr>
        <p:spPr>
          <a:xfrm>
            <a:off x="311700" y="1320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Introduction</a:t>
            </a:r>
            <a:endParaRPr/>
          </a:p>
        </p:txBody>
      </p:sp>
      <p:sp>
        <p:nvSpPr>
          <p:cNvPr id="64" name="Google Shape;64;p14"/>
          <p:cNvSpPr txBox="1"/>
          <p:nvPr>
            <p:ph idx="1" type="body"/>
          </p:nvPr>
        </p:nvSpPr>
        <p:spPr>
          <a:xfrm>
            <a:off x="311700" y="7047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302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en" sz="1600">
                <a:solidFill>
                  <a:schemeClr val="dk1"/>
                </a:solidFill>
              </a:rPr>
              <a:t>Throughout the pandemic, what masks to wear and what materials are best for them have been an ongoing issue. There are countless studies on this, but they often contradict.  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Objectives: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-"/>
            </a:pPr>
            <a:r>
              <a:rPr lang="en" sz="1600">
                <a:solidFill>
                  <a:schemeClr val="dk1"/>
                </a:solidFill>
              </a:rPr>
              <a:t>What is the best mask? 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-"/>
            </a:pPr>
            <a:r>
              <a:rPr lang="en" sz="1600">
                <a:solidFill>
                  <a:schemeClr val="dk1"/>
                </a:solidFill>
              </a:rPr>
              <a:t>What would the most ideal mask look like?</a:t>
            </a:r>
            <a:endParaRPr sz="1600">
              <a:solidFill>
                <a:schemeClr val="dk1"/>
              </a:solidFill>
            </a:endParaRPr>
          </a:p>
        </p:txBody>
      </p:sp>
      <p:pic>
        <p:nvPicPr>
          <p:cNvPr id="65" name="Google Shape;65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54150" y="3191325"/>
            <a:ext cx="1654050" cy="165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48500" y="3490225"/>
            <a:ext cx="1905000" cy="190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98700" y="3253163"/>
            <a:ext cx="1708275" cy="1708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20750" y="3253175"/>
            <a:ext cx="1346382" cy="1708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517125" y="3191325"/>
            <a:ext cx="751775" cy="75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898675" y="3906400"/>
            <a:ext cx="921899" cy="924997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flipH="1">
            <a:off x="8222600" y="4014650"/>
            <a:ext cx="400475" cy="4018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Masks - Background Information</a:t>
            </a:r>
            <a:endParaRPr/>
          </a:p>
        </p:txBody>
      </p:sp>
      <p:sp>
        <p:nvSpPr>
          <p:cNvPr id="77" name="Google Shape;77;p1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00000"/>
                </a:solidFill>
              </a:rPr>
              <a:t>Masks Used in my Experiments: </a:t>
            </a:r>
            <a:endParaRPr sz="14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00000"/>
                </a:solidFill>
              </a:rPr>
              <a:t>Dental Mask (Brand: Boomcare) </a:t>
            </a:r>
            <a:endParaRPr sz="14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00000"/>
                </a:solidFill>
              </a:rPr>
              <a:t>Cloth Mask (Brand: Bauer)</a:t>
            </a:r>
            <a:endParaRPr sz="14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00000"/>
                </a:solidFill>
              </a:rPr>
              <a:t>KF94 Mask (Brand: P&amp;B)</a:t>
            </a:r>
            <a:endParaRPr sz="14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00000"/>
                </a:solidFill>
              </a:rPr>
              <a:t>KF80 Mask (Brand: Welkeeps)</a:t>
            </a:r>
            <a:endParaRPr sz="14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00000"/>
                </a:solidFill>
              </a:rPr>
              <a:t>KN95 Mask (Brand: Medsup Canada)</a:t>
            </a:r>
            <a:endParaRPr sz="14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4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400">
                <a:solidFill>
                  <a:srgbClr val="000000"/>
                </a:solidFill>
              </a:rPr>
              <a:t> </a:t>
            </a:r>
            <a:endParaRPr sz="1400">
              <a:solidFill>
                <a:srgbClr val="000000"/>
              </a:solidFill>
            </a:endParaRPr>
          </a:p>
        </p:txBody>
      </p:sp>
      <p:pic>
        <p:nvPicPr>
          <p:cNvPr id="78" name="Google Shape;78;p15"/>
          <p:cNvPicPr preferRelativeResize="0"/>
          <p:nvPr/>
        </p:nvPicPr>
        <p:blipFill rotWithShape="1">
          <a:blip r:embed="rId3">
            <a:alphaModFix/>
          </a:blip>
          <a:srcRect b="0" l="60335" r="11255" t="81078"/>
          <a:stretch/>
        </p:blipFill>
        <p:spPr>
          <a:xfrm>
            <a:off x="5481950" y="1254925"/>
            <a:ext cx="3350350" cy="1305001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5"/>
          <p:cNvSpPr/>
          <p:nvPr/>
        </p:nvSpPr>
        <p:spPr>
          <a:xfrm>
            <a:off x="6280575" y="2105375"/>
            <a:ext cx="1048200" cy="71100"/>
          </a:xfrm>
          <a:prstGeom prst="rect">
            <a:avLst/>
          </a:prstGeom>
          <a:solidFill>
            <a:srgbClr val="FF0000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0000"/>
              </a:solidFill>
              <a:highlight>
                <a:srgbClr val="FF0000"/>
              </a:highlight>
            </a:endParaRPr>
          </a:p>
        </p:txBody>
      </p:sp>
      <p:sp>
        <p:nvSpPr>
          <p:cNvPr id="80" name="Google Shape;80;p15"/>
          <p:cNvSpPr/>
          <p:nvPr/>
        </p:nvSpPr>
        <p:spPr>
          <a:xfrm>
            <a:off x="7410150" y="2105375"/>
            <a:ext cx="895800" cy="71100"/>
          </a:xfrm>
          <a:prstGeom prst="rect">
            <a:avLst/>
          </a:prstGeom>
          <a:solidFill>
            <a:srgbClr val="FF0000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" name="Google Shape;81;p15"/>
          <p:cNvSpPr txBox="1"/>
          <p:nvPr/>
        </p:nvSpPr>
        <p:spPr>
          <a:xfrm>
            <a:off x="6151075" y="2075950"/>
            <a:ext cx="13149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Country Designed by </a:t>
            </a:r>
            <a:endParaRPr/>
          </a:p>
        </p:txBody>
      </p:sp>
      <p:sp>
        <p:nvSpPr>
          <p:cNvPr id="82" name="Google Shape;82;p15"/>
          <p:cNvSpPr txBox="1"/>
          <p:nvPr/>
        </p:nvSpPr>
        <p:spPr>
          <a:xfrm>
            <a:off x="7410150" y="2075950"/>
            <a:ext cx="8958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% of Particles Filtered</a:t>
            </a:r>
            <a:endParaRPr/>
          </a:p>
        </p:txBody>
      </p:sp>
      <p:sp>
        <p:nvSpPr>
          <p:cNvPr id="83" name="Google Shape;83;p15"/>
          <p:cNvSpPr txBox="1"/>
          <p:nvPr/>
        </p:nvSpPr>
        <p:spPr>
          <a:xfrm>
            <a:off x="6449375" y="3109200"/>
            <a:ext cx="18123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KN=China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KF=South Korea</a:t>
            </a:r>
            <a:endParaRPr/>
          </a:p>
        </p:txBody>
      </p:sp>
      <p:pic>
        <p:nvPicPr>
          <p:cNvPr id="84" name="Google Shape;84;p15"/>
          <p:cNvPicPr preferRelativeResize="0"/>
          <p:nvPr/>
        </p:nvPicPr>
        <p:blipFill rotWithShape="1">
          <a:blip r:embed="rId4">
            <a:alphaModFix/>
          </a:blip>
          <a:srcRect b="966" l="23687" r="20630" t="9572"/>
          <a:stretch/>
        </p:blipFill>
        <p:spPr>
          <a:xfrm rot="-5400000">
            <a:off x="1167787" y="2826724"/>
            <a:ext cx="1411027" cy="3022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5"/>
          <p:cNvPicPr preferRelativeResize="0"/>
          <p:nvPr/>
        </p:nvPicPr>
        <p:blipFill rotWithShape="1">
          <a:blip r:embed="rId5">
            <a:alphaModFix/>
          </a:blip>
          <a:srcRect b="22264" l="2347" r="5951" t="21097"/>
          <a:stretch/>
        </p:blipFill>
        <p:spPr>
          <a:xfrm rot="10800000">
            <a:off x="331229" y="3623724"/>
            <a:ext cx="3084121" cy="1428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6">
            <a:alphaModFix/>
          </a:blip>
          <a:srcRect b="20912" l="5211" r="10178" t="2792"/>
          <a:stretch/>
        </p:blipFill>
        <p:spPr>
          <a:xfrm>
            <a:off x="816996" y="3623722"/>
            <a:ext cx="2112600" cy="1428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7">
            <a:alphaModFix/>
          </a:blip>
          <a:srcRect b="0" l="0" r="13688" t="12033"/>
          <a:stretch/>
        </p:blipFill>
        <p:spPr>
          <a:xfrm rot="10800000">
            <a:off x="816999" y="3632575"/>
            <a:ext cx="2092926" cy="1408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8">
            <a:alphaModFix/>
          </a:blip>
          <a:srcRect b="0" l="0" r="23035" t="10354"/>
          <a:stretch/>
        </p:blipFill>
        <p:spPr>
          <a:xfrm>
            <a:off x="817000" y="3632575"/>
            <a:ext cx="2092926" cy="14114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Experiments</a:t>
            </a:r>
            <a:endParaRPr/>
          </a:p>
        </p:txBody>
      </p:sp>
      <p:sp>
        <p:nvSpPr>
          <p:cNvPr id="94" name="Google Shape;94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Experiment 1 - Safety - Blowing a candle out while wearing mask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Experiment 2 - Safety - Using mask to filter water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Experiment 3 - Comfort - The fogging on glasses caused by wearing a mask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Research </a:t>
            </a:r>
            <a:endParaRPr/>
          </a:p>
        </p:txBody>
      </p:sp>
      <p:pic>
        <p:nvPicPr>
          <p:cNvPr id="95" name="Google Shape;95;p16"/>
          <p:cNvPicPr preferRelativeResize="0"/>
          <p:nvPr/>
        </p:nvPicPr>
        <p:blipFill rotWithShape="1">
          <a:blip r:embed="rId3">
            <a:alphaModFix/>
          </a:blip>
          <a:srcRect b="15569" l="0" r="3297" t="9647"/>
          <a:stretch/>
        </p:blipFill>
        <p:spPr>
          <a:xfrm>
            <a:off x="2756200" y="3237750"/>
            <a:ext cx="1024600" cy="17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6"/>
          <p:cNvPicPr preferRelativeResize="0"/>
          <p:nvPr/>
        </p:nvPicPr>
        <p:blipFill rotWithShape="1">
          <a:blip r:embed="rId4">
            <a:alphaModFix/>
          </a:blip>
          <a:srcRect b="37085" l="0" r="0" t="37082"/>
          <a:stretch/>
        </p:blipFill>
        <p:spPr>
          <a:xfrm>
            <a:off x="3875125" y="3652475"/>
            <a:ext cx="2313125" cy="1294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6"/>
          <p:cNvPicPr preferRelativeResize="0"/>
          <p:nvPr/>
        </p:nvPicPr>
        <p:blipFill rotWithShape="1">
          <a:blip r:embed="rId5">
            <a:alphaModFix/>
          </a:blip>
          <a:srcRect b="22407" l="18052" r="7286" t="4913"/>
          <a:stretch/>
        </p:blipFill>
        <p:spPr>
          <a:xfrm>
            <a:off x="6282574" y="3539950"/>
            <a:ext cx="2313122" cy="14074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Overall Scientific Question and Hypothesis</a:t>
            </a:r>
            <a:endParaRPr/>
          </a:p>
        </p:txBody>
      </p:sp>
      <p:sp>
        <p:nvSpPr>
          <p:cNvPr id="103" name="Google Shape;103;p1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Char char="-"/>
            </a:pPr>
            <a:r>
              <a:rPr b="1" lang="en">
                <a:solidFill>
                  <a:srgbClr val="434343"/>
                </a:solidFill>
              </a:rPr>
              <a:t>Scientific Question: </a:t>
            </a:r>
            <a:r>
              <a:rPr lang="en">
                <a:solidFill>
                  <a:srgbClr val="434343"/>
                </a:solidFill>
              </a:rPr>
              <a:t>How does the type and design of a mask that is worn affect the wearer’s safety, comfort, and financial choice of masks?</a:t>
            </a:r>
            <a:endParaRPr b="1">
              <a:solidFill>
                <a:srgbClr val="434343"/>
              </a:solidFill>
            </a:endParaRPr>
          </a:p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Char char="-"/>
            </a:pPr>
            <a:r>
              <a:rPr b="1" lang="en">
                <a:solidFill>
                  <a:srgbClr val="434343"/>
                </a:solidFill>
              </a:rPr>
              <a:t>Hypothesis:</a:t>
            </a:r>
            <a:r>
              <a:rPr lang="en">
                <a:solidFill>
                  <a:srgbClr val="434343"/>
                </a:solidFill>
              </a:rPr>
              <a:t> </a:t>
            </a:r>
            <a:endParaRPr>
              <a:solidFill>
                <a:srgbClr val="434343"/>
              </a:solidFill>
            </a:endParaRPr>
          </a:p>
          <a:p>
            <a:pPr indent="0" lvl="0" marL="457200" rtl="0" algn="l">
              <a:lnSpc>
                <a:spcPct val="2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34343"/>
                </a:solidFill>
              </a:rPr>
              <a:t>- KF94 will perform the best</a:t>
            </a:r>
            <a:endParaRPr>
              <a:solidFill>
                <a:srgbClr val="434343"/>
              </a:solidFill>
            </a:endParaRPr>
          </a:p>
          <a:p>
            <a:pPr indent="0" lvl="0" marL="457200" rtl="0" algn="l">
              <a:lnSpc>
                <a:spcPct val="200000"/>
              </a:lnSpc>
              <a:spcBef>
                <a:spcPts val="400"/>
              </a:spcBef>
              <a:spcAft>
                <a:spcPts val="400"/>
              </a:spcAft>
              <a:buNone/>
            </a:pPr>
            <a:r>
              <a:rPr lang="en">
                <a:solidFill>
                  <a:srgbClr val="434343"/>
                </a:solidFill>
              </a:rPr>
              <a:t>- Cloth mask will perform the poorest</a:t>
            </a:r>
            <a:endParaRPr>
              <a:solidFill>
                <a:srgbClr val="434343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8"/>
          <p:cNvSpPr txBox="1"/>
          <p:nvPr>
            <p:ph type="title"/>
          </p:nvPr>
        </p:nvSpPr>
        <p:spPr>
          <a:xfrm>
            <a:off x="311700" y="1402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Experiment 1 </a:t>
            </a:r>
            <a:endParaRPr/>
          </a:p>
        </p:txBody>
      </p:sp>
      <p:pic>
        <p:nvPicPr>
          <p:cNvPr id="109" name="Google Shape;109;p18"/>
          <p:cNvPicPr preferRelativeResize="0"/>
          <p:nvPr/>
        </p:nvPicPr>
        <p:blipFill rotWithShape="1">
          <a:blip r:embed="rId3">
            <a:alphaModFix/>
          </a:blip>
          <a:srcRect b="10719" l="4654" r="8667" t="29561"/>
          <a:stretch/>
        </p:blipFill>
        <p:spPr>
          <a:xfrm>
            <a:off x="159300" y="807425"/>
            <a:ext cx="7132874" cy="3071673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18"/>
          <p:cNvSpPr txBox="1"/>
          <p:nvPr/>
        </p:nvSpPr>
        <p:spPr>
          <a:xfrm>
            <a:off x="7237775" y="712925"/>
            <a:ext cx="19551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Ranked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KF80 and KN95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KF94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Dental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Cloth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Experiment 2</a:t>
            </a:r>
            <a:endParaRPr/>
          </a:p>
        </p:txBody>
      </p:sp>
      <p:pic>
        <p:nvPicPr>
          <p:cNvPr id="116" name="Google Shape;116;p19"/>
          <p:cNvPicPr preferRelativeResize="0"/>
          <p:nvPr/>
        </p:nvPicPr>
        <p:blipFill rotWithShape="1">
          <a:blip r:embed="rId3">
            <a:alphaModFix/>
          </a:blip>
          <a:srcRect b="20362" l="7131" r="38007" t="21376"/>
          <a:stretch/>
        </p:blipFill>
        <p:spPr>
          <a:xfrm>
            <a:off x="4597025" y="1300825"/>
            <a:ext cx="4470775" cy="2876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9"/>
          <p:cNvPicPr preferRelativeResize="0"/>
          <p:nvPr/>
        </p:nvPicPr>
        <p:blipFill rotWithShape="1">
          <a:blip r:embed="rId4">
            <a:alphaModFix/>
          </a:blip>
          <a:srcRect b="12278" l="19101" r="24816" t="28490"/>
          <a:stretch/>
        </p:blipFill>
        <p:spPr>
          <a:xfrm>
            <a:off x="137625" y="1344525"/>
            <a:ext cx="4358174" cy="2876850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19"/>
          <p:cNvSpPr txBox="1"/>
          <p:nvPr/>
        </p:nvSpPr>
        <p:spPr>
          <a:xfrm>
            <a:off x="137625" y="4313575"/>
            <a:ext cx="71004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Ranked: 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Dental and KF94 and KF80 and KN95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Cloth  </a:t>
            </a:r>
            <a:endParaRPr/>
          </a:p>
        </p:txBody>
      </p:sp>
      <p:sp>
        <p:nvSpPr>
          <p:cNvPr id="119" name="Google Shape;119;p19"/>
          <p:cNvSpPr txBox="1"/>
          <p:nvPr/>
        </p:nvSpPr>
        <p:spPr>
          <a:xfrm>
            <a:off x="235650" y="1017725"/>
            <a:ext cx="2172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Outside Facing Up</a:t>
            </a:r>
            <a:endParaRPr/>
          </a:p>
        </p:txBody>
      </p:sp>
      <p:sp>
        <p:nvSpPr>
          <p:cNvPr id="120" name="Google Shape;120;p19"/>
          <p:cNvSpPr txBox="1"/>
          <p:nvPr/>
        </p:nvSpPr>
        <p:spPr>
          <a:xfrm>
            <a:off x="4640150" y="1017725"/>
            <a:ext cx="2172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</a:t>
            </a:r>
            <a:r>
              <a:rPr lang="en"/>
              <a:t>side Facing Up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0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Experiment 3</a:t>
            </a:r>
            <a:endParaRPr/>
          </a:p>
        </p:txBody>
      </p:sp>
      <p:pic>
        <p:nvPicPr>
          <p:cNvPr id="126" name="Google Shape;126;p20" title="Char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5736" y="1215925"/>
            <a:ext cx="4397539" cy="2713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20" title="Chart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23200" y="1139725"/>
            <a:ext cx="4544601" cy="2810050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20"/>
          <p:cNvSpPr txBox="1"/>
          <p:nvPr/>
        </p:nvSpPr>
        <p:spPr>
          <a:xfrm>
            <a:off x="481850" y="923375"/>
            <a:ext cx="1714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-17</a:t>
            </a:r>
            <a:r>
              <a:rPr lang="en" sz="1200">
                <a:solidFill>
                  <a:srgbClr val="202124"/>
                </a:solidFill>
                <a:highlight>
                  <a:srgbClr val="FFFFFF"/>
                </a:highlight>
              </a:rPr>
              <a:t>°C</a:t>
            </a:r>
            <a:endParaRPr/>
          </a:p>
        </p:txBody>
      </p:sp>
      <p:sp>
        <p:nvSpPr>
          <p:cNvPr id="129" name="Google Shape;129;p20"/>
          <p:cNvSpPr txBox="1"/>
          <p:nvPr/>
        </p:nvSpPr>
        <p:spPr>
          <a:xfrm>
            <a:off x="4683275" y="865325"/>
            <a:ext cx="1714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</a:t>
            </a:r>
            <a:r>
              <a:rPr lang="en" sz="1200">
                <a:solidFill>
                  <a:srgbClr val="202124"/>
                </a:solidFill>
                <a:highlight>
                  <a:srgbClr val="FFFFFF"/>
                </a:highlight>
              </a:rPr>
              <a:t>°C</a:t>
            </a:r>
            <a:endParaRPr/>
          </a:p>
        </p:txBody>
      </p:sp>
      <p:sp>
        <p:nvSpPr>
          <p:cNvPr id="130" name="Google Shape;130;p20"/>
          <p:cNvSpPr txBox="1"/>
          <p:nvPr/>
        </p:nvSpPr>
        <p:spPr>
          <a:xfrm>
            <a:off x="311700" y="3711625"/>
            <a:ext cx="7100400" cy="14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Ranked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KF94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KF80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KN95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Dental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Cloth 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Overall Conclusion</a:t>
            </a:r>
            <a:endParaRPr/>
          </a:p>
        </p:txBody>
      </p:sp>
      <p:sp>
        <p:nvSpPr>
          <p:cNvPr id="136" name="Google Shape;136;p2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00000"/>
                </a:solidFill>
              </a:rPr>
              <a:t>Best Mask: </a:t>
            </a:r>
            <a:r>
              <a:rPr b="1" lang="en" sz="1400">
                <a:solidFill>
                  <a:srgbClr val="000000"/>
                </a:solidFill>
              </a:rPr>
              <a:t>KF80 Mask</a:t>
            </a:r>
            <a:endParaRPr b="1" sz="14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00000"/>
                </a:solidFill>
              </a:rPr>
              <a:t>Least Successful Mask: </a:t>
            </a:r>
            <a:r>
              <a:rPr b="1" lang="en" sz="1400">
                <a:solidFill>
                  <a:srgbClr val="000000"/>
                </a:solidFill>
              </a:rPr>
              <a:t>Cloth Mask</a:t>
            </a:r>
            <a:endParaRPr b="1" sz="14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00000"/>
                </a:solidFill>
              </a:rPr>
              <a:t>Overall Ranking:</a:t>
            </a:r>
            <a:endParaRPr sz="14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>
                <a:solidFill>
                  <a:srgbClr val="000000"/>
                </a:solidFill>
              </a:rPr>
              <a:t> </a:t>
            </a:r>
            <a:r>
              <a:rPr b="1" lang="en" sz="1400">
                <a:solidFill>
                  <a:srgbClr val="000000"/>
                </a:solidFill>
              </a:rPr>
              <a:t> KF80 Mask, KN95 Mask, KF94 Mask, Dental Mask, Cloth Mask</a:t>
            </a:r>
            <a:endParaRPr b="1" sz="14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>
                <a:solidFill>
                  <a:schemeClr val="dk1"/>
                </a:solidFill>
              </a:rPr>
              <a:t>Most Ideal Mask Design: 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>
                <a:solidFill>
                  <a:schemeClr val="dk1"/>
                </a:solidFill>
              </a:rPr>
              <a:t>Comparison with Other Studies: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