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Nunito"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700D10-F7D4-413F-959F-623D4D905C21}">
  <a:tblStyle styleId="{C4700D10-F7D4-413F-959F-623D4D905C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652aca5df0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652aca5df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dda7b808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adda7b80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ab7d443123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ab7d443123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652aca5df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652aca5df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6f49f809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a6f49f809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52aca5df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652aca5df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652aca5df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652aca5df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652aca5df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652aca5df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652aca5df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652aca5df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52aca5df0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52aca5df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52aca5df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652aca5df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52aca5df0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52aca5df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drive.google.com/file/d/1Pt4ibEmUcR8PlcuqwS12ANSs0bxodSKf/view" TargetMode="External"/><Relationship Id="rId7" Type="http://schemas.openxmlformats.org/officeDocument/2006/relationships/hyperlink" Target="http://drive.google.com/file/d/1jSo7qnS4htcg09UF8EfJHeQ-PRSfV7Np/vie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drive.google.com/file/d/19fErBs7Z19tCpkqDo-akWb58ZiNzHp5H/view"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955500" y="1254525"/>
            <a:ext cx="7146900" cy="144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3740"/>
              <a:t>Structural Stability &amp; Soil Liquefaction during Earthquakes</a:t>
            </a:r>
            <a:endParaRPr sz="3740"/>
          </a:p>
        </p:txBody>
      </p:sp>
      <p:sp>
        <p:nvSpPr>
          <p:cNvPr id="129" name="Google Shape;129;p13"/>
          <p:cNvSpPr txBox="1">
            <a:spLocks noGrp="1"/>
          </p:cNvSpPr>
          <p:nvPr>
            <p:ph type="subTitle" idx="1"/>
          </p:nvPr>
        </p:nvSpPr>
        <p:spPr>
          <a:xfrm>
            <a:off x="3093825" y="3788775"/>
            <a:ext cx="5076000" cy="674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358"/>
              <a:buNone/>
            </a:pPr>
            <a:r>
              <a:rPr lang="en" sz="2000"/>
              <a:t>Presented By: </a:t>
            </a:r>
            <a:endParaRPr sz="2000"/>
          </a:p>
          <a:p>
            <a:pPr marL="0" lvl="0" indent="0" algn="l" rtl="0">
              <a:lnSpc>
                <a:spcPct val="80000"/>
              </a:lnSpc>
              <a:spcBef>
                <a:spcPts val="0"/>
              </a:spcBef>
              <a:spcAft>
                <a:spcPts val="0"/>
              </a:spcAft>
              <a:buSzPts val="358"/>
              <a:buNone/>
            </a:pPr>
            <a:r>
              <a:rPr lang="en" sz="2000"/>
              <a:t>Yugam Bansal (5th Grade - Mrs.Rushton’s Class)</a:t>
            </a:r>
            <a:endParaRPr sz="2000"/>
          </a:p>
          <a:p>
            <a:pPr marL="0" lvl="0" indent="0" algn="ctr" rtl="0">
              <a:lnSpc>
                <a:spcPct val="80000"/>
              </a:lnSpc>
              <a:spcBef>
                <a:spcPts val="0"/>
              </a:spcBef>
              <a:spcAft>
                <a:spcPts val="0"/>
              </a:spcAft>
              <a:buSzPts val="358"/>
              <a:buNone/>
            </a:pPr>
            <a:endParaRPr sz="1320"/>
          </a:p>
          <a:p>
            <a:pPr marL="0" lvl="0" indent="0" algn="ctr" rtl="0">
              <a:lnSpc>
                <a:spcPct val="80000"/>
              </a:lnSpc>
              <a:spcBef>
                <a:spcPts val="0"/>
              </a:spcBef>
              <a:spcAft>
                <a:spcPts val="0"/>
              </a:spcAft>
              <a:buSzPts val="358"/>
              <a:buNone/>
            </a:pPr>
            <a:endParaRPr sz="963"/>
          </a:p>
        </p:txBody>
      </p:sp>
      <p:sp>
        <p:nvSpPr>
          <p:cNvPr id="130" name="Google Shape;130;p13"/>
          <p:cNvSpPr txBox="1">
            <a:spLocks noGrp="1"/>
          </p:cNvSpPr>
          <p:nvPr>
            <p:ph type="subTitle" idx="1"/>
          </p:nvPr>
        </p:nvSpPr>
        <p:spPr>
          <a:xfrm>
            <a:off x="1001950" y="2968375"/>
            <a:ext cx="6946500" cy="426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358"/>
              <a:buNone/>
            </a:pPr>
            <a:r>
              <a:rPr lang="en" sz="1800"/>
              <a:t>Experiment with different structures and surfaces</a:t>
            </a:r>
            <a:endParaRPr sz="1800"/>
          </a:p>
          <a:p>
            <a:pPr marL="0" lvl="0" indent="0" algn="ctr" rtl="0">
              <a:lnSpc>
                <a:spcPct val="80000"/>
              </a:lnSpc>
              <a:spcBef>
                <a:spcPts val="0"/>
              </a:spcBef>
              <a:spcAft>
                <a:spcPts val="0"/>
              </a:spcAft>
              <a:buSzPts val="358"/>
              <a:buNone/>
            </a:pPr>
            <a:endParaRPr sz="1800"/>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2"/>
          <p:cNvSpPr txBox="1">
            <a:spLocks noGrp="1"/>
          </p:cNvSpPr>
          <p:nvPr>
            <p:ph type="title"/>
          </p:nvPr>
        </p:nvSpPr>
        <p:spPr>
          <a:xfrm>
            <a:off x="311700" y="40872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Conclusion           </a:t>
            </a:r>
            <a:endParaRPr sz="2200" b="1">
              <a:latin typeface="Arial"/>
              <a:ea typeface="Arial"/>
              <a:cs typeface="Arial"/>
              <a:sym typeface="Arial"/>
            </a:endParaRPr>
          </a:p>
        </p:txBody>
      </p:sp>
      <p:sp>
        <p:nvSpPr>
          <p:cNvPr id="204" name="Google Shape;204;p22"/>
          <p:cNvSpPr txBox="1">
            <a:spLocks noGrp="1"/>
          </p:cNvSpPr>
          <p:nvPr>
            <p:ph type="body" idx="1"/>
          </p:nvPr>
        </p:nvSpPr>
        <p:spPr>
          <a:xfrm>
            <a:off x="311700" y="1053725"/>
            <a:ext cx="7809900" cy="24165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Arial"/>
                <a:ea typeface="Arial"/>
                <a:cs typeface="Arial"/>
                <a:sym typeface="Arial"/>
              </a:rPr>
              <a:t>Based on my experimentation both of my hypothesis about Structural Stability and the Soil Liquefaction matched my experiment’s results.</a:t>
            </a:r>
            <a:endParaRPr i="1">
              <a:latin typeface="Arial"/>
              <a:ea typeface="Arial"/>
              <a:cs typeface="Arial"/>
              <a:sym typeface="Arial"/>
            </a:endParaRPr>
          </a:p>
          <a:p>
            <a:pPr marL="0" lvl="0" indent="0" algn="l" rtl="0">
              <a:spcBef>
                <a:spcPts val="1200"/>
              </a:spcBef>
              <a:spcAft>
                <a:spcPts val="0"/>
              </a:spcAft>
              <a:buNone/>
            </a:pPr>
            <a:r>
              <a:rPr lang="en" i="1">
                <a:latin typeface="Arial"/>
                <a:ea typeface="Arial"/>
                <a:cs typeface="Arial"/>
                <a:sym typeface="Arial"/>
              </a:rPr>
              <a:t>My conclusion for the Structural Stability experiment was that the big base triangular building will stand up the longest because triangles are the strongest shape in geometry.</a:t>
            </a:r>
            <a:endParaRPr i="1">
              <a:latin typeface="Arial"/>
              <a:ea typeface="Arial"/>
              <a:cs typeface="Arial"/>
              <a:sym typeface="Arial"/>
            </a:endParaRPr>
          </a:p>
          <a:p>
            <a:pPr marL="0" lvl="0" indent="0" algn="l" rtl="0">
              <a:spcBef>
                <a:spcPts val="1200"/>
              </a:spcBef>
              <a:spcAft>
                <a:spcPts val="1200"/>
              </a:spcAft>
              <a:buNone/>
            </a:pPr>
            <a:r>
              <a:rPr lang="en" i="1">
                <a:latin typeface="Arial"/>
                <a:ea typeface="Arial"/>
                <a:cs typeface="Arial"/>
                <a:sym typeface="Arial"/>
              </a:rPr>
              <a:t>And my conclusion for the Soil Liquefaction experiment was that with less water content and with a hard foundation such as gravel, the wooden house will stay up.</a:t>
            </a:r>
            <a:endParaRPr i="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title"/>
          </p:nvPr>
        </p:nvSpPr>
        <p:spPr>
          <a:xfrm>
            <a:off x="311700" y="40872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Application/Extension         </a:t>
            </a:r>
            <a:endParaRPr sz="2200" b="1">
              <a:latin typeface="Arial"/>
              <a:ea typeface="Arial"/>
              <a:cs typeface="Arial"/>
              <a:sym typeface="Arial"/>
            </a:endParaRPr>
          </a:p>
        </p:txBody>
      </p:sp>
      <p:sp>
        <p:nvSpPr>
          <p:cNvPr id="210" name="Google Shape;210;p23"/>
          <p:cNvSpPr txBox="1">
            <a:spLocks noGrp="1"/>
          </p:cNvSpPr>
          <p:nvPr>
            <p:ph type="body" idx="1"/>
          </p:nvPr>
        </p:nvSpPr>
        <p:spPr>
          <a:xfrm>
            <a:off x="311700" y="1063350"/>
            <a:ext cx="7779600" cy="22731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latin typeface="Arial"/>
                <a:ea typeface="Arial"/>
                <a:cs typeface="Arial"/>
                <a:sym typeface="Arial"/>
              </a:rPr>
              <a:t>Who Cares:</a:t>
            </a:r>
            <a:endParaRPr sz="2000" b="1" u="sng">
              <a:latin typeface="Arial"/>
              <a:ea typeface="Arial"/>
              <a:cs typeface="Arial"/>
              <a:sym typeface="Arial"/>
            </a:endParaRPr>
          </a:p>
          <a:p>
            <a:pPr marL="0" lvl="0" indent="0" algn="l" rtl="0">
              <a:spcBef>
                <a:spcPts val="1200"/>
              </a:spcBef>
              <a:spcAft>
                <a:spcPts val="1200"/>
              </a:spcAft>
              <a:buNone/>
            </a:pPr>
            <a:r>
              <a:rPr lang="en">
                <a:latin typeface="Arial"/>
                <a:ea typeface="Arial"/>
                <a:cs typeface="Arial"/>
                <a:sym typeface="Arial"/>
              </a:rPr>
              <a:t>An Architect (a person who designs houses) can use the information from my project to apply on real life buildings. You might be thinking, people already know that triangular buildings are earthquake resistant since people have already done this experiment before but haven’t applied it on real life buildings (I was just proving the facts). The reason people don’t build triangular buildings is because of cost, cost is why people are not making triangular buildings because the triangular buildings do not have a lot of space in them.</a:t>
            </a:r>
            <a:endParaRPr>
              <a:latin typeface="Arial"/>
              <a:ea typeface="Arial"/>
              <a:cs typeface="Arial"/>
              <a:sym typeface="Arial"/>
            </a:endParaRPr>
          </a:p>
        </p:txBody>
      </p:sp>
      <p:sp>
        <p:nvSpPr>
          <p:cNvPr id="211" name="Google Shape;211;p23"/>
          <p:cNvSpPr txBox="1"/>
          <p:nvPr/>
        </p:nvSpPr>
        <p:spPr>
          <a:xfrm>
            <a:off x="311700" y="3391975"/>
            <a:ext cx="7779600" cy="13758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b="1" u="sng">
                <a:solidFill>
                  <a:schemeClr val="dk2"/>
                </a:solidFill>
              </a:rPr>
              <a:t>Improve:</a:t>
            </a:r>
            <a:endParaRPr sz="2000" b="1" u="sng">
              <a:solidFill>
                <a:schemeClr val="dk2"/>
              </a:solidFill>
            </a:endParaRPr>
          </a:p>
          <a:p>
            <a:pPr marL="0" lvl="0" indent="0" algn="l" rtl="0">
              <a:spcBef>
                <a:spcPts val="0"/>
              </a:spcBef>
              <a:spcAft>
                <a:spcPts val="0"/>
              </a:spcAft>
              <a:buNone/>
            </a:pPr>
            <a:r>
              <a:rPr lang="en" sz="1300">
                <a:solidFill>
                  <a:schemeClr val="dk2"/>
                </a:solidFill>
              </a:rPr>
              <a:t>One way I could have improved was using different materials so that way people knew what materials they can use and I can make the small base triangular building. If anyone in the future wants to do a project like the one I did, I would recommend doing something related to earthquakes that isn’t about structural stability or soil liquefaction and that can also improve buildings in different ways.</a:t>
            </a:r>
            <a:endParaRPr sz="13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488950" y="477300"/>
            <a:ext cx="7505700" cy="9042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Extra Info - What is a seismometer and how does it work?</a:t>
            </a:r>
            <a:endParaRPr/>
          </a:p>
        </p:txBody>
      </p:sp>
      <p:sp>
        <p:nvSpPr>
          <p:cNvPr id="217" name="Google Shape;217;p24"/>
          <p:cNvSpPr txBox="1">
            <a:spLocks noGrp="1"/>
          </p:cNvSpPr>
          <p:nvPr>
            <p:ph type="body" idx="1"/>
          </p:nvPr>
        </p:nvSpPr>
        <p:spPr>
          <a:xfrm>
            <a:off x="488950" y="1508125"/>
            <a:ext cx="7505700" cy="11493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latin typeface="Arial"/>
                <a:ea typeface="Arial"/>
                <a:cs typeface="Arial"/>
                <a:sym typeface="Arial"/>
              </a:rPr>
              <a:t>A seismometer is something that is made to check the direction of the earthquake. The seismometer I made works when the ball gets balanced on a pencil that is stuck to clay and when you push the table (to represent an earthquake) the ball goes where the push was, landing in one of the six cups. Most people know seismometers as something that records the intensity of an earthquake and this is also true.   </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311700" y="40872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Thank You           </a:t>
            </a:r>
            <a:endParaRPr sz="2200" b="1">
              <a:latin typeface="Arial"/>
              <a:ea typeface="Arial"/>
              <a:cs typeface="Arial"/>
              <a:sym typeface="Arial"/>
            </a:endParaRPr>
          </a:p>
        </p:txBody>
      </p:sp>
      <p:sp>
        <p:nvSpPr>
          <p:cNvPr id="223" name="Google Shape;223;p25"/>
          <p:cNvSpPr txBox="1">
            <a:spLocks noGrp="1"/>
          </p:cNvSpPr>
          <p:nvPr>
            <p:ph type="body" idx="1"/>
          </p:nvPr>
        </p:nvSpPr>
        <p:spPr>
          <a:xfrm>
            <a:off x="3528800" y="1525700"/>
            <a:ext cx="1530000" cy="5298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200"/>
              </a:spcAft>
              <a:buNone/>
            </a:pPr>
            <a:r>
              <a:rPr lang="en" sz="2600" b="1" i="1">
                <a:solidFill>
                  <a:schemeClr val="lt1"/>
                </a:solidFill>
                <a:latin typeface="Arial"/>
                <a:ea typeface="Arial"/>
                <a:cs typeface="Arial"/>
                <a:sym typeface="Arial"/>
              </a:rPr>
              <a:t>Q &amp; A</a:t>
            </a:r>
            <a:endParaRPr sz="2600" b="1" i="1">
              <a:solidFill>
                <a:schemeClr val="lt1"/>
              </a:solidFill>
              <a:latin typeface="Arial"/>
              <a:ea typeface="Arial"/>
              <a:cs typeface="Arial"/>
              <a:sym typeface="Arial"/>
            </a:endParaRPr>
          </a:p>
        </p:txBody>
      </p:sp>
      <p:sp>
        <p:nvSpPr>
          <p:cNvPr id="224" name="Google Shape;224;p25"/>
          <p:cNvSpPr txBox="1">
            <a:spLocks noGrp="1"/>
          </p:cNvSpPr>
          <p:nvPr>
            <p:ph type="body" idx="1"/>
          </p:nvPr>
        </p:nvSpPr>
        <p:spPr>
          <a:xfrm>
            <a:off x="311700" y="2182700"/>
            <a:ext cx="8522700" cy="25989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600" b="1" i="1" dirty="0">
                <a:solidFill>
                  <a:schemeClr val="lt1"/>
                </a:solidFill>
                <a:latin typeface="Arial"/>
                <a:ea typeface="Arial"/>
                <a:cs typeface="Arial"/>
                <a:sym typeface="Arial"/>
              </a:rPr>
              <a:t>Here are some videos about my project:</a:t>
            </a:r>
            <a:endParaRPr sz="2600" b="1" i="1" dirty="0">
              <a:solidFill>
                <a:schemeClr val="lt1"/>
              </a:solidFill>
              <a:latin typeface="Arial"/>
              <a:ea typeface="Arial"/>
              <a:cs typeface="Arial"/>
              <a:sym typeface="Arial"/>
            </a:endParaRPr>
          </a:p>
          <a:p>
            <a:pPr marL="0" lvl="0" indent="0" algn="l" rtl="0">
              <a:spcBef>
                <a:spcPts val="1200"/>
              </a:spcBef>
              <a:spcAft>
                <a:spcPts val="1200"/>
              </a:spcAft>
              <a:buNone/>
            </a:pPr>
            <a:r>
              <a:rPr lang="en" sz="1200" b="1" dirty="0">
                <a:solidFill>
                  <a:schemeClr val="lt1"/>
                </a:solidFill>
                <a:latin typeface="Arial"/>
                <a:ea typeface="Arial"/>
                <a:cs typeface="Arial"/>
                <a:sym typeface="Arial"/>
              </a:rPr>
              <a:t> Project Overview		Structure Stability		       Soil Liquefaction			</a:t>
            </a:r>
            <a:endParaRPr sz="1200" b="1" dirty="0">
              <a:solidFill>
                <a:schemeClr val="lt1"/>
              </a:solidFill>
              <a:latin typeface="Arial"/>
              <a:ea typeface="Arial"/>
              <a:cs typeface="Arial"/>
              <a:sym typeface="Arial"/>
            </a:endParaRPr>
          </a:p>
        </p:txBody>
      </p:sp>
      <p:pic>
        <p:nvPicPr>
          <p:cNvPr id="225" name="Google Shape;225;p25" title="Science Fair Project Overview - Yugam Bansal.mp4">
            <a:hlinkClick r:id="rId3"/>
          </p:cNvPr>
          <p:cNvPicPr preferRelativeResize="0"/>
          <p:nvPr/>
        </p:nvPicPr>
        <p:blipFill>
          <a:blip r:embed="rId4">
            <a:alphaModFix/>
          </a:blip>
          <a:stretch>
            <a:fillRect/>
          </a:stretch>
        </p:blipFill>
        <p:spPr>
          <a:xfrm>
            <a:off x="464131" y="3103675"/>
            <a:ext cx="2237058" cy="1677800"/>
          </a:xfrm>
          <a:prstGeom prst="rect">
            <a:avLst/>
          </a:prstGeom>
          <a:noFill/>
          <a:ln>
            <a:noFill/>
          </a:ln>
        </p:spPr>
      </p:pic>
      <p:pic>
        <p:nvPicPr>
          <p:cNvPr id="226" name="Google Shape;226;p25" title="Structure Stability New.mp4">
            <a:hlinkClick r:id="rId5"/>
          </p:cNvPr>
          <p:cNvPicPr preferRelativeResize="0"/>
          <p:nvPr/>
        </p:nvPicPr>
        <p:blipFill>
          <a:blip r:embed="rId6">
            <a:alphaModFix/>
          </a:blip>
          <a:stretch>
            <a:fillRect/>
          </a:stretch>
        </p:blipFill>
        <p:spPr>
          <a:xfrm>
            <a:off x="3133844" y="3103674"/>
            <a:ext cx="2237075" cy="1677800"/>
          </a:xfrm>
          <a:prstGeom prst="rect">
            <a:avLst/>
          </a:prstGeom>
          <a:noFill/>
          <a:ln>
            <a:noFill/>
          </a:ln>
        </p:spPr>
      </p:pic>
      <p:pic>
        <p:nvPicPr>
          <p:cNvPr id="227" name="Google Shape;227;p25" title="Soil Liquifaction.mp4">
            <a:hlinkClick r:id="rId7"/>
          </p:cNvPr>
          <p:cNvPicPr preferRelativeResize="0"/>
          <p:nvPr/>
        </p:nvPicPr>
        <p:blipFill>
          <a:blip r:embed="rId8">
            <a:alphaModFix/>
          </a:blip>
          <a:stretch>
            <a:fillRect/>
          </a:stretch>
        </p:blipFill>
        <p:spPr>
          <a:xfrm>
            <a:off x="6203625" y="3103675"/>
            <a:ext cx="2282198" cy="1677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fade">
                                      <p:cBhvr>
                                        <p:cTn id="12" dur="10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gtEl>
                                        <p:attrNameLst>
                                          <p:attrName>style.visibility</p:attrName>
                                        </p:attrNameLst>
                                      </p:cBhvr>
                                      <p:to>
                                        <p:strVal val="visible"/>
                                      </p:to>
                                    </p:set>
                                    <p:animEffect transition="in" filter="fade">
                                      <p:cBhvr>
                                        <p:cTn id="1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311700" y="408725"/>
            <a:ext cx="62112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Problem - Why am I doing this project?             </a:t>
            </a:r>
            <a:endParaRPr sz="2200" b="1">
              <a:latin typeface="Arial"/>
              <a:ea typeface="Arial"/>
              <a:cs typeface="Arial"/>
              <a:sym typeface="Arial"/>
            </a:endParaRPr>
          </a:p>
        </p:txBody>
      </p:sp>
      <p:sp>
        <p:nvSpPr>
          <p:cNvPr id="136" name="Google Shape;136;p14"/>
          <p:cNvSpPr txBox="1">
            <a:spLocks noGrp="1"/>
          </p:cNvSpPr>
          <p:nvPr>
            <p:ph type="body" idx="1"/>
          </p:nvPr>
        </p:nvSpPr>
        <p:spPr>
          <a:xfrm>
            <a:off x="311700" y="1111525"/>
            <a:ext cx="3857400" cy="36612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274320" lvl="0" indent="-311150" algn="l" rtl="0">
              <a:spcBef>
                <a:spcPts val="0"/>
              </a:spcBef>
              <a:spcAft>
                <a:spcPts val="0"/>
              </a:spcAft>
              <a:buSzPts val="1300"/>
              <a:buFont typeface="Arial"/>
              <a:buChar char="●"/>
            </a:pPr>
            <a:r>
              <a:rPr lang="en" dirty="0">
                <a:latin typeface="Arial"/>
                <a:ea typeface="Arial"/>
                <a:cs typeface="Arial"/>
                <a:sym typeface="Arial"/>
              </a:rPr>
              <a:t>Earthquakes happen all around the world. A lot of people survive but many die due to collapsing and sinking buildings.</a:t>
            </a:r>
            <a:endParaRPr dirty="0">
              <a:latin typeface="Arial"/>
              <a:ea typeface="Arial"/>
              <a:cs typeface="Arial"/>
              <a:sym typeface="Arial"/>
            </a:endParaRPr>
          </a:p>
          <a:p>
            <a:pPr marL="0" lvl="0" indent="0" algn="l" rtl="0">
              <a:lnSpc>
                <a:spcPct val="25000"/>
              </a:lnSpc>
              <a:spcBef>
                <a:spcPts val="1200"/>
              </a:spcBef>
              <a:spcAft>
                <a:spcPts val="0"/>
              </a:spcAft>
              <a:buNone/>
            </a:pPr>
            <a:endParaRPr dirty="0">
              <a:latin typeface="Arial"/>
              <a:ea typeface="Arial"/>
              <a:cs typeface="Arial"/>
              <a:sym typeface="Arial"/>
            </a:endParaRPr>
          </a:p>
          <a:p>
            <a:pPr marL="274320" lvl="0" indent="-311150" algn="l" rtl="0">
              <a:spcBef>
                <a:spcPts val="0"/>
              </a:spcBef>
              <a:spcAft>
                <a:spcPts val="0"/>
              </a:spcAft>
              <a:buSzPts val="1300"/>
              <a:buFont typeface="Arial"/>
              <a:buChar char="●"/>
            </a:pPr>
            <a:r>
              <a:rPr lang="en" dirty="0">
                <a:latin typeface="Arial"/>
                <a:ea typeface="Arial"/>
                <a:cs typeface="Arial"/>
                <a:sym typeface="Arial"/>
              </a:rPr>
              <a:t>People are terrified of this deadly phenomenon and moved to countries which are less prone to earthquakes.</a:t>
            </a:r>
            <a:endParaRPr dirty="0">
              <a:latin typeface="Arial"/>
              <a:ea typeface="Arial"/>
              <a:cs typeface="Arial"/>
              <a:sym typeface="Arial"/>
            </a:endParaRPr>
          </a:p>
          <a:p>
            <a:pPr marL="457200" lvl="0" indent="0" algn="l" rtl="0">
              <a:lnSpc>
                <a:spcPct val="25000"/>
              </a:lnSpc>
              <a:spcBef>
                <a:spcPts val="1200"/>
              </a:spcBef>
              <a:spcAft>
                <a:spcPts val="0"/>
              </a:spcAft>
              <a:buNone/>
            </a:pPr>
            <a:endParaRPr dirty="0">
              <a:latin typeface="Arial"/>
              <a:ea typeface="Arial"/>
              <a:cs typeface="Arial"/>
              <a:sym typeface="Arial"/>
            </a:endParaRPr>
          </a:p>
          <a:p>
            <a:pPr marL="274320" lvl="0" indent="-311150" algn="l" rtl="0">
              <a:spcBef>
                <a:spcPts val="600"/>
              </a:spcBef>
              <a:spcAft>
                <a:spcPts val="0"/>
              </a:spcAft>
              <a:buSzPts val="1300"/>
              <a:buFont typeface="Arial"/>
              <a:buChar char="●"/>
            </a:pPr>
            <a:r>
              <a:rPr lang="en" dirty="0">
                <a:latin typeface="Arial"/>
                <a:ea typeface="Arial"/>
                <a:cs typeface="Arial"/>
                <a:sym typeface="Arial"/>
              </a:rPr>
              <a:t>A good building structure and foundation can result in less damage to buildings during an earthquake.</a:t>
            </a:r>
            <a:endParaRPr dirty="0">
              <a:latin typeface="Arial"/>
              <a:ea typeface="Arial"/>
              <a:cs typeface="Arial"/>
              <a:sym typeface="Arial"/>
            </a:endParaRPr>
          </a:p>
          <a:p>
            <a:pPr marL="457200" lvl="0" indent="0" algn="l" rtl="0">
              <a:lnSpc>
                <a:spcPct val="25000"/>
              </a:lnSpc>
              <a:spcBef>
                <a:spcPts val="1200"/>
              </a:spcBef>
              <a:spcAft>
                <a:spcPts val="0"/>
              </a:spcAft>
              <a:buNone/>
            </a:pPr>
            <a:endParaRPr dirty="0">
              <a:latin typeface="Arial"/>
              <a:ea typeface="Arial"/>
              <a:cs typeface="Arial"/>
              <a:sym typeface="Arial"/>
            </a:endParaRPr>
          </a:p>
          <a:p>
            <a:pPr marL="274320" lvl="0" indent="-311150" algn="l" rtl="0">
              <a:spcBef>
                <a:spcPts val="400"/>
              </a:spcBef>
              <a:spcAft>
                <a:spcPts val="0"/>
              </a:spcAft>
              <a:buSzPts val="1300"/>
              <a:buFont typeface="Arial"/>
              <a:buChar char="●"/>
            </a:pPr>
            <a:r>
              <a:rPr lang="en" dirty="0">
                <a:latin typeface="Arial"/>
                <a:ea typeface="Arial"/>
                <a:cs typeface="Arial"/>
                <a:sym typeface="Arial"/>
              </a:rPr>
              <a:t>I have experimented with different building structures and ground material to understand their impact during an earthquake.</a:t>
            </a:r>
            <a:endParaRPr dirty="0">
              <a:latin typeface="Arial"/>
              <a:ea typeface="Arial"/>
              <a:cs typeface="Arial"/>
              <a:sym typeface="Arial"/>
            </a:endParaRPr>
          </a:p>
          <a:p>
            <a:pPr marL="0" lvl="0" indent="0" algn="l" rtl="0">
              <a:spcBef>
                <a:spcPts val="1200"/>
              </a:spcBef>
              <a:spcAft>
                <a:spcPts val="1200"/>
              </a:spcAft>
              <a:buNone/>
            </a:pPr>
            <a:endParaRPr dirty="0">
              <a:latin typeface="Arial"/>
              <a:ea typeface="Arial"/>
              <a:cs typeface="Arial"/>
              <a:sym typeface="Arial"/>
            </a:endParaRPr>
          </a:p>
        </p:txBody>
      </p:sp>
      <p:sp>
        <p:nvSpPr>
          <p:cNvPr id="137" name="Google Shape;137;p14"/>
          <p:cNvSpPr txBox="1">
            <a:spLocks noGrp="1"/>
          </p:cNvSpPr>
          <p:nvPr>
            <p:ph type="body" idx="1"/>
          </p:nvPr>
        </p:nvSpPr>
        <p:spPr>
          <a:xfrm>
            <a:off x="4200700" y="4301850"/>
            <a:ext cx="4466700" cy="3927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1200"/>
              </a:spcAft>
              <a:buNone/>
            </a:pPr>
            <a:r>
              <a:rPr lang="en" sz="1000"/>
              <a:t>This image is a picture of a building collapsing and sinking due to an earthquake</a:t>
            </a:r>
            <a:endParaRPr/>
          </a:p>
        </p:txBody>
      </p:sp>
      <p:pic>
        <p:nvPicPr>
          <p:cNvPr id="138" name="Google Shape;138;p14"/>
          <p:cNvPicPr preferRelativeResize="0"/>
          <p:nvPr/>
        </p:nvPicPr>
        <p:blipFill>
          <a:blip r:embed="rId3">
            <a:alphaModFix/>
          </a:blip>
          <a:stretch>
            <a:fillRect/>
          </a:stretch>
        </p:blipFill>
        <p:spPr>
          <a:xfrm>
            <a:off x="4200703" y="1111525"/>
            <a:ext cx="4466647" cy="3164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311700" y="40872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Background Research             </a:t>
            </a:r>
            <a:endParaRPr sz="2200" b="1">
              <a:latin typeface="Arial"/>
              <a:ea typeface="Arial"/>
              <a:cs typeface="Arial"/>
              <a:sym typeface="Arial"/>
            </a:endParaRPr>
          </a:p>
        </p:txBody>
      </p:sp>
      <p:sp>
        <p:nvSpPr>
          <p:cNvPr id="144" name="Google Shape;144;p15"/>
          <p:cNvSpPr txBox="1">
            <a:spLocks noGrp="1"/>
          </p:cNvSpPr>
          <p:nvPr>
            <p:ph type="body" idx="1"/>
          </p:nvPr>
        </p:nvSpPr>
        <p:spPr>
          <a:xfrm>
            <a:off x="311700" y="1053725"/>
            <a:ext cx="5575500" cy="16260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Triangles are the strongest shape in geometry because when an earthquake occurs and the ground moves one way, the force gets pushed on one of the four triangular sides (like a pyramid) of the building.</a:t>
            </a:r>
            <a:endParaRPr>
              <a:latin typeface="Arial"/>
              <a:ea typeface="Arial"/>
              <a:cs typeface="Arial"/>
              <a:sym typeface="Arial"/>
            </a:endParaRPr>
          </a:p>
          <a:p>
            <a:pPr marL="0" lvl="0" indent="0" algn="l" rtl="0">
              <a:spcBef>
                <a:spcPts val="1200"/>
              </a:spcBef>
              <a:spcAft>
                <a:spcPts val="0"/>
              </a:spcAft>
              <a:buNone/>
            </a:pPr>
            <a:r>
              <a:rPr lang="en">
                <a:latin typeface="Arial"/>
                <a:ea typeface="Arial"/>
                <a:cs typeface="Arial"/>
                <a:sym typeface="Arial"/>
              </a:rPr>
              <a:t>For rectangles, the force of the earthquake makes the ground move in one direction causing the force to bend the building in the opposite direction. </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a:p>
            <a:pPr marL="0" lvl="0" indent="0" algn="l" rtl="0">
              <a:spcBef>
                <a:spcPts val="1200"/>
              </a:spcBef>
              <a:spcAft>
                <a:spcPts val="1200"/>
              </a:spcAft>
              <a:buNone/>
            </a:pPr>
            <a:endParaRPr>
              <a:latin typeface="Arial"/>
              <a:ea typeface="Arial"/>
              <a:cs typeface="Arial"/>
              <a:sym typeface="Arial"/>
            </a:endParaRPr>
          </a:p>
        </p:txBody>
      </p:sp>
      <p:sp>
        <p:nvSpPr>
          <p:cNvPr id="145" name="Google Shape;145;p15"/>
          <p:cNvSpPr txBox="1">
            <a:spLocks noGrp="1"/>
          </p:cNvSpPr>
          <p:nvPr>
            <p:ph type="body" idx="1"/>
          </p:nvPr>
        </p:nvSpPr>
        <p:spPr>
          <a:xfrm>
            <a:off x="4326700" y="3257550"/>
            <a:ext cx="4479000" cy="15987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In soil liquefaction when an earthquake occurs the ground gets loosened up and due to the large amount of water underneath the surface, it causes the building to sink.</a:t>
            </a:r>
            <a:endParaRPr>
              <a:latin typeface="Arial"/>
              <a:ea typeface="Arial"/>
              <a:cs typeface="Arial"/>
              <a:sym typeface="Arial"/>
            </a:endParaRPr>
          </a:p>
          <a:p>
            <a:pPr marL="0" lvl="0" indent="0" algn="l" rtl="0">
              <a:spcBef>
                <a:spcPts val="1200"/>
              </a:spcBef>
              <a:spcAft>
                <a:spcPts val="1200"/>
              </a:spcAft>
              <a:buNone/>
            </a:pPr>
            <a:r>
              <a:rPr lang="en">
                <a:latin typeface="Arial"/>
                <a:ea typeface="Arial"/>
                <a:cs typeface="Arial"/>
                <a:sym typeface="Arial"/>
              </a:rPr>
              <a:t>If the ground has less water, a firm surface has a better  chance of the building not sinking during an earthquake.</a:t>
            </a:r>
            <a:endParaRPr>
              <a:latin typeface="Arial"/>
              <a:ea typeface="Arial"/>
              <a:cs typeface="Arial"/>
              <a:sym typeface="Arial"/>
            </a:endParaRPr>
          </a:p>
        </p:txBody>
      </p:sp>
      <p:pic>
        <p:nvPicPr>
          <p:cNvPr id="146" name="Google Shape;146;p15"/>
          <p:cNvPicPr preferRelativeResize="0"/>
          <p:nvPr/>
        </p:nvPicPr>
        <p:blipFill rotWithShape="1">
          <a:blip r:embed="rId3">
            <a:alphaModFix/>
          </a:blip>
          <a:srcRect t="7927"/>
          <a:stretch/>
        </p:blipFill>
        <p:spPr>
          <a:xfrm>
            <a:off x="311700" y="2802675"/>
            <a:ext cx="3947574" cy="2053450"/>
          </a:xfrm>
          <a:prstGeom prst="rect">
            <a:avLst/>
          </a:prstGeom>
          <a:noFill/>
          <a:ln>
            <a:noFill/>
          </a:ln>
        </p:spPr>
      </p:pic>
      <p:pic>
        <p:nvPicPr>
          <p:cNvPr id="147" name="Google Shape;147;p15"/>
          <p:cNvPicPr preferRelativeResize="0"/>
          <p:nvPr/>
        </p:nvPicPr>
        <p:blipFill rotWithShape="1">
          <a:blip r:embed="rId4">
            <a:alphaModFix/>
          </a:blip>
          <a:srcRect b="12226"/>
          <a:stretch/>
        </p:blipFill>
        <p:spPr>
          <a:xfrm>
            <a:off x="5887200" y="1039625"/>
            <a:ext cx="2918275" cy="2141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311700" y="40872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Hypothesis           </a:t>
            </a:r>
            <a:endParaRPr sz="2200" b="1">
              <a:latin typeface="Arial"/>
              <a:ea typeface="Arial"/>
              <a:cs typeface="Arial"/>
              <a:sym typeface="Arial"/>
            </a:endParaRPr>
          </a:p>
        </p:txBody>
      </p:sp>
      <p:sp>
        <p:nvSpPr>
          <p:cNvPr id="153" name="Google Shape;153;p16"/>
          <p:cNvSpPr txBox="1">
            <a:spLocks noGrp="1"/>
          </p:cNvSpPr>
          <p:nvPr>
            <p:ph type="body" idx="1"/>
          </p:nvPr>
        </p:nvSpPr>
        <p:spPr>
          <a:xfrm>
            <a:off x="311700" y="1053725"/>
            <a:ext cx="7809900" cy="9633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Based on my background research </a:t>
            </a:r>
            <a:r>
              <a:rPr lang="en" i="1">
                <a:latin typeface="Arial"/>
                <a:ea typeface="Arial"/>
                <a:cs typeface="Arial"/>
                <a:sym typeface="Arial"/>
              </a:rPr>
              <a:t>If </a:t>
            </a:r>
            <a:r>
              <a:rPr lang="en">
                <a:latin typeface="Arial"/>
                <a:ea typeface="Arial"/>
                <a:cs typeface="Arial"/>
                <a:sym typeface="Arial"/>
              </a:rPr>
              <a:t>I use a triangular building </a:t>
            </a:r>
            <a:r>
              <a:rPr lang="en" i="1">
                <a:latin typeface="Arial"/>
                <a:ea typeface="Arial"/>
                <a:cs typeface="Arial"/>
                <a:sym typeface="Arial"/>
              </a:rPr>
              <a:t>then </a:t>
            </a:r>
            <a:r>
              <a:rPr lang="en">
                <a:latin typeface="Arial"/>
                <a:ea typeface="Arial"/>
                <a:cs typeface="Arial"/>
                <a:sym typeface="Arial"/>
              </a:rPr>
              <a:t>I think it will withstand an earthquake better than a rectangular building </a:t>
            </a:r>
            <a:r>
              <a:rPr lang="en" i="1">
                <a:latin typeface="Arial"/>
                <a:ea typeface="Arial"/>
                <a:cs typeface="Arial"/>
                <a:sym typeface="Arial"/>
              </a:rPr>
              <a:t>because </a:t>
            </a:r>
            <a:r>
              <a:rPr lang="en">
                <a:latin typeface="Arial"/>
                <a:ea typeface="Arial"/>
                <a:cs typeface="Arial"/>
                <a:sym typeface="Arial"/>
              </a:rPr>
              <a:t>triangles are the strongest shape in geometry and the force will be easily exerted out of the building.</a:t>
            </a:r>
            <a:r>
              <a:rPr lang="en" i="1">
                <a:latin typeface="Arial"/>
                <a:ea typeface="Arial"/>
                <a:cs typeface="Arial"/>
                <a:sym typeface="Arial"/>
              </a:rPr>
              <a:t> </a:t>
            </a:r>
            <a:endParaRPr i="1">
              <a:latin typeface="Arial"/>
              <a:ea typeface="Arial"/>
              <a:cs typeface="Arial"/>
              <a:sym typeface="Arial"/>
            </a:endParaRPr>
          </a:p>
          <a:p>
            <a:pPr marL="0" lvl="0" indent="0" algn="l" rtl="0">
              <a:spcBef>
                <a:spcPts val="1200"/>
              </a:spcBef>
              <a:spcAft>
                <a:spcPts val="1200"/>
              </a:spcAft>
              <a:buNone/>
            </a:pPr>
            <a:endParaRPr i="1">
              <a:latin typeface="Arial"/>
              <a:ea typeface="Arial"/>
              <a:cs typeface="Arial"/>
              <a:sym typeface="Arial"/>
            </a:endParaRPr>
          </a:p>
        </p:txBody>
      </p:sp>
      <p:sp>
        <p:nvSpPr>
          <p:cNvPr id="154" name="Google Shape;154;p16"/>
          <p:cNvSpPr txBox="1">
            <a:spLocks noGrp="1"/>
          </p:cNvSpPr>
          <p:nvPr>
            <p:ph type="body" idx="1"/>
          </p:nvPr>
        </p:nvSpPr>
        <p:spPr>
          <a:xfrm>
            <a:off x="311700" y="2186450"/>
            <a:ext cx="7809900" cy="12657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ial"/>
                <a:ea typeface="Arial"/>
                <a:cs typeface="Arial"/>
                <a:sym typeface="Arial"/>
              </a:rPr>
              <a:t>Based on my understanding I think that </a:t>
            </a:r>
            <a:r>
              <a:rPr lang="en" i="1">
                <a:latin typeface="Arial"/>
                <a:ea typeface="Arial"/>
                <a:cs typeface="Arial"/>
                <a:sym typeface="Arial"/>
              </a:rPr>
              <a:t>if </a:t>
            </a:r>
            <a:r>
              <a:rPr lang="en">
                <a:latin typeface="Arial"/>
                <a:ea typeface="Arial"/>
                <a:cs typeface="Arial"/>
                <a:sym typeface="Arial"/>
              </a:rPr>
              <a:t>I use a hard surface such as gravel with lesser water content </a:t>
            </a:r>
            <a:r>
              <a:rPr lang="en" i="1">
                <a:latin typeface="Arial"/>
                <a:ea typeface="Arial"/>
                <a:cs typeface="Arial"/>
                <a:sym typeface="Arial"/>
              </a:rPr>
              <a:t>then </a:t>
            </a:r>
            <a:r>
              <a:rPr lang="en">
                <a:latin typeface="Arial"/>
                <a:ea typeface="Arial"/>
                <a:cs typeface="Arial"/>
                <a:sym typeface="Arial"/>
              </a:rPr>
              <a:t>I think the building (the wooden model house) will have the least amount of chance to sink during an earthquake. On the other hand if I use a softer surface like soil/sand with more water content </a:t>
            </a:r>
            <a:r>
              <a:rPr lang="en" i="1">
                <a:latin typeface="Arial"/>
                <a:ea typeface="Arial"/>
                <a:cs typeface="Arial"/>
                <a:sym typeface="Arial"/>
              </a:rPr>
              <a:t>then </a:t>
            </a:r>
            <a:r>
              <a:rPr lang="en">
                <a:latin typeface="Arial"/>
                <a:ea typeface="Arial"/>
                <a:cs typeface="Arial"/>
                <a:sym typeface="Arial"/>
              </a:rPr>
              <a:t>there are a higher chances that the earthquake will make the building to sink </a:t>
            </a:r>
            <a:r>
              <a:rPr lang="en" i="1">
                <a:latin typeface="Arial"/>
                <a:ea typeface="Arial"/>
                <a:cs typeface="Arial"/>
                <a:sym typeface="Arial"/>
              </a:rPr>
              <a:t>because </a:t>
            </a:r>
            <a:r>
              <a:rPr lang="en">
                <a:latin typeface="Arial"/>
                <a:ea typeface="Arial"/>
                <a:cs typeface="Arial"/>
                <a:sym typeface="Arial"/>
              </a:rPr>
              <a:t>soil liquefaction will make the higher content of water rise up in the soft surface making the building to easily sink.</a:t>
            </a:r>
            <a:endParaRPr>
              <a:latin typeface="Arial"/>
              <a:ea typeface="Arial"/>
              <a:cs typeface="Arial"/>
              <a:sym typeface="Arial"/>
            </a:endParaRPr>
          </a:p>
          <a:p>
            <a:pPr marL="0" lvl="0" indent="0" algn="l" rtl="0">
              <a:spcBef>
                <a:spcPts val="1200"/>
              </a:spcBef>
              <a:spcAft>
                <a:spcPts val="1200"/>
              </a:spcAft>
              <a:buNone/>
            </a:pPr>
            <a:endParaRPr i="1">
              <a:latin typeface="Arial"/>
              <a:ea typeface="Arial"/>
              <a:cs typeface="Arial"/>
              <a:sym typeface="Arial"/>
            </a:endParaRPr>
          </a:p>
        </p:txBody>
      </p:sp>
      <p:sp>
        <p:nvSpPr>
          <p:cNvPr id="155" name="Google Shape;155;p16"/>
          <p:cNvSpPr txBox="1"/>
          <p:nvPr/>
        </p:nvSpPr>
        <p:spPr>
          <a:xfrm>
            <a:off x="811025" y="3933725"/>
            <a:ext cx="1772400" cy="4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310825" y="399100"/>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Experimental Variable          </a:t>
            </a:r>
            <a:endParaRPr sz="2200" b="1">
              <a:latin typeface="Arial"/>
              <a:ea typeface="Arial"/>
              <a:cs typeface="Arial"/>
              <a:sym typeface="Arial"/>
            </a:endParaRPr>
          </a:p>
        </p:txBody>
      </p:sp>
      <p:sp>
        <p:nvSpPr>
          <p:cNvPr id="161" name="Google Shape;161;p17"/>
          <p:cNvSpPr txBox="1">
            <a:spLocks noGrp="1"/>
          </p:cNvSpPr>
          <p:nvPr>
            <p:ph type="body" idx="1"/>
          </p:nvPr>
        </p:nvSpPr>
        <p:spPr>
          <a:xfrm>
            <a:off x="310825" y="1371800"/>
            <a:ext cx="4246200" cy="35541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u="sng">
                <a:latin typeface="Arial"/>
                <a:ea typeface="Arial"/>
                <a:cs typeface="Arial"/>
                <a:sym typeface="Arial"/>
              </a:rPr>
              <a:t>Manipulated variables</a:t>
            </a:r>
            <a:endParaRPr b="1" u="sng">
              <a:latin typeface="Arial"/>
              <a:ea typeface="Arial"/>
              <a:cs typeface="Arial"/>
              <a:sym typeface="Arial"/>
            </a:endParaRPr>
          </a:p>
          <a:p>
            <a:pPr marL="274320" lvl="0" indent="-219709" algn="l" rtl="0">
              <a:lnSpc>
                <a:spcPct val="100000"/>
              </a:lnSpc>
              <a:spcBef>
                <a:spcPts val="1200"/>
              </a:spcBef>
              <a:spcAft>
                <a:spcPts val="0"/>
              </a:spcAft>
              <a:buSzPts val="1300"/>
              <a:buFont typeface="Arial"/>
              <a:buChar char="●"/>
            </a:pPr>
            <a:r>
              <a:rPr lang="en" b="1">
                <a:latin typeface="Arial"/>
                <a:ea typeface="Arial"/>
                <a:cs typeface="Arial"/>
                <a:sym typeface="Arial"/>
              </a:rPr>
              <a:t>Structure shape</a:t>
            </a:r>
            <a:endParaRPr b="1">
              <a:latin typeface="Arial"/>
              <a:ea typeface="Arial"/>
              <a:cs typeface="Arial"/>
              <a:sym typeface="Arial"/>
            </a:endParaRPr>
          </a:p>
          <a:p>
            <a:pPr marL="274320" lvl="0" indent="-219709" algn="l" rtl="0">
              <a:lnSpc>
                <a:spcPct val="100000"/>
              </a:lnSpc>
              <a:spcBef>
                <a:spcPts val="0"/>
              </a:spcBef>
              <a:spcAft>
                <a:spcPts val="0"/>
              </a:spcAft>
              <a:buSzPts val="1300"/>
              <a:buFont typeface="Arial"/>
              <a:buChar char="●"/>
            </a:pPr>
            <a:r>
              <a:rPr lang="en" b="1">
                <a:latin typeface="Arial"/>
                <a:ea typeface="Arial"/>
                <a:cs typeface="Arial"/>
                <a:sym typeface="Arial"/>
              </a:rPr>
              <a:t>Structure base</a:t>
            </a:r>
            <a:endParaRPr b="1">
              <a:latin typeface="Arial"/>
              <a:ea typeface="Arial"/>
              <a:cs typeface="Arial"/>
              <a:sym typeface="Arial"/>
            </a:endParaRPr>
          </a:p>
          <a:p>
            <a:pPr marL="0" lvl="0" indent="0" algn="l" rtl="0">
              <a:spcBef>
                <a:spcPts val="1200"/>
              </a:spcBef>
              <a:spcAft>
                <a:spcPts val="0"/>
              </a:spcAft>
              <a:buNone/>
            </a:pPr>
            <a:r>
              <a:rPr lang="en" b="1" u="sng">
                <a:latin typeface="Arial"/>
                <a:ea typeface="Arial"/>
                <a:cs typeface="Arial"/>
                <a:sym typeface="Arial"/>
              </a:rPr>
              <a:t>Responding variable</a:t>
            </a:r>
            <a:r>
              <a:rPr lang="en" b="1">
                <a:latin typeface="Arial"/>
                <a:ea typeface="Arial"/>
                <a:cs typeface="Arial"/>
                <a:sym typeface="Arial"/>
              </a:rPr>
              <a:t> </a:t>
            </a:r>
            <a:endParaRPr b="1">
              <a:latin typeface="Arial"/>
              <a:ea typeface="Arial"/>
              <a:cs typeface="Arial"/>
              <a:sym typeface="Arial"/>
            </a:endParaRPr>
          </a:p>
          <a:p>
            <a:pPr marL="274320" lvl="0" indent="-219709" algn="l" rtl="0">
              <a:spcBef>
                <a:spcPts val="1200"/>
              </a:spcBef>
              <a:spcAft>
                <a:spcPts val="0"/>
              </a:spcAft>
              <a:buSzPts val="1300"/>
              <a:buFont typeface="Arial"/>
              <a:buChar char="●"/>
            </a:pPr>
            <a:r>
              <a:rPr lang="en" b="1">
                <a:latin typeface="Arial"/>
                <a:ea typeface="Arial"/>
                <a:cs typeface="Arial"/>
                <a:sym typeface="Arial"/>
              </a:rPr>
              <a:t>Which structure withstands an earthquake for a longer period of time                                                       </a:t>
            </a:r>
            <a:endParaRPr b="1" u="sng">
              <a:latin typeface="Arial"/>
              <a:ea typeface="Arial"/>
              <a:cs typeface="Arial"/>
              <a:sym typeface="Arial"/>
            </a:endParaRPr>
          </a:p>
          <a:p>
            <a:pPr marL="0" lvl="0" indent="0" algn="l" rtl="0">
              <a:spcBef>
                <a:spcPts val="1200"/>
              </a:spcBef>
              <a:spcAft>
                <a:spcPts val="0"/>
              </a:spcAft>
              <a:buNone/>
            </a:pPr>
            <a:r>
              <a:rPr lang="en" b="1" u="sng">
                <a:latin typeface="Arial"/>
                <a:ea typeface="Arial"/>
                <a:cs typeface="Arial"/>
                <a:sym typeface="Arial"/>
              </a:rPr>
              <a:t>Controlled variables</a:t>
            </a:r>
            <a:r>
              <a:rPr lang="en" b="1">
                <a:latin typeface="Arial"/>
                <a:ea typeface="Arial"/>
                <a:cs typeface="Arial"/>
                <a:sym typeface="Arial"/>
              </a:rPr>
              <a:t>    </a:t>
            </a:r>
            <a:endParaRPr b="1">
              <a:latin typeface="Arial"/>
              <a:ea typeface="Arial"/>
              <a:cs typeface="Arial"/>
              <a:sym typeface="Arial"/>
            </a:endParaRPr>
          </a:p>
          <a:p>
            <a:pPr marL="274320" lvl="0" indent="-219709" algn="l" rtl="0">
              <a:lnSpc>
                <a:spcPct val="100000"/>
              </a:lnSpc>
              <a:spcBef>
                <a:spcPts val="1200"/>
              </a:spcBef>
              <a:spcAft>
                <a:spcPts val="0"/>
              </a:spcAft>
              <a:buSzPts val="1300"/>
              <a:buFont typeface="Arial"/>
              <a:buChar char="●"/>
            </a:pPr>
            <a:r>
              <a:rPr lang="en" b="1">
                <a:latin typeface="Arial"/>
                <a:ea typeface="Arial"/>
                <a:cs typeface="Arial"/>
                <a:sym typeface="Arial"/>
              </a:rPr>
              <a:t>Same shaker table</a:t>
            </a:r>
            <a:endParaRPr b="1">
              <a:latin typeface="Arial"/>
              <a:ea typeface="Arial"/>
              <a:cs typeface="Arial"/>
              <a:sym typeface="Arial"/>
            </a:endParaRPr>
          </a:p>
          <a:p>
            <a:pPr marL="274320" lvl="0" indent="-219709" algn="l" rtl="0">
              <a:lnSpc>
                <a:spcPct val="100000"/>
              </a:lnSpc>
              <a:spcBef>
                <a:spcPts val="0"/>
              </a:spcBef>
              <a:spcAft>
                <a:spcPts val="0"/>
              </a:spcAft>
              <a:buSzPts val="1300"/>
              <a:buFont typeface="Arial"/>
              <a:buChar char="●"/>
            </a:pPr>
            <a:r>
              <a:rPr lang="en" b="1">
                <a:latin typeface="Arial"/>
                <a:ea typeface="Arial"/>
                <a:cs typeface="Arial"/>
                <a:sym typeface="Arial"/>
              </a:rPr>
              <a:t>Same material that we place the shaker table on</a:t>
            </a:r>
            <a:endParaRPr b="1">
              <a:latin typeface="Arial"/>
              <a:ea typeface="Arial"/>
              <a:cs typeface="Arial"/>
              <a:sym typeface="Arial"/>
            </a:endParaRPr>
          </a:p>
          <a:p>
            <a:pPr marL="274320" lvl="0" indent="-219709" algn="l" rtl="0">
              <a:lnSpc>
                <a:spcPct val="100000"/>
              </a:lnSpc>
              <a:spcBef>
                <a:spcPts val="0"/>
              </a:spcBef>
              <a:spcAft>
                <a:spcPts val="0"/>
              </a:spcAft>
              <a:buSzPts val="1300"/>
              <a:buFont typeface="Arial"/>
              <a:buChar char="●"/>
            </a:pPr>
            <a:r>
              <a:rPr lang="en" b="1">
                <a:latin typeface="Arial"/>
                <a:ea typeface="Arial"/>
                <a:cs typeface="Arial"/>
                <a:sym typeface="Arial"/>
              </a:rPr>
              <a:t>Same bowl and ball on the building</a:t>
            </a:r>
            <a:endParaRPr b="1">
              <a:latin typeface="Arial"/>
              <a:ea typeface="Arial"/>
              <a:cs typeface="Arial"/>
              <a:sym typeface="Arial"/>
            </a:endParaRPr>
          </a:p>
          <a:p>
            <a:pPr marL="274320" lvl="0" indent="-219709" algn="l" rtl="0">
              <a:lnSpc>
                <a:spcPct val="100000"/>
              </a:lnSpc>
              <a:spcBef>
                <a:spcPts val="0"/>
              </a:spcBef>
              <a:spcAft>
                <a:spcPts val="0"/>
              </a:spcAft>
              <a:buSzPts val="1300"/>
              <a:buFont typeface="Arial"/>
              <a:buChar char="●"/>
            </a:pPr>
            <a:r>
              <a:rPr lang="en" b="1">
                <a:latin typeface="Arial"/>
                <a:ea typeface="Arial"/>
                <a:cs typeface="Arial"/>
                <a:sym typeface="Arial"/>
              </a:rPr>
              <a:t>Same stopwatch down to the millisecond</a:t>
            </a:r>
            <a:endParaRPr b="1">
              <a:latin typeface="Arial"/>
              <a:ea typeface="Arial"/>
              <a:cs typeface="Arial"/>
              <a:sym typeface="Arial"/>
            </a:endParaRPr>
          </a:p>
          <a:p>
            <a:pPr marL="274320" lvl="0" indent="-219709" algn="l" rtl="0">
              <a:lnSpc>
                <a:spcPct val="100000"/>
              </a:lnSpc>
              <a:spcBef>
                <a:spcPts val="0"/>
              </a:spcBef>
              <a:spcAft>
                <a:spcPts val="0"/>
              </a:spcAft>
              <a:buSzPts val="1300"/>
              <a:buFont typeface="Arial"/>
              <a:buChar char="●"/>
            </a:pPr>
            <a:r>
              <a:rPr lang="en" b="1">
                <a:latin typeface="Arial"/>
                <a:ea typeface="Arial"/>
                <a:cs typeface="Arial"/>
                <a:sym typeface="Arial"/>
              </a:rPr>
              <a:t>Buildings were built with same material                                                       </a:t>
            </a:r>
            <a:endParaRPr b="1" u="sng">
              <a:latin typeface="Arial"/>
              <a:ea typeface="Arial"/>
              <a:cs typeface="Arial"/>
              <a:sym typeface="Arial"/>
            </a:endParaRPr>
          </a:p>
        </p:txBody>
      </p:sp>
      <p:sp>
        <p:nvSpPr>
          <p:cNvPr id="162" name="Google Shape;162;p17"/>
          <p:cNvSpPr txBox="1"/>
          <p:nvPr/>
        </p:nvSpPr>
        <p:spPr>
          <a:xfrm>
            <a:off x="311000" y="1039500"/>
            <a:ext cx="1802700" cy="320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i="1">
                <a:solidFill>
                  <a:schemeClr val="dk2"/>
                </a:solidFill>
                <a:latin typeface="Calibri"/>
                <a:ea typeface="Calibri"/>
                <a:cs typeface="Calibri"/>
                <a:sym typeface="Calibri"/>
              </a:rPr>
              <a:t>STRUCTURAL STABILITY                                                                                             </a:t>
            </a:r>
            <a:endParaRPr sz="1300" b="1" i="1">
              <a:solidFill>
                <a:schemeClr val="dk2"/>
              </a:solidFill>
              <a:latin typeface="Calibri"/>
              <a:ea typeface="Calibri"/>
              <a:cs typeface="Calibri"/>
              <a:sym typeface="Calibri"/>
            </a:endParaRPr>
          </a:p>
        </p:txBody>
      </p:sp>
      <p:sp>
        <p:nvSpPr>
          <p:cNvPr id="163" name="Google Shape;163;p17"/>
          <p:cNvSpPr txBox="1"/>
          <p:nvPr/>
        </p:nvSpPr>
        <p:spPr>
          <a:xfrm>
            <a:off x="4629475" y="1371600"/>
            <a:ext cx="4246200" cy="3554100"/>
          </a:xfrm>
          <a:prstGeom prst="rect">
            <a:avLst/>
          </a:prstGeom>
          <a:noFill/>
          <a:ln w="9525" cap="flat" cmpd="sng">
            <a:solidFill>
              <a:srgbClr val="000000"/>
            </a:solidFill>
            <a:prstDash val="dot"/>
            <a:round/>
            <a:headEnd type="none" w="sm" len="sm"/>
            <a:tailEnd type="none" w="sm" len="sm"/>
          </a:ln>
        </p:spPr>
        <p:txBody>
          <a:bodyPr spcFirstLastPara="1" wrap="square" lIns="91425" tIns="0" rIns="91425" bIns="91425" anchor="t" anchorCtr="0">
            <a:noAutofit/>
          </a:bodyPr>
          <a:lstStyle/>
          <a:p>
            <a:pPr marL="0" lvl="0" indent="0" algn="l" rtl="0">
              <a:lnSpc>
                <a:spcPct val="115000"/>
              </a:lnSpc>
              <a:spcBef>
                <a:spcPts val="0"/>
              </a:spcBef>
              <a:spcAft>
                <a:spcPts val="0"/>
              </a:spcAft>
              <a:buNone/>
            </a:pPr>
            <a:r>
              <a:rPr lang="en" sz="1300" b="1" u="sng">
                <a:solidFill>
                  <a:schemeClr val="dk2"/>
                </a:solidFill>
              </a:rPr>
              <a:t>Manipulated variables</a:t>
            </a:r>
            <a:endParaRPr sz="1300" b="1" u="sng">
              <a:solidFill>
                <a:schemeClr val="dk2"/>
              </a:solidFill>
            </a:endParaRPr>
          </a:p>
          <a:p>
            <a:pPr marL="274320" lvl="0" indent="-219709" algn="l" rtl="0">
              <a:lnSpc>
                <a:spcPct val="115000"/>
              </a:lnSpc>
              <a:spcBef>
                <a:spcPts val="1200"/>
              </a:spcBef>
              <a:spcAft>
                <a:spcPts val="0"/>
              </a:spcAft>
              <a:buClr>
                <a:schemeClr val="dk2"/>
              </a:buClr>
              <a:buSzPts val="1300"/>
              <a:buChar char="●"/>
            </a:pPr>
            <a:r>
              <a:rPr lang="en" sz="1300" b="1">
                <a:solidFill>
                  <a:schemeClr val="dk2"/>
                </a:solidFill>
              </a:rPr>
              <a:t>Material put into the container for the ground/foundation                                                               </a:t>
            </a:r>
            <a:endParaRPr sz="1300" b="1">
              <a:solidFill>
                <a:schemeClr val="dk2"/>
              </a:solidFill>
            </a:endParaRPr>
          </a:p>
          <a:p>
            <a:pPr marL="0" lvl="0" indent="0" algn="l" rtl="0">
              <a:lnSpc>
                <a:spcPct val="115000"/>
              </a:lnSpc>
              <a:spcBef>
                <a:spcPts val="1200"/>
              </a:spcBef>
              <a:spcAft>
                <a:spcPts val="0"/>
              </a:spcAft>
              <a:buNone/>
            </a:pPr>
            <a:r>
              <a:rPr lang="en" sz="1300" b="1" u="sng">
                <a:solidFill>
                  <a:schemeClr val="dk2"/>
                </a:solidFill>
              </a:rPr>
              <a:t>Responding variable</a:t>
            </a:r>
            <a:r>
              <a:rPr lang="en" sz="1300" b="1">
                <a:solidFill>
                  <a:schemeClr val="dk2"/>
                </a:solidFill>
              </a:rPr>
              <a:t> </a:t>
            </a:r>
            <a:endParaRPr sz="1300" b="1">
              <a:solidFill>
                <a:schemeClr val="dk2"/>
              </a:solidFill>
            </a:endParaRPr>
          </a:p>
          <a:p>
            <a:pPr marL="182880" lvl="0" indent="-128269" algn="l" rtl="0">
              <a:lnSpc>
                <a:spcPct val="115000"/>
              </a:lnSpc>
              <a:spcBef>
                <a:spcPts val="1200"/>
              </a:spcBef>
              <a:spcAft>
                <a:spcPts val="0"/>
              </a:spcAft>
              <a:buClr>
                <a:schemeClr val="dk2"/>
              </a:buClr>
              <a:buSzPts val="1300"/>
              <a:buChar char="●"/>
            </a:pPr>
            <a:r>
              <a:rPr lang="en" sz="1300" b="1">
                <a:solidFill>
                  <a:schemeClr val="dk2"/>
                </a:solidFill>
              </a:rPr>
              <a:t>Which type of ground/foundation is best to withstand soil liquefaction during an earthquake                                                 </a:t>
            </a:r>
            <a:endParaRPr sz="1300" b="1" u="sng">
              <a:solidFill>
                <a:schemeClr val="dk2"/>
              </a:solidFill>
            </a:endParaRPr>
          </a:p>
          <a:p>
            <a:pPr marL="0" lvl="0" indent="0" algn="l" rtl="0">
              <a:lnSpc>
                <a:spcPct val="115000"/>
              </a:lnSpc>
              <a:spcBef>
                <a:spcPts val="1200"/>
              </a:spcBef>
              <a:spcAft>
                <a:spcPts val="0"/>
              </a:spcAft>
              <a:buNone/>
            </a:pPr>
            <a:r>
              <a:rPr lang="en" sz="1300" b="1" u="sng">
                <a:solidFill>
                  <a:schemeClr val="dk2"/>
                </a:solidFill>
              </a:rPr>
              <a:t>Controlled variables</a:t>
            </a:r>
            <a:r>
              <a:rPr lang="en" sz="1300" b="1">
                <a:solidFill>
                  <a:schemeClr val="dk2"/>
                </a:solidFill>
              </a:rPr>
              <a:t>  </a:t>
            </a:r>
            <a:endParaRPr sz="1300" b="1">
              <a:solidFill>
                <a:schemeClr val="dk2"/>
              </a:solidFill>
            </a:endParaRPr>
          </a:p>
          <a:p>
            <a:pPr marL="274320" lvl="0" indent="-219709" algn="l" rtl="0">
              <a:lnSpc>
                <a:spcPct val="100000"/>
              </a:lnSpc>
              <a:spcBef>
                <a:spcPts val="1200"/>
              </a:spcBef>
              <a:spcAft>
                <a:spcPts val="0"/>
              </a:spcAft>
              <a:buClr>
                <a:schemeClr val="dk2"/>
              </a:buClr>
              <a:buSzPts val="1300"/>
              <a:buChar char="●"/>
            </a:pPr>
            <a:r>
              <a:rPr lang="en" sz="1300" b="1">
                <a:solidFill>
                  <a:schemeClr val="dk2"/>
                </a:solidFill>
              </a:rPr>
              <a:t>Same container that I tested in</a:t>
            </a:r>
            <a:endParaRPr sz="1300" b="1">
              <a:solidFill>
                <a:schemeClr val="dk2"/>
              </a:solidFill>
            </a:endParaRPr>
          </a:p>
          <a:p>
            <a:pPr marL="274320" lvl="0" indent="-219709" algn="l" rtl="0">
              <a:lnSpc>
                <a:spcPct val="100000"/>
              </a:lnSpc>
              <a:spcBef>
                <a:spcPts val="0"/>
              </a:spcBef>
              <a:spcAft>
                <a:spcPts val="0"/>
              </a:spcAft>
              <a:buClr>
                <a:schemeClr val="dk2"/>
              </a:buClr>
              <a:buSzPts val="1300"/>
              <a:buChar char="●"/>
            </a:pPr>
            <a:r>
              <a:rPr lang="en" sz="1300" b="1">
                <a:solidFill>
                  <a:schemeClr val="dk2"/>
                </a:solidFill>
              </a:rPr>
              <a:t>I used the same model house </a:t>
            </a:r>
            <a:endParaRPr sz="1100" b="1">
              <a:solidFill>
                <a:schemeClr val="dk2"/>
              </a:solidFill>
            </a:endParaRPr>
          </a:p>
          <a:p>
            <a:pPr marL="274320" lvl="0" indent="-219709" algn="l" rtl="0">
              <a:lnSpc>
                <a:spcPct val="100000"/>
              </a:lnSpc>
              <a:spcBef>
                <a:spcPts val="0"/>
              </a:spcBef>
              <a:spcAft>
                <a:spcPts val="0"/>
              </a:spcAft>
              <a:buClr>
                <a:schemeClr val="dk2"/>
              </a:buClr>
              <a:buSzPts val="1300"/>
              <a:buChar char="●"/>
            </a:pPr>
            <a:r>
              <a:rPr lang="en" sz="1300" b="1">
                <a:solidFill>
                  <a:schemeClr val="dk2"/>
                </a:solidFill>
              </a:rPr>
              <a:t>I used the same shaker table</a:t>
            </a:r>
            <a:endParaRPr sz="1300" b="1">
              <a:solidFill>
                <a:schemeClr val="dk2"/>
              </a:solidFill>
            </a:endParaRPr>
          </a:p>
          <a:p>
            <a:pPr marL="274320" lvl="0" indent="-219709" algn="l" rtl="0">
              <a:lnSpc>
                <a:spcPct val="100000"/>
              </a:lnSpc>
              <a:spcBef>
                <a:spcPts val="0"/>
              </a:spcBef>
              <a:spcAft>
                <a:spcPts val="0"/>
              </a:spcAft>
              <a:buClr>
                <a:schemeClr val="dk2"/>
              </a:buClr>
              <a:buSzPts val="1300"/>
              <a:buChar char="●"/>
            </a:pPr>
            <a:r>
              <a:rPr lang="en" sz="1300" b="1">
                <a:solidFill>
                  <a:schemeClr val="dk2"/>
                </a:solidFill>
              </a:rPr>
              <a:t>Same material we placed the shaker table on</a:t>
            </a:r>
            <a:endParaRPr sz="1300" b="1">
              <a:solidFill>
                <a:schemeClr val="dk2"/>
              </a:solidFill>
            </a:endParaRPr>
          </a:p>
          <a:p>
            <a:pPr marL="274320" lvl="0" indent="-219709" algn="l" rtl="0">
              <a:lnSpc>
                <a:spcPct val="100000"/>
              </a:lnSpc>
              <a:spcBef>
                <a:spcPts val="0"/>
              </a:spcBef>
              <a:spcAft>
                <a:spcPts val="0"/>
              </a:spcAft>
              <a:buClr>
                <a:schemeClr val="dk2"/>
              </a:buClr>
              <a:buSzPts val="1300"/>
              <a:buChar char="●"/>
            </a:pPr>
            <a:r>
              <a:rPr lang="en" sz="1300" b="1">
                <a:solidFill>
                  <a:schemeClr val="dk2"/>
                </a:solidFill>
              </a:rPr>
              <a:t>Same amount of time on the timer</a:t>
            </a:r>
            <a:endParaRPr sz="1300" b="1">
              <a:solidFill>
                <a:schemeClr val="dk2"/>
              </a:solidFill>
            </a:endParaRPr>
          </a:p>
        </p:txBody>
      </p:sp>
      <p:sp>
        <p:nvSpPr>
          <p:cNvPr id="164" name="Google Shape;164;p17"/>
          <p:cNvSpPr txBox="1"/>
          <p:nvPr/>
        </p:nvSpPr>
        <p:spPr>
          <a:xfrm>
            <a:off x="4629775" y="1033325"/>
            <a:ext cx="1560300" cy="320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i="1">
                <a:solidFill>
                  <a:schemeClr val="dk2"/>
                </a:solidFill>
                <a:latin typeface="Calibri"/>
                <a:ea typeface="Calibri"/>
                <a:cs typeface="Calibri"/>
                <a:sym typeface="Calibri"/>
              </a:rPr>
              <a:t>SOIL LIQUEFACTION</a:t>
            </a:r>
            <a:endParaRPr sz="1300" b="1" i="1">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330100" y="317650"/>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Procedure - Structural Stability          </a:t>
            </a:r>
            <a:endParaRPr sz="2200" b="1">
              <a:latin typeface="Arial"/>
              <a:ea typeface="Arial"/>
              <a:cs typeface="Arial"/>
              <a:sym typeface="Arial"/>
            </a:endParaRPr>
          </a:p>
        </p:txBody>
      </p:sp>
      <p:sp>
        <p:nvSpPr>
          <p:cNvPr id="170" name="Google Shape;170;p18"/>
          <p:cNvSpPr txBox="1">
            <a:spLocks noGrp="1"/>
          </p:cNvSpPr>
          <p:nvPr>
            <p:ph type="body" idx="1"/>
          </p:nvPr>
        </p:nvSpPr>
        <p:spPr>
          <a:xfrm>
            <a:off x="330100" y="972975"/>
            <a:ext cx="7550100" cy="38841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274320" lvl="0" indent="-219709" algn="l" rtl="0">
              <a:lnSpc>
                <a:spcPct val="100000"/>
              </a:lnSpc>
              <a:spcBef>
                <a:spcPts val="0"/>
              </a:spcBef>
              <a:spcAft>
                <a:spcPts val="0"/>
              </a:spcAft>
              <a:buSzPts val="1300"/>
              <a:buFont typeface="Arial"/>
              <a:buAutoNum type="arabicPeriod"/>
            </a:pPr>
            <a:r>
              <a:rPr lang="en">
                <a:latin typeface="Arial"/>
                <a:ea typeface="Arial"/>
                <a:cs typeface="Arial"/>
                <a:sym typeface="Arial"/>
              </a:rPr>
              <a:t>First I made the shaker table (representing an earthquake) by putting 2 rubber bands around both sides of 2 cardboard sheets. And I also placed 4-6 balls (harder and bigger makes the earthquake more intense) in between the center of the cardboard sheets.</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Then I made three buildings, one was the small base rectangular building, second was the big base rectangular building and third was the big base triangular building. These buildings were made out of plastic straws and connecter pieces.</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I placed the small base rectangular building on the shaker table.</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For the stability of the building base, I had to put the rubber bands on the shaker table over the base connectors.</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Then I put a bowl with a ball in it at the top of the building (representing weight of the building).</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After that I set a stopwatch and immediately started shaking the shaker table.</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Finally I stopped the stopwatch when the ball fell down from the top of the building and analyzed how long it took. </a:t>
            </a:r>
            <a:endParaRPr>
              <a:latin typeface="Arial"/>
              <a:ea typeface="Arial"/>
              <a:cs typeface="Arial"/>
              <a:sym typeface="Arial"/>
            </a:endParaRPr>
          </a:p>
          <a:p>
            <a:pPr marL="274320" lvl="0" indent="-219709" algn="l" rtl="0">
              <a:lnSpc>
                <a:spcPct val="100000"/>
              </a:lnSpc>
              <a:spcBef>
                <a:spcPts val="1000"/>
              </a:spcBef>
              <a:spcAft>
                <a:spcPts val="1000"/>
              </a:spcAft>
              <a:buSzPts val="1300"/>
              <a:buFont typeface="Arial"/>
              <a:buAutoNum type="arabicPeriod"/>
            </a:pPr>
            <a:r>
              <a:rPr lang="en">
                <a:latin typeface="Arial"/>
                <a:ea typeface="Arial"/>
                <a:cs typeface="Arial"/>
                <a:sym typeface="Arial"/>
              </a:rPr>
              <a:t>I repeated steps 3-7 for the other buildings.</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311700" y="397400"/>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Procedure - Soil Liquefaction           </a:t>
            </a:r>
            <a:endParaRPr sz="2200" b="1">
              <a:latin typeface="Arial"/>
              <a:ea typeface="Arial"/>
              <a:cs typeface="Arial"/>
              <a:sym typeface="Arial"/>
            </a:endParaRPr>
          </a:p>
        </p:txBody>
      </p:sp>
      <p:sp>
        <p:nvSpPr>
          <p:cNvPr id="176" name="Google Shape;176;p19"/>
          <p:cNvSpPr txBox="1">
            <a:spLocks noGrp="1"/>
          </p:cNvSpPr>
          <p:nvPr>
            <p:ph type="body" idx="1"/>
          </p:nvPr>
        </p:nvSpPr>
        <p:spPr>
          <a:xfrm>
            <a:off x="311700" y="1072700"/>
            <a:ext cx="8311800" cy="2996100"/>
          </a:xfrm>
          <a:prstGeom prst="rect">
            <a:avLst/>
          </a:prstGeom>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274320" lvl="0" indent="-219709" algn="l" rtl="0">
              <a:lnSpc>
                <a:spcPct val="100000"/>
              </a:lnSpc>
              <a:spcBef>
                <a:spcPts val="0"/>
              </a:spcBef>
              <a:spcAft>
                <a:spcPts val="0"/>
              </a:spcAft>
              <a:buSzPts val="1300"/>
              <a:buFont typeface="Arial"/>
              <a:buAutoNum type="arabicPeriod"/>
            </a:pPr>
            <a:r>
              <a:rPr lang="en">
                <a:latin typeface="Arial"/>
                <a:ea typeface="Arial"/>
                <a:cs typeface="Arial"/>
                <a:sym typeface="Arial"/>
              </a:rPr>
              <a:t>First I took the shaker table from the structural stability experiment.</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Next I took a plastic box/container and filled it halfway with sand.</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After that I poured 1 glass of water in the plastic box and waited till the water sunk in.</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Then I got a small wooden model house and placed it on the sand in the box/container.</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Next I placed the box/container on top of the shaker table, started a timer for 30 seconds and started shaking the shaker table.</a:t>
            </a:r>
            <a:endParaRPr>
              <a:latin typeface="Arial"/>
              <a:ea typeface="Arial"/>
              <a:cs typeface="Arial"/>
              <a:sym typeface="Arial"/>
            </a:endParaRPr>
          </a:p>
          <a:p>
            <a:pPr marL="274320" lvl="0" indent="-219709" algn="l" rtl="0">
              <a:lnSpc>
                <a:spcPct val="100000"/>
              </a:lnSpc>
              <a:spcBef>
                <a:spcPts val="1000"/>
              </a:spcBef>
              <a:spcAft>
                <a:spcPts val="0"/>
              </a:spcAft>
              <a:buSzPts val="1300"/>
              <a:buFont typeface="Arial"/>
              <a:buAutoNum type="arabicPeriod"/>
            </a:pPr>
            <a:r>
              <a:rPr lang="en">
                <a:latin typeface="Arial"/>
                <a:ea typeface="Arial"/>
                <a:cs typeface="Arial"/>
                <a:sym typeface="Arial"/>
              </a:rPr>
              <a:t>Finally when the 30 second timer rung I measured how deep the model house sunk in if it sank at all and recorded it.</a:t>
            </a:r>
            <a:endParaRPr>
              <a:latin typeface="Arial"/>
              <a:ea typeface="Arial"/>
              <a:cs typeface="Arial"/>
              <a:sym typeface="Arial"/>
            </a:endParaRPr>
          </a:p>
          <a:p>
            <a:pPr marL="274320" lvl="0" indent="-219709" algn="l" rtl="0">
              <a:lnSpc>
                <a:spcPct val="100000"/>
              </a:lnSpc>
              <a:spcBef>
                <a:spcPts val="1000"/>
              </a:spcBef>
              <a:spcAft>
                <a:spcPts val="1000"/>
              </a:spcAft>
              <a:buSzPts val="1300"/>
              <a:buFont typeface="Arial"/>
              <a:buAutoNum type="arabicPeriod"/>
            </a:pPr>
            <a:r>
              <a:rPr lang="en">
                <a:latin typeface="Arial"/>
                <a:ea typeface="Arial"/>
                <a:cs typeface="Arial"/>
                <a:sym typeface="Arial"/>
              </a:rPr>
              <a:t>I repeated steps 2-6 for soil and gravel. </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311700" y="24917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Results/Analysis - Structure Stability           </a:t>
            </a:r>
            <a:endParaRPr sz="2200" b="1">
              <a:latin typeface="Arial"/>
              <a:ea typeface="Arial"/>
              <a:cs typeface="Arial"/>
              <a:sym typeface="Arial"/>
            </a:endParaRPr>
          </a:p>
        </p:txBody>
      </p:sp>
      <p:sp>
        <p:nvSpPr>
          <p:cNvPr id="182" name="Google Shape;182;p20"/>
          <p:cNvSpPr txBox="1">
            <a:spLocks noGrp="1"/>
          </p:cNvSpPr>
          <p:nvPr>
            <p:ph type="body" idx="1"/>
          </p:nvPr>
        </p:nvSpPr>
        <p:spPr>
          <a:xfrm>
            <a:off x="311700" y="956050"/>
            <a:ext cx="5575500" cy="1818300"/>
          </a:xfrm>
          <a:prstGeom prst="rect">
            <a:avLst/>
          </a:prstGeom>
          <a:ln w="9525" cap="flat" cmpd="sng">
            <a:solidFill>
              <a:srgbClr val="000000"/>
            </a:solidFill>
            <a:prstDash val="dot"/>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r>
              <a:rPr lang="en">
                <a:latin typeface="Arial"/>
                <a:ea typeface="Arial"/>
                <a:cs typeface="Arial"/>
                <a:sym typeface="Arial"/>
              </a:rPr>
              <a:t>Based on my experimentation the averaged results were:</a:t>
            </a:r>
            <a:endParaRPr>
              <a:latin typeface="Arial"/>
              <a:ea typeface="Arial"/>
              <a:cs typeface="Arial"/>
              <a:sym typeface="Arial"/>
            </a:endParaRPr>
          </a:p>
          <a:p>
            <a:pPr marL="182880" lvl="0" indent="-128269" algn="l" rtl="0">
              <a:lnSpc>
                <a:spcPct val="100000"/>
              </a:lnSpc>
              <a:spcBef>
                <a:spcPts val="1200"/>
              </a:spcBef>
              <a:spcAft>
                <a:spcPts val="0"/>
              </a:spcAft>
              <a:buSzPts val="1300"/>
              <a:buFont typeface="Arial"/>
              <a:buChar char="●"/>
            </a:pPr>
            <a:r>
              <a:rPr lang="en">
                <a:latin typeface="Arial"/>
                <a:ea typeface="Arial"/>
                <a:cs typeface="Arial"/>
                <a:sym typeface="Arial"/>
              </a:rPr>
              <a:t>The big base triangular building was the most stable among all the three buildings even though there was some structural damage. The average time it took for the ball to fall off was about 44 seconds.</a:t>
            </a:r>
            <a:endParaRPr>
              <a:latin typeface="Arial"/>
              <a:ea typeface="Arial"/>
              <a:cs typeface="Arial"/>
              <a:sym typeface="Arial"/>
            </a:endParaRPr>
          </a:p>
          <a:p>
            <a:pPr marL="182880" lvl="0" indent="-128269" algn="l" rtl="0">
              <a:lnSpc>
                <a:spcPct val="100000"/>
              </a:lnSpc>
              <a:spcBef>
                <a:spcPts val="0"/>
              </a:spcBef>
              <a:spcAft>
                <a:spcPts val="0"/>
              </a:spcAft>
              <a:buSzPts val="1300"/>
              <a:buFont typeface="Arial"/>
              <a:buChar char="●"/>
            </a:pPr>
            <a:r>
              <a:rPr lang="en">
                <a:latin typeface="Arial"/>
                <a:ea typeface="Arial"/>
                <a:cs typeface="Arial"/>
                <a:sym typeface="Arial"/>
              </a:rPr>
              <a:t>The average time it took for the big base rectangular building’s ball to fall off was about 27 seconds.</a:t>
            </a:r>
            <a:endParaRPr>
              <a:latin typeface="Arial"/>
              <a:ea typeface="Arial"/>
              <a:cs typeface="Arial"/>
              <a:sym typeface="Arial"/>
            </a:endParaRPr>
          </a:p>
          <a:p>
            <a:pPr marL="182880" lvl="0" indent="-128269" algn="l" rtl="0">
              <a:lnSpc>
                <a:spcPct val="100000"/>
              </a:lnSpc>
              <a:spcBef>
                <a:spcPts val="0"/>
              </a:spcBef>
              <a:spcAft>
                <a:spcPts val="0"/>
              </a:spcAft>
              <a:buSzPts val="1300"/>
              <a:buFont typeface="Arial"/>
              <a:buChar char="●"/>
            </a:pPr>
            <a:r>
              <a:rPr lang="en">
                <a:latin typeface="Arial"/>
                <a:ea typeface="Arial"/>
                <a:cs typeface="Arial"/>
                <a:sym typeface="Arial"/>
              </a:rPr>
              <a:t>The average time it took for the small base rectangular building’s ball to fall off was about 17 seconds.</a:t>
            </a:r>
            <a:endParaRPr>
              <a:latin typeface="Arial"/>
              <a:ea typeface="Arial"/>
              <a:cs typeface="Arial"/>
              <a:sym typeface="Arial"/>
            </a:endParaRPr>
          </a:p>
          <a:p>
            <a:pPr marL="457200" lvl="0" indent="0" algn="l" rtl="0">
              <a:lnSpc>
                <a:spcPct val="100000"/>
              </a:lnSpc>
              <a:spcBef>
                <a:spcPts val="1200"/>
              </a:spcBef>
              <a:spcAft>
                <a:spcPts val="0"/>
              </a:spcAft>
              <a:buNone/>
            </a:pPr>
            <a:endParaRPr>
              <a:latin typeface="Arial"/>
              <a:ea typeface="Arial"/>
              <a:cs typeface="Arial"/>
              <a:sym typeface="Arial"/>
            </a:endParaRPr>
          </a:p>
          <a:p>
            <a:pPr marL="182880" lvl="0" indent="-128269" algn="l" rtl="0">
              <a:lnSpc>
                <a:spcPct val="100000"/>
              </a:lnSpc>
              <a:spcBef>
                <a:spcPts val="1200"/>
              </a:spcBef>
              <a:spcAft>
                <a:spcPts val="0"/>
              </a:spcAft>
              <a:buSzPts val="1300"/>
              <a:buFont typeface="Arial"/>
              <a:buChar char="●"/>
            </a:pPr>
            <a:r>
              <a:rPr lang="en">
                <a:latin typeface="Arial"/>
                <a:ea typeface="Arial"/>
                <a:cs typeface="Arial"/>
                <a:sym typeface="Arial"/>
              </a:rPr>
              <a:t>The average time it took for the small base rectangular building’s ball to fall off was about 17 seconds.</a:t>
            </a:r>
            <a:endParaRPr>
              <a:latin typeface="Arial"/>
              <a:ea typeface="Arial"/>
              <a:cs typeface="Arial"/>
              <a:sym typeface="Arial"/>
            </a:endParaRPr>
          </a:p>
        </p:txBody>
      </p:sp>
      <p:graphicFrame>
        <p:nvGraphicFramePr>
          <p:cNvPr id="183" name="Google Shape;183;p20"/>
          <p:cNvGraphicFramePr/>
          <p:nvPr/>
        </p:nvGraphicFramePr>
        <p:xfrm>
          <a:off x="311700" y="2882125"/>
          <a:ext cx="4183750" cy="1989555"/>
        </p:xfrm>
        <a:graphic>
          <a:graphicData uri="http://schemas.openxmlformats.org/drawingml/2006/table">
            <a:tbl>
              <a:tblPr>
                <a:noFill/>
                <a:tableStyleId>{C4700D10-F7D4-413F-959F-623D4D905C21}</a:tableStyleId>
              </a:tblPr>
              <a:tblGrid>
                <a:gridCol w="2284000">
                  <a:extLst>
                    <a:ext uri="{9D8B030D-6E8A-4147-A177-3AD203B41FA5}">
                      <a16:colId xmlns:a16="http://schemas.microsoft.com/office/drawing/2014/main" val="20000"/>
                    </a:ext>
                  </a:extLst>
                </a:gridCol>
                <a:gridCol w="605050">
                  <a:extLst>
                    <a:ext uri="{9D8B030D-6E8A-4147-A177-3AD203B41FA5}">
                      <a16:colId xmlns:a16="http://schemas.microsoft.com/office/drawing/2014/main" val="20001"/>
                    </a:ext>
                  </a:extLst>
                </a:gridCol>
                <a:gridCol w="662725">
                  <a:extLst>
                    <a:ext uri="{9D8B030D-6E8A-4147-A177-3AD203B41FA5}">
                      <a16:colId xmlns:a16="http://schemas.microsoft.com/office/drawing/2014/main" val="20002"/>
                    </a:ext>
                  </a:extLst>
                </a:gridCol>
                <a:gridCol w="631975">
                  <a:extLst>
                    <a:ext uri="{9D8B030D-6E8A-4147-A177-3AD203B41FA5}">
                      <a16:colId xmlns:a16="http://schemas.microsoft.com/office/drawing/2014/main" val="20003"/>
                    </a:ext>
                  </a:extLst>
                </a:gridCol>
              </a:tblGrid>
              <a:tr h="728600">
                <a:tc>
                  <a:txBody>
                    <a:bodyPr/>
                    <a:lstStyle/>
                    <a:p>
                      <a:pPr marL="0" lvl="0" indent="0" algn="l" rtl="0">
                        <a:spcBef>
                          <a:spcPts val="0"/>
                        </a:spcBef>
                        <a:spcAft>
                          <a:spcPts val="0"/>
                        </a:spcAft>
                        <a:buNone/>
                      </a:pPr>
                      <a:r>
                        <a:rPr lang="en" sz="1300"/>
                        <a:t>                          </a:t>
                      </a:r>
                      <a:r>
                        <a:rPr lang="en" sz="1300" b="1"/>
                        <a:t>Time (sec)</a:t>
                      </a:r>
                      <a:endParaRPr sz="1300" b="1"/>
                    </a:p>
                    <a:p>
                      <a:pPr marL="0" lvl="0" indent="0" algn="l" rtl="0">
                        <a:spcBef>
                          <a:spcPts val="0"/>
                        </a:spcBef>
                        <a:spcAft>
                          <a:spcPts val="0"/>
                        </a:spcAft>
                        <a:buNone/>
                      </a:pPr>
                      <a:endParaRPr sz="1300" b="1"/>
                    </a:p>
                    <a:p>
                      <a:pPr marL="0" lvl="0" indent="0" algn="l" rtl="0">
                        <a:spcBef>
                          <a:spcPts val="0"/>
                        </a:spcBef>
                        <a:spcAft>
                          <a:spcPts val="0"/>
                        </a:spcAft>
                        <a:buNone/>
                      </a:pPr>
                      <a:r>
                        <a:rPr lang="en" sz="1300" b="1"/>
                        <a:t>Building Structure</a:t>
                      </a:r>
                      <a:endParaRPr sz="1300" b="1"/>
                    </a:p>
                  </a:txBody>
                  <a:tcPr marL="91425" marR="91425" marT="91425" marB="91425">
                    <a:solidFill>
                      <a:srgbClr val="F6B26B"/>
                    </a:solidFill>
                  </a:tcPr>
                </a:tc>
                <a:tc>
                  <a:txBody>
                    <a:bodyPr/>
                    <a:lstStyle/>
                    <a:p>
                      <a:pPr marL="0" lvl="0" indent="0" algn="ctr" rtl="0">
                        <a:spcBef>
                          <a:spcPts val="0"/>
                        </a:spcBef>
                        <a:spcAft>
                          <a:spcPts val="0"/>
                        </a:spcAft>
                        <a:buNone/>
                      </a:pPr>
                      <a:r>
                        <a:rPr lang="en" b="1"/>
                        <a:t>Trial # 1</a:t>
                      </a:r>
                      <a:endParaRPr b="1"/>
                    </a:p>
                  </a:txBody>
                  <a:tcPr marL="91425" marR="91425" marT="91425" marB="91425">
                    <a:solidFill>
                      <a:srgbClr val="F6B26B"/>
                    </a:solidFill>
                  </a:tcPr>
                </a:tc>
                <a:tc>
                  <a:txBody>
                    <a:bodyPr/>
                    <a:lstStyle/>
                    <a:p>
                      <a:pPr marL="0" lvl="0" indent="0" algn="ctr" rtl="0">
                        <a:spcBef>
                          <a:spcPts val="0"/>
                        </a:spcBef>
                        <a:spcAft>
                          <a:spcPts val="0"/>
                        </a:spcAft>
                        <a:buNone/>
                      </a:pPr>
                      <a:r>
                        <a:rPr lang="en" b="1"/>
                        <a:t>Trial # 2</a:t>
                      </a:r>
                      <a:endParaRPr b="1"/>
                    </a:p>
                  </a:txBody>
                  <a:tcPr marL="91425" marR="91425" marT="91425" marB="91425">
                    <a:solidFill>
                      <a:srgbClr val="F6B26B"/>
                    </a:solidFill>
                  </a:tcPr>
                </a:tc>
                <a:tc>
                  <a:txBody>
                    <a:bodyPr/>
                    <a:lstStyle/>
                    <a:p>
                      <a:pPr marL="0" lvl="0" indent="0" algn="ctr" rtl="0">
                        <a:spcBef>
                          <a:spcPts val="0"/>
                        </a:spcBef>
                        <a:spcAft>
                          <a:spcPts val="0"/>
                        </a:spcAft>
                        <a:buNone/>
                      </a:pPr>
                      <a:r>
                        <a:rPr lang="en" b="1"/>
                        <a:t>Trial # 3</a:t>
                      </a:r>
                      <a:endParaRPr b="1"/>
                    </a:p>
                  </a:txBody>
                  <a:tcPr marL="91425" marR="91425" marT="91425" marB="91425">
                    <a:solidFill>
                      <a:srgbClr val="F6B26B"/>
                    </a:solidFill>
                  </a:tcPr>
                </a:tc>
                <a:extLst>
                  <a:ext uri="{0D108BD9-81ED-4DB2-BD59-A6C34878D82A}">
                    <a16:rowId xmlns:a16="http://schemas.microsoft.com/office/drawing/2014/main" val="10000"/>
                  </a:ext>
                </a:extLst>
              </a:tr>
              <a:tr h="371425">
                <a:tc>
                  <a:txBody>
                    <a:bodyPr/>
                    <a:lstStyle/>
                    <a:p>
                      <a:pPr marL="0" lvl="0" indent="0" algn="l" rtl="0">
                        <a:spcBef>
                          <a:spcPts val="0"/>
                        </a:spcBef>
                        <a:spcAft>
                          <a:spcPts val="0"/>
                        </a:spcAft>
                        <a:buNone/>
                      </a:pPr>
                      <a:r>
                        <a:rPr lang="en" b="1"/>
                        <a:t>Big Base Triangular</a:t>
                      </a:r>
                      <a:endParaRPr b="1"/>
                    </a:p>
                  </a:txBody>
                  <a:tcPr marL="91425" marR="91425" marT="91425" marB="91425">
                    <a:solidFill>
                      <a:srgbClr val="F6B26B"/>
                    </a:solidFill>
                  </a:tcPr>
                </a:tc>
                <a:tc>
                  <a:txBody>
                    <a:bodyPr/>
                    <a:lstStyle/>
                    <a:p>
                      <a:pPr marL="0" lvl="0" indent="0" algn="l" rtl="0">
                        <a:spcBef>
                          <a:spcPts val="0"/>
                        </a:spcBef>
                        <a:spcAft>
                          <a:spcPts val="0"/>
                        </a:spcAft>
                        <a:buNone/>
                      </a:pPr>
                      <a:r>
                        <a:rPr lang="en"/>
                        <a:t>44 </a:t>
                      </a:r>
                      <a:endParaRPr/>
                    </a:p>
                  </a:txBody>
                  <a:tcPr marL="91425" marR="91425" marT="91425" marB="91425"/>
                </a:tc>
                <a:tc>
                  <a:txBody>
                    <a:bodyPr/>
                    <a:lstStyle/>
                    <a:p>
                      <a:pPr marL="0" lvl="0" indent="0" algn="l" rtl="0">
                        <a:spcBef>
                          <a:spcPts val="0"/>
                        </a:spcBef>
                        <a:spcAft>
                          <a:spcPts val="0"/>
                        </a:spcAft>
                        <a:buNone/>
                      </a:pPr>
                      <a:r>
                        <a:rPr lang="en"/>
                        <a:t>45</a:t>
                      </a:r>
                      <a:endParaRPr/>
                    </a:p>
                  </a:txBody>
                  <a:tcPr marL="91425" marR="91425" marT="91425" marB="91425"/>
                </a:tc>
                <a:tc>
                  <a:txBody>
                    <a:bodyPr/>
                    <a:lstStyle/>
                    <a:p>
                      <a:pPr marL="0" lvl="0" indent="0" algn="l" rtl="0">
                        <a:spcBef>
                          <a:spcPts val="0"/>
                        </a:spcBef>
                        <a:spcAft>
                          <a:spcPts val="0"/>
                        </a:spcAft>
                        <a:buNone/>
                      </a:pPr>
                      <a:r>
                        <a:rPr lang="en"/>
                        <a:t>19</a:t>
                      </a:r>
                      <a:endParaRPr/>
                    </a:p>
                  </a:txBody>
                  <a:tcPr marL="91425" marR="91425" marT="91425" marB="91425"/>
                </a:tc>
                <a:extLst>
                  <a:ext uri="{0D108BD9-81ED-4DB2-BD59-A6C34878D82A}">
                    <a16:rowId xmlns:a16="http://schemas.microsoft.com/office/drawing/2014/main" val="10001"/>
                  </a:ext>
                </a:extLst>
              </a:tr>
              <a:tr h="371425">
                <a:tc>
                  <a:txBody>
                    <a:bodyPr/>
                    <a:lstStyle/>
                    <a:p>
                      <a:pPr marL="0" lvl="0" indent="0" algn="l" rtl="0">
                        <a:spcBef>
                          <a:spcPts val="0"/>
                        </a:spcBef>
                        <a:spcAft>
                          <a:spcPts val="0"/>
                        </a:spcAft>
                        <a:buNone/>
                      </a:pPr>
                      <a:r>
                        <a:rPr lang="en" b="1"/>
                        <a:t>Big Base Rectangular</a:t>
                      </a:r>
                      <a:endParaRPr b="1"/>
                    </a:p>
                  </a:txBody>
                  <a:tcPr marL="91425" marR="91425" marT="91425" marB="91425">
                    <a:solidFill>
                      <a:srgbClr val="F6B26B"/>
                    </a:solidFill>
                  </a:tcPr>
                </a:tc>
                <a:tc>
                  <a:txBody>
                    <a:bodyPr/>
                    <a:lstStyle/>
                    <a:p>
                      <a:pPr marL="0" lvl="0" indent="0" algn="l" rtl="0">
                        <a:spcBef>
                          <a:spcPts val="0"/>
                        </a:spcBef>
                        <a:spcAft>
                          <a:spcPts val="0"/>
                        </a:spcAft>
                        <a:buNone/>
                      </a:pPr>
                      <a:r>
                        <a:rPr lang="en"/>
                        <a:t>27</a:t>
                      </a:r>
                      <a:endParaRPr/>
                    </a:p>
                  </a:txBody>
                  <a:tcPr marL="91425" marR="91425" marT="91425" marB="91425"/>
                </a:tc>
                <a:tc>
                  <a:txBody>
                    <a:bodyPr/>
                    <a:lstStyle/>
                    <a:p>
                      <a:pPr marL="0" lvl="0" indent="0" algn="l" rtl="0">
                        <a:spcBef>
                          <a:spcPts val="0"/>
                        </a:spcBef>
                        <a:spcAft>
                          <a:spcPts val="0"/>
                        </a:spcAft>
                        <a:buNone/>
                      </a:pPr>
                      <a:r>
                        <a:rPr lang="en"/>
                        <a:t>17</a:t>
                      </a:r>
                      <a:endParaRPr/>
                    </a:p>
                  </a:txBody>
                  <a:tcPr marL="91425" marR="91425" marT="91425" marB="91425"/>
                </a:tc>
                <a:tc>
                  <a:txBody>
                    <a:bodyPr/>
                    <a:lstStyle/>
                    <a:p>
                      <a:pPr marL="0" lvl="0" indent="0" algn="l" rtl="0">
                        <a:spcBef>
                          <a:spcPts val="0"/>
                        </a:spcBef>
                        <a:spcAft>
                          <a:spcPts val="0"/>
                        </a:spcAft>
                        <a:buNone/>
                      </a:pPr>
                      <a:r>
                        <a:rPr lang="en"/>
                        <a:t>28</a:t>
                      </a:r>
                      <a:endParaRPr/>
                    </a:p>
                  </a:txBody>
                  <a:tcPr marL="91425" marR="91425" marT="91425" marB="91425"/>
                </a:tc>
                <a:extLst>
                  <a:ext uri="{0D108BD9-81ED-4DB2-BD59-A6C34878D82A}">
                    <a16:rowId xmlns:a16="http://schemas.microsoft.com/office/drawing/2014/main" val="10002"/>
                  </a:ext>
                </a:extLst>
              </a:tr>
              <a:tr h="419925">
                <a:tc>
                  <a:txBody>
                    <a:bodyPr/>
                    <a:lstStyle/>
                    <a:p>
                      <a:pPr marL="0" lvl="0" indent="0" algn="l" rtl="0">
                        <a:spcBef>
                          <a:spcPts val="0"/>
                        </a:spcBef>
                        <a:spcAft>
                          <a:spcPts val="0"/>
                        </a:spcAft>
                        <a:buNone/>
                      </a:pPr>
                      <a:r>
                        <a:rPr lang="en" b="1"/>
                        <a:t>Small Base Rectangular</a:t>
                      </a:r>
                      <a:endParaRPr b="1"/>
                    </a:p>
                  </a:txBody>
                  <a:tcPr marL="91425" marR="91425" marT="91425" marB="91425">
                    <a:solidFill>
                      <a:srgbClr val="F6B26B"/>
                    </a:solidFill>
                  </a:tcPr>
                </a:tc>
                <a:tc>
                  <a:txBody>
                    <a:bodyPr/>
                    <a:lstStyle/>
                    <a:p>
                      <a:pPr marL="0" lvl="0" indent="0" algn="l" rtl="0">
                        <a:spcBef>
                          <a:spcPts val="0"/>
                        </a:spcBef>
                        <a:spcAft>
                          <a:spcPts val="0"/>
                        </a:spcAft>
                        <a:buNone/>
                      </a:pPr>
                      <a:r>
                        <a:rPr lang="en"/>
                        <a:t>20</a:t>
                      </a:r>
                      <a:endParaRPr/>
                    </a:p>
                  </a:txBody>
                  <a:tcPr marL="91425" marR="91425" marT="91425" marB="91425"/>
                </a:tc>
                <a:tc>
                  <a:txBody>
                    <a:bodyPr/>
                    <a:lstStyle/>
                    <a:p>
                      <a:pPr marL="0" lvl="0" indent="0" algn="l" rtl="0">
                        <a:spcBef>
                          <a:spcPts val="0"/>
                        </a:spcBef>
                        <a:spcAft>
                          <a:spcPts val="0"/>
                        </a:spcAft>
                        <a:buNone/>
                      </a:pPr>
                      <a:r>
                        <a:rPr lang="en"/>
                        <a:t>17</a:t>
                      </a:r>
                      <a:endParaRPr/>
                    </a:p>
                  </a:txBody>
                  <a:tcPr marL="91425" marR="91425" marT="91425" marB="91425"/>
                </a:tc>
                <a:tc>
                  <a:txBody>
                    <a:bodyPr/>
                    <a:lstStyle/>
                    <a:p>
                      <a:pPr marL="0" lvl="0" indent="0" algn="l" rtl="0">
                        <a:spcBef>
                          <a:spcPts val="0"/>
                        </a:spcBef>
                        <a:spcAft>
                          <a:spcPts val="0"/>
                        </a:spcAft>
                        <a:buNone/>
                      </a:pPr>
                      <a:r>
                        <a:rPr lang="en"/>
                        <a:t>15</a:t>
                      </a:r>
                      <a:endParaRPr/>
                    </a:p>
                  </a:txBody>
                  <a:tcPr marL="91425" marR="91425" marT="91425" marB="91425"/>
                </a:tc>
                <a:extLst>
                  <a:ext uri="{0D108BD9-81ED-4DB2-BD59-A6C34878D82A}">
                    <a16:rowId xmlns:a16="http://schemas.microsoft.com/office/drawing/2014/main" val="10003"/>
                  </a:ext>
                </a:extLst>
              </a:tr>
            </a:tbl>
          </a:graphicData>
        </a:graphic>
      </p:graphicFrame>
      <p:cxnSp>
        <p:nvCxnSpPr>
          <p:cNvPr id="184" name="Google Shape;184;p20"/>
          <p:cNvCxnSpPr/>
          <p:nvPr/>
        </p:nvCxnSpPr>
        <p:spPr>
          <a:xfrm>
            <a:off x="319775" y="2882125"/>
            <a:ext cx="2225100" cy="791400"/>
          </a:xfrm>
          <a:prstGeom prst="straightConnector1">
            <a:avLst/>
          </a:prstGeom>
          <a:noFill/>
          <a:ln w="9525" cap="flat" cmpd="sng">
            <a:solidFill>
              <a:schemeClr val="dk2"/>
            </a:solidFill>
            <a:prstDash val="solid"/>
            <a:round/>
            <a:headEnd type="none" w="med" len="med"/>
            <a:tailEnd type="none" w="med" len="med"/>
          </a:ln>
        </p:spPr>
      </p:cxnSp>
      <p:pic>
        <p:nvPicPr>
          <p:cNvPr id="185" name="Google Shape;185;p20"/>
          <p:cNvPicPr preferRelativeResize="0"/>
          <p:nvPr/>
        </p:nvPicPr>
        <p:blipFill rotWithShape="1">
          <a:blip r:embed="rId3">
            <a:alphaModFix/>
          </a:blip>
          <a:srcRect t="7477" r="11684" b="29423"/>
          <a:stretch/>
        </p:blipFill>
        <p:spPr>
          <a:xfrm>
            <a:off x="6693200" y="967050"/>
            <a:ext cx="1845474" cy="1778074"/>
          </a:xfrm>
          <a:prstGeom prst="rect">
            <a:avLst/>
          </a:prstGeom>
          <a:noFill/>
          <a:ln>
            <a:noFill/>
          </a:ln>
        </p:spPr>
      </p:pic>
      <p:pic>
        <p:nvPicPr>
          <p:cNvPr id="186" name="Google Shape;186;p20"/>
          <p:cNvPicPr preferRelativeResize="0"/>
          <p:nvPr/>
        </p:nvPicPr>
        <p:blipFill rotWithShape="1">
          <a:blip r:embed="rId4">
            <a:alphaModFix/>
          </a:blip>
          <a:srcRect l="10716" t="9998" r="13709" b="31149"/>
          <a:stretch/>
        </p:blipFill>
        <p:spPr>
          <a:xfrm>
            <a:off x="4582875" y="2929525"/>
            <a:ext cx="1845450" cy="1989523"/>
          </a:xfrm>
          <a:prstGeom prst="rect">
            <a:avLst/>
          </a:prstGeom>
          <a:noFill/>
          <a:ln>
            <a:noFill/>
          </a:ln>
        </p:spPr>
      </p:pic>
      <p:pic>
        <p:nvPicPr>
          <p:cNvPr id="187" name="Google Shape;187;p20"/>
          <p:cNvPicPr preferRelativeResize="0"/>
          <p:nvPr/>
        </p:nvPicPr>
        <p:blipFill rotWithShape="1">
          <a:blip r:embed="rId5">
            <a:alphaModFix/>
          </a:blip>
          <a:srcRect l="13044" t="12735" r="12710" b="31332"/>
          <a:stretch/>
        </p:blipFill>
        <p:spPr>
          <a:xfrm>
            <a:off x="6668150" y="2958325"/>
            <a:ext cx="1845474" cy="1941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311700" y="408725"/>
            <a:ext cx="5575500" cy="59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sz="2200" b="1">
                <a:latin typeface="Arial"/>
                <a:ea typeface="Arial"/>
                <a:cs typeface="Arial"/>
                <a:sym typeface="Arial"/>
              </a:rPr>
              <a:t>Results/Analysis - Soil Liquefaction       </a:t>
            </a:r>
            <a:endParaRPr sz="2200" b="1">
              <a:latin typeface="Arial"/>
              <a:ea typeface="Arial"/>
              <a:cs typeface="Arial"/>
              <a:sym typeface="Arial"/>
            </a:endParaRPr>
          </a:p>
        </p:txBody>
      </p:sp>
      <p:sp>
        <p:nvSpPr>
          <p:cNvPr id="193" name="Google Shape;193;p21"/>
          <p:cNvSpPr txBox="1">
            <a:spLocks noGrp="1"/>
          </p:cNvSpPr>
          <p:nvPr>
            <p:ph type="body" idx="1"/>
          </p:nvPr>
        </p:nvSpPr>
        <p:spPr>
          <a:xfrm>
            <a:off x="311700" y="1007825"/>
            <a:ext cx="5632500" cy="1747500"/>
          </a:xfrm>
          <a:prstGeom prst="rect">
            <a:avLst/>
          </a:prstGeom>
          <a:ln w="9525" cap="flat" cmpd="sng">
            <a:solidFill>
              <a:srgbClr val="000000"/>
            </a:solidFill>
            <a:prstDash val="dot"/>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r>
              <a:rPr lang="en">
                <a:latin typeface="Arial"/>
                <a:ea typeface="Arial"/>
                <a:cs typeface="Arial"/>
                <a:sym typeface="Arial"/>
              </a:rPr>
              <a:t>The average results of my experimentation are as follows:</a:t>
            </a:r>
            <a:endParaRPr>
              <a:latin typeface="Arial"/>
              <a:ea typeface="Arial"/>
              <a:cs typeface="Arial"/>
              <a:sym typeface="Arial"/>
            </a:endParaRPr>
          </a:p>
          <a:p>
            <a:pPr marL="182880" lvl="0" indent="-128269" algn="l" rtl="0">
              <a:spcBef>
                <a:spcPts val="1200"/>
              </a:spcBef>
              <a:spcAft>
                <a:spcPts val="0"/>
              </a:spcAft>
              <a:buSzPts val="1300"/>
              <a:buFont typeface="Arial"/>
              <a:buChar char="●"/>
            </a:pPr>
            <a:r>
              <a:rPr lang="en">
                <a:latin typeface="Arial"/>
                <a:ea typeface="Arial"/>
                <a:cs typeface="Arial"/>
                <a:sym typeface="Arial"/>
              </a:rPr>
              <a:t>A hard and rocky ground surface seems to be the best option for foundation/ground with lesser water content, the model house did not sink at all.</a:t>
            </a:r>
            <a:endParaRPr>
              <a:latin typeface="Arial"/>
              <a:ea typeface="Arial"/>
              <a:cs typeface="Arial"/>
              <a:sym typeface="Arial"/>
            </a:endParaRPr>
          </a:p>
          <a:p>
            <a:pPr marL="182880" lvl="0" indent="-128269" algn="l" rtl="0">
              <a:spcBef>
                <a:spcPts val="0"/>
              </a:spcBef>
              <a:spcAft>
                <a:spcPts val="0"/>
              </a:spcAft>
              <a:buSzPts val="1300"/>
              <a:buFont typeface="Arial"/>
              <a:buChar char="●"/>
            </a:pPr>
            <a:r>
              <a:rPr lang="en">
                <a:latin typeface="Arial"/>
                <a:ea typeface="Arial"/>
                <a:cs typeface="Arial"/>
                <a:sym typeface="Arial"/>
              </a:rPr>
              <a:t>Soil with more water content sank around 5.3 cm. </a:t>
            </a:r>
            <a:endParaRPr>
              <a:latin typeface="Arial"/>
              <a:ea typeface="Arial"/>
              <a:cs typeface="Arial"/>
              <a:sym typeface="Arial"/>
            </a:endParaRPr>
          </a:p>
          <a:p>
            <a:pPr marL="182880" lvl="0" indent="-128269" algn="l" rtl="0">
              <a:spcBef>
                <a:spcPts val="0"/>
              </a:spcBef>
              <a:spcAft>
                <a:spcPts val="0"/>
              </a:spcAft>
              <a:buSzPts val="1300"/>
              <a:buFont typeface="Arial"/>
              <a:buChar char="●"/>
            </a:pPr>
            <a:r>
              <a:rPr lang="en">
                <a:latin typeface="Arial"/>
                <a:ea typeface="Arial"/>
                <a:cs typeface="Arial"/>
                <a:sym typeface="Arial"/>
              </a:rPr>
              <a:t>With sand, the average depth the house sank was about 0.89 cm.</a:t>
            </a:r>
            <a:endParaRPr>
              <a:latin typeface="Arial"/>
              <a:ea typeface="Arial"/>
              <a:cs typeface="Arial"/>
              <a:sym typeface="Arial"/>
            </a:endParaRPr>
          </a:p>
        </p:txBody>
      </p:sp>
      <p:graphicFrame>
        <p:nvGraphicFramePr>
          <p:cNvPr id="194" name="Google Shape;194;p21"/>
          <p:cNvGraphicFramePr/>
          <p:nvPr/>
        </p:nvGraphicFramePr>
        <p:xfrm>
          <a:off x="339050" y="2850175"/>
          <a:ext cx="3868900" cy="2012230"/>
        </p:xfrm>
        <a:graphic>
          <a:graphicData uri="http://schemas.openxmlformats.org/drawingml/2006/table">
            <a:tbl>
              <a:tblPr>
                <a:noFill/>
                <a:tableStyleId>{C4700D10-F7D4-413F-959F-623D4D905C21}</a:tableStyleId>
              </a:tblPr>
              <a:tblGrid>
                <a:gridCol w="2098700">
                  <a:extLst>
                    <a:ext uri="{9D8B030D-6E8A-4147-A177-3AD203B41FA5}">
                      <a16:colId xmlns:a16="http://schemas.microsoft.com/office/drawing/2014/main" val="20000"/>
                    </a:ext>
                  </a:extLst>
                </a:gridCol>
                <a:gridCol w="624150">
                  <a:extLst>
                    <a:ext uri="{9D8B030D-6E8A-4147-A177-3AD203B41FA5}">
                      <a16:colId xmlns:a16="http://schemas.microsoft.com/office/drawing/2014/main" val="20001"/>
                    </a:ext>
                  </a:extLst>
                </a:gridCol>
                <a:gridCol w="581950">
                  <a:extLst>
                    <a:ext uri="{9D8B030D-6E8A-4147-A177-3AD203B41FA5}">
                      <a16:colId xmlns:a16="http://schemas.microsoft.com/office/drawing/2014/main" val="20002"/>
                    </a:ext>
                  </a:extLst>
                </a:gridCol>
                <a:gridCol w="564100">
                  <a:extLst>
                    <a:ext uri="{9D8B030D-6E8A-4147-A177-3AD203B41FA5}">
                      <a16:colId xmlns:a16="http://schemas.microsoft.com/office/drawing/2014/main" val="20003"/>
                    </a:ext>
                  </a:extLst>
                </a:gridCol>
              </a:tblGrid>
              <a:tr h="823600">
                <a:tc>
                  <a:txBody>
                    <a:bodyPr/>
                    <a:lstStyle/>
                    <a:p>
                      <a:pPr marL="0" lvl="0" indent="0" algn="l" rtl="0">
                        <a:spcBef>
                          <a:spcPts val="0"/>
                        </a:spcBef>
                        <a:spcAft>
                          <a:spcPts val="0"/>
                        </a:spcAft>
                        <a:buNone/>
                      </a:pPr>
                      <a:r>
                        <a:rPr lang="en" b="1"/>
                        <a:t>                Depth (cm)</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Material</a:t>
                      </a:r>
                      <a:endParaRPr b="1"/>
                    </a:p>
                  </a:txBody>
                  <a:tcPr marL="91425" marR="91425" marT="91425" marB="91425">
                    <a:solidFill>
                      <a:srgbClr val="F6B26B"/>
                    </a:solidFill>
                  </a:tcPr>
                </a:tc>
                <a:tc>
                  <a:txBody>
                    <a:bodyPr/>
                    <a:lstStyle/>
                    <a:p>
                      <a:pPr marL="0" lvl="0" indent="0" algn="ctr" rtl="0">
                        <a:spcBef>
                          <a:spcPts val="0"/>
                        </a:spcBef>
                        <a:spcAft>
                          <a:spcPts val="0"/>
                        </a:spcAft>
                        <a:buNone/>
                      </a:pPr>
                      <a:r>
                        <a:rPr lang="en" b="1"/>
                        <a:t>Test # 1</a:t>
                      </a:r>
                      <a:endParaRPr b="1"/>
                    </a:p>
                  </a:txBody>
                  <a:tcPr marL="91425" marR="91425" marT="91425" marB="91425">
                    <a:solidFill>
                      <a:srgbClr val="F6B26B"/>
                    </a:solidFill>
                  </a:tcPr>
                </a:tc>
                <a:tc>
                  <a:txBody>
                    <a:bodyPr/>
                    <a:lstStyle/>
                    <a:p>
                      <a:pPr marL="0" lvl="0" indent="0" algn="ctr" rtl="0">
                        <a:spcBef>
                          <a:spcPts val="0"/>
                        </a:spcBef>
                        <a:spcAft>
                          <a:spcPts val="0"/>
                        </a:spcAft>
                        <a:buNone/>
                      </a:pPr>
                      <a:r>
                        <a:rPr lang="en" b="1"/>
                        <a:t>Test # 2</a:t>
                      </a:r>
                      <a:endParaRPr b="1"/>
                    </a:p>
                  </a:txBody>
                  <a:tcPr marL="91425" marR="91425" marT="91425" marB="91425">
                    <a:solidFill>
                      <a:srgbClr val="F6B26B"/>
                    </a:solidFill>
                  </a:tcPr>
                </a:tc>
                <a:tc>
                  <a:txBody>
                    <a:bodyPr/>
                    <a:lstStyle/>
                    <a:p>
                      <a:pPr marL="0" lvl="0" indent="0" algn="ctr" rtl="0">
                        <a:spcBef>
                          <a:spcPts val="0"/>
                        </a:spcBef>
                        <a:spcAft>
                          <a:spcPts val="0"/>
                        </a:spcAft>
                        <a:buNone/>
                      </a:pPr>
                      <a:r>
                        <a:rPr lang="en" b="1"/>
                        <a:t>Test # 3</a:t>
                      </a:r>
                      <a:endParaRPr b="1"/>
                    </a:p>
                  </a:txBody>
                  <a:tcPr marL="91425" marR="91425" marT="91425" marB="91425">
                    <a:solidFill>
                      <a:srgbClr val="F6B26B"/>
                    </a:solidFill>
                  </a:tcPr>
                </a:tc>
                <a:extLst>
                  <a:ext uri="{0D108BD9-81ED-4DB2-BD59-A6C34878D82A}">
                    <a16:rowId xmlns:a16="http://schemas.microsoft.com/office/drawing/2014/main" val="10000"/>
                  </a:ext>
                </a:extLst>
              </a:tr>
              <a:tr h="314725">
                <a:tc>
                  <a:txBody>
                    <a:bodyPr/>
                    <a:lstStyle/>
                    <a:p>
                      <a:pPr marL="0" lvl="0" indent="0" algn="l" rtl="0">
                        <a:spcBef>
                          <a:spcPts val="0"/>
                        </a:spcBef>
                        <a:spcAft>
                          <a:spcPts val="0"/>
                        </a:spcAft>
                        <a:buNone/>
                      </a:pPr>
                      <a:r>
                        <a:rPr lang="en" b="1"/>
                        <a:t>Sand</a:t>
                      </a:r>
                      <a:endParaRPr b="1"/>
                    </a:p>
                  </a:txBody>
                  <a:tcPr marL="91425" marR="91425" marT="91425" marB="91425">
                    <a:solidFill>
                      <a:srgbClr val="F6B26B"/>
                    </a:solidFill>
                  </a:tcPr>
                </a:tc>
                <a:tc>
                  <a:txBody>
                    <a:bodyPr/>
                    <a:lstStyle/>
                    <a:p>
                      <a:pPr marL="0" lvl="0" indent="0" algn="l" rtl="0">
                        <a:spcBef>
                          <a:spcPts val="0"/>
                        </a:spcBef>
                        <a:spcAft>
                          <a:spcPts val="0"/>
                        </a:spcAft>
                        <a:buNone/>
                      </a:pPr>
                      <a:r>
                        <a:rPr lang="en"/>
                        <a:t>0.89</a:t>
                      </a:r>
                      <a:endParaRPr/>
                    </a:p>
                  </a:txBody>
                  <a:tcPr marL="91425" marR="91425" marT="91425" marB="91425"/>
                </a:tc>
                <a:tc>
                  <a:txBody>
                    <a:bodyPr/>
                    <a:lstStyle/>
                    <a:p>
                      <a:pPr marL="0" lvl="0" indent="0" algn="l" rtl="0">
                        <a:spcBef>
                          <a:spcPts val="0"/>
                        </a:spcBef>
                        <a:spcAft>
                          <a:spcPts val="0"/>
                        </a:spcAft>
                        <a:buNone/>
                      </a:pPr>
                      <a:r>
                        <a:rPr lang="en"/>
                        <a:t>0.8</a:t>
                      </a:r>
                      <a:endParaRPr/>
                    </a:p>
                  </a:txBody>
                  <a:tcPr marL="91425" marR="91425" marT="91425" marB="91425"/>
                </a:tc>
                <a:tc>
                  <a:txBody>
                    <a:bodyPr/>
                    <a:lstStyle/>
                    <a:p>
                      <a:pPr marL="0" lvl="0" indent="0" algn="l" rtl="0">
                        <a:spcBef>
                          <a:spcPts val="0"/>
                        </a:spcBef>
                        <a:spcAft>
                          <a:spcPts val="0"/>
                        </a:spcAft>
                        <a:buNone/>
                      </a:pPr>
                      <a:r>
                        <a:rPr lang="en"/>
                        <a:t>0.9</a:t>
                      </a:r>
                      <a:endParaRPr/>
                    </a:p>
                  </a:txBody>
                  <a:tcPr marL="91425" marR="91425" marT="91425" marB="91425"/>
                </a:tc>
                <a:extLst>
                  <a:ext uri="{0D108BD9-81ED-4DB2-BD59-A6C34878D82A}">
                    <a16:rowId xmlns:a16="http://schemas.microsoft.com/office/drawing/2014/main" val="10001"/>
                  </a:ext>
                </a:extLst>
              </a:tr>
              <a:tr h="314725">
                <a:tc>
                  <a:txBody>
                    <a:bodyPr/>
                    <a:lstStyle/>
                    <a:p>
                      <a:pPr marL="0" lvl="0" indent="0" algn="l" rtl="0">
                        <a:spcBef>
                          <a:spcPts val="0"/>
                        </a:spcBef>
                        <a:spcAft>
                          <a:spcPts val="0"/>
                        </a:spcAft>
                        <a:buNone/>
                      </a:pPr>
                      <a:r>
                        <a:rPr lang="en" b="1"/>
                        <a:t>Soil</a:t>
                      </a:r>
                      <a:endParaRPr b="1"/>
                    </a:p>
                  </a:txBody>
                  <a:tcPr marL="91425" marR="91425" marT="91425" marB="91425">
                    <a:solidFill>
                      <a:srgbClr val="F6B26B"/>
                    </a:solidFill>
                  </a:tcPr>
                </a:tc>
                <a:tc>
                  <a:txBody>
                    <a:bodyPr/>
                    <a:lstStyle/>
                    <a:p>
                      <a:pPr marL="0" lvl="0" indent="0" algn="l" rtl="0">
                        <a:spcBef>
                          <a:spcPts val="0"/>
                        </a:spcBef>
                        <a:spcAft>
                          <a:spcPts val="0"/>
                        </a:spcAft>
                        <a:buNone/>
                      </a:pPr>
                      <a:r>
                        <a:rPr lang="en"/>
                        <a:t>5.3</a:t>
                      </a:r>
                      <a:endParaRPr/>
                    </a:p>
                  </a:txBody>
                  <a:tcPr marL="91425" marR="91425" marT="91425" marB="91425"/>
                </a:tc>
                <a:tc>
                  <a:txBody>
                    <a:bodyPr/>
                    <a:lstStyle/>
                    <a:p>
                      <a:pPr marL="0" lvl="0" indent="0" algn="l" rtl="0">
                        <a:spcBef>
                          <a:spcPts val="0"/>
                        </a:spcBef>
                        <a:spcAft>
                          <a:spcPts val="0"/>
                        </a:spcAft>
                        <a:buNone/>
                      </a:pPr>
                      <a:r>
                        <a:rPr lang="en"/>
                        <a:t>5.3</a:t>
                      </a:r>
                      <a:endParaRPr/>
                    </a:p>
                  </a:txBody>
                  <a:tcPr marL="91425" marR="91425" marT="91425" marB="91425"/>
                </a:tc>
                <a:tc>
                  <a:txBody>
                    <a:bodyPr/>
                    <a:lstStyle/>
                    <a:p>
                      <a:pPr marL="0" lvl="0" indent="0" algn="l" rtl="0">
                        <a:spcBef>
                          <a:spcPts val="0"/>
                        </a:spcBef>
                        <a:spcAft>
                          <a:spcPts val="0"/>
                        </a:spcAft>
                        <a:buNone/>
                      </a:pPr>
                      <a:r>
                        <a:rPr lang="en"/>
                        <a:t>5.3</a:t>
                      </a:r>
                      <a:endParaRPr/>
                    </a:p>
                  </a:txBody>
                  <a:tcPr marL="91425" marR="91425" marT="91425" marB="91425"/>
                </a:tc>
                <a:extLst>
                  <a:ext uri="{0D108BD9-81ED-4DB2-BD59-A6C34878D82A}">
                    <a16:rowId xmlns:a16="http://schemas.microsoft.com/office/drawing/2014/main" val="10002"/>
                  </a:ext>
                </a:extLst>
              </a:tr>
              <a:tr h="314725">
                <a:tc>
                  <a:txBody>
                    <a:bodyPr/>
                    <a:lstStyle/>
                    <a:p>
                      <a:pPr marL="0" lvl="0" indent="0" algn="l" rtl="0">
                        <a:spcBef>
                          <a:spcPts val="0"/>
                        </a:spcBef>
                        <a:spcAft>
                          <a:spcPts val="0"/>
                        </a:spcAft>
                        <a:buNone/>
                      </a:pPr>
                      <a:r>
                        <a:rPr lang="en" b="1"/>
                        <a:t>Gravel</a:t>
                      </a:r>
                      <a:endParaRPr/>
                    </a:p>
                  </a:txBody>
                  <a:tcPr marL="91425" marR="91425" marT="91425" marB="91425">
                    <a:solidFill>
                      <a:srgbClr val="F6B26B"/>
                    </a:solidFill>
                  </a:tcPr>
                </a:tc>
                <a:tc>
                  <a:txBody>
                    <a:bodyPr/>
                    <a:lstStyle/>
                    <a:p>
                      <a:pPr marL="0" lvl="0" indent="0" algn="l" rtl="0">
                        <a:spcBef>
                          <a:spcPts val="0"/>
                        </a:spcBef>
                        <a:spcAft>
                          <a:spcPts val="0"/>
                        </a:spcAft>
                        <a:buNone/>
                      </a:pPr>
                      <a:r>
                        <a:rPr lang="en"/>
                        <a:t>0.1</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tc>
                  <a:txBody>
                    <a:bodyPr/>
                    <a:lstStyle/>
                    <a:p>
                      <a:pPr marL="0" lvl="0" indent="0" algn="l" rtl="0">
                        <a:spcBef>
                          <a:spcPts val="0"/>
                        </a:spcBef>
                        <a:spcAft>
                          <a:spcPts val="0"/>
                        </a:spcAft>
                        <a:buNone/>
                      </a:pPr>
                      <a:r>
                        <a:rPr lang="en"/>
                        <a:t>0</a:t>
                      </a:r>
                      <a:endParaRPr/>
                    </a:p>
                  </a:txBody>
                  <a:tcPr marL="91425" marR="91425" marT="91425" marB="91425"/>
                </a:tc>
                <a:extLst>
                  <a:ext uri="{0D108BD9-81ED-4DB2-BD59-A6C34878D82A}">
                    <a16:rowId xmlns:a16="http://schemas.microsoft.com/office/drawing/2014/main" val="10003"/>
                  </a:ext>
                </a:extLst>
              </a:tr>
            </a:tbl>
          </a:graphicData>
        </a:graphic>
      </p:graphicFrame>
      <p:cxnSp>
        <p:nvCxnSpPr>
          <p:cNvPr id="195" name="Google Shape;195;p21"/>
          <p:cNvCxnSpPr/>
          <p:nvPr/>
        </p:nvCxnSpPr>
        <p:spPr>
          <a:xfrm>
            <a:off x="360025" y="2871575"/>
            <a:ext cx="2088300" cy="802200"/>
          </a:xfrm>
          <a:prstGeom prst="straightConnector1">
            <a:avLst/>
          </a:prstGeom>
          <a:noFill/>
          <a:ln w="9525" cap="flat" cmpd="sng">
            <a:solidFill>
              <a:schemeClr val="dk2"/>
            </a:solidFill>
            <a:prstDash val="solid"/>
            <a:round/>
            <a:headEnd type="none" w="med" len="med"/>
            <a:tailEnd type="none" w="med" len="med"/>
          </a:ln>
        </p:spPr>
      </p:cxnSp>
      <p:pic>
        <p:nvPicPr>
          <p:cNvPr id="196" name="Google Shape;196;p21"/>
          <p:cNvPicPr preferRelativeResize="0"/>
          <p:nvPr/>
        </p:nvPicPr>
        <p:blipFill rotWithShape="1">
          <a:blip r:embed="rId3">
            <a:alphaModFix/>
          </a:blip>
          <a:srcRect t="10687" b="31067"/>
          <a:stretch/>
        </p:blipFill>
        <p:spPr>
          <a:xfrm>
            <a:off x="6420600" y="1007826"/>
            <a:ext cx="2022351" cy="1706314"/>
          </a:xfrm>
          <a:prstGeom prst="rect">
            <a:avLst/>
          </a:prstGeom>
          <a:noFill/>
          <a:ln>
            <a:noFill/>
          </a:ln>
        </p:spPr>
      </p:pic>
      <p:pic>
        <p:nvPicPr>
          <p:cNvPr id="197" name="Google Shape;197;p21"/>
          <p:cNvPicPr preferRelativeResize="0"/>
          <p:nvPr/>
        </p:nvPicPr>
        <p:blipFill rotWithShape="1">
          <a:blip r:embed="rId4">
            <a:alphaModFix/>
          </a:blip>
          <a:srcRect t="33691" b="17180"/>
          <a:stretch/>
        </p:blipFill>
        <p:spPr>
          <a:xfrm>
            <a:off x="4269275" y="2850175"/>
            <a:ext cx="2022351" cy="1963901"/>
          </a:xfrm>
          <a:prstGeom prst="rect">
            <a:avLst/>
          </a:prstGeom>
          <a:noFill/>
          <a:ln>
            <a:noFill/>
          </a:ln>
        </p:spPr>
      </p:pic>
      <p:pic>
        <p:nvPicPr>
          <p:cNvPr id="198" name="Google Shape;198;p21"/>
          <p:cNvPicPr preferRelativeResize="0"/>
          <p:nvPr/>
        </p:nvPicPr>
        <p:blipFill rotWithShape="1">
          <a:blip r:embed="rId5">
            <a:alphaModFix/>
          </a:blip>
          <a:srcRect t="13036" b="20518"/>
          <a:stretch/>
        </p:blipFill>
        <p:spPr>
          <a:xfrm>
            <a:off x="6420600" y="2850176"/>
            <a:ext cx="2022351" cy="19244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1467</Words>
  <Application>Microsoft Office PowerPoint</Application>
  <PresentationFormat>On-screen Show (16:9)</PresentationFormat>
  <Paragraphs>125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Nunito</vt:lpstr>
      <vt:lpstr>Calibri</vt:lpstr>
      <vt:lpstr>Arial</vt:lpstr>
      <vt:lpstr>Shift</vt:lpstr>
      <vt:lpstr>Structural Stability &amp; Soil Liquefaction during Earthquakes</vt:lpstr>
      <vt:lpstr>Problem - Why am I doing this project?             </vt:lpstr>
      <vt:lpstr>Background Research             </vt:lpstr>
      <vt:lpstr>Hypothesis           </vt:lpstr>
      <vt:lpstr>Experimental Variable          </vt:lpstr>
      <vt:lpstr>Procedure - Structural Stability          </vt:lpstr>
      <vt:lpstr>Procedure - Soil Liquefaction           </vt:lpstr>
      <vt:lpstr>Results/Analysis - Structure Stability           </vt:lpstr>
      <vt:lpstr>Results/Analysis - Soil Liquefaction       </vt:lpstr>
      <vt:lpstr>Conclusion           </vt:lpstr>
      <vt:lpstr>Application/Extension         </vt:lpstr>
      <vt:lpstr>Extra Info - What is a seismometer and how does it work?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Stability &amp; Soil Liquefaction during Earthquakes</dc:title>
  <cp:lastModifiedBy>Bansal, Gaurav</cp:lastModifiedBy>
  <cp:revision>1</cp:revision>
  <dcterms:modified xsi:type="dcterms:W3CDTF">2024-03-14T01:17:20Z</dcterms:modified>
</cp:coreProperties>
</file>