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y="5143500" cx="9144000"/>
  <p:notesSz cx="6858000" cy="9144000"/>
  <p:embeddedFontLst>
    <p:embeddedFont>
      <p:font typeface="Lobster"/>
      <p:regular r:id="rId28"/>
    </p:embeddedFont>
    <p:embeddedFont>
      <p:font typeface="Dancing Script"/>
      <p:regular r:id="rId29"/>
      <p:bold r:id="rId30"/>
    </p:embeddedFont>
    <p:embeddedFont>
      <p:font typeface="Dancing Script Medium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Karen Burkell"/>
  <p:cmAuthor clrIdx="1" id="1" initials="" lastIdx="2" name="Stephanie Froese"/>
  <p:cmAuthor clrIdx="2" id="2" initials="" lastIdx="1" name="Christie Wall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ED9466E-19D4-4144-8812-200DF8D0E62B}">
  <a:tblStyle styleId="{CED9466E-19D4-4144-8812-200DF8D0E62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9D0070F7-7439-447C-BA58-EFA5E6E43D4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Lobster-regular.fntdata"/><Relationship Id="rId27" Type="http://schemas.openxmlformats.org/officeDocument/2006/relationships/slide" Target="slides/slide20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font" Target="fonts/DancingScript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DancingScriptMedium-regular.fntdata"/><Relationship Id="rId30" Type="http://schemas.openxmlformats.org/officeDocument/2006/relationships/font" Target="fonts/DancingScript-bold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32" Type="http://schemas.openxmlformats.org/officeDocument/2006/relationships/font" Target="fonts/DancingScriptMedium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3-12T21:56:45.149">
    <p:pos x="235" y="173"/>
    <p:text>Do you have before and after pictures for comparison?</p:text>
  </p:cm>
  <p:cm authorId="1" idx="1" dt="2024-03-08T00:05:33.173">
    <p:pos x="235" y="173"/>
    <p:text>No. Sorry.
1 total reaction
Stephanie Froese reacted with 😰 at 2024-03-07 16:06 PM</p:text>
  </p:cm>
  <p:cm authorId="1" idx="2" dt="2024-03-12T20:50:21.093">
    <p:pos x="235" y="173"/>
    <p:text>_Marked as resolved_</p:text>
  </p:cm>
  <p:cm authorId="2" idx="1" dt="2024-03-12T21:56:45.149">
    <p:pos x="235" y="173"/>
    <p:text>_Re-opened_
Stephanie, there is a folder of LOTS of pictures from your experiment in your google folder that I set up for you (the one that is your name). The slideshow is called "Science Fair Pics, SF"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299b5a3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c299b5a3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f01a5a6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8f01a5a6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9c95fa9a9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9c95fa9a9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9c95fa9a9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9c95fa9a9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9e376ecb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9e376ecb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8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14.png"/><Relationship Id="rId13" Type="http://schemas.openxmlformats.org/officeDocument/2006/relationships/image" Target="../media/image12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32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1.xml"/><Relationship Id="rId4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britannica.com/dictionary/genus" TargetMode="External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Relationship Id="rId4" Type="http://schemas.openxmlformats.org/officeDocument/2006/relationships/image" Target="../media/image28.jpg"/><Relationship Id="rId10" Type="http://schemas.openxmlformats.org/officeDocument/2006/relationships/image" Target="../media/image21.jpg"/><Relationship Id="rId9" Type="http://schemas.openxmlformats.org/officeDocument/2006/relationships/image" Target="../media/image17.jpg"/><Relationship Id="rId5" Type="http://schemas.openxmlformats.org/officeDocument/2006/relationships/image" Target="../media/image19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68208" y="8704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5600" u="sng"/>
              <a:t>Which fabric holds heat the longes</a:t>
            </a:r>
            <a:r>
              <a:rPr b="1" lang="en" sz="5600" u="sng"/>
              <a:t>t?</a:t>
            </a:r>
            <a:endParaRPr b="1" sz="5600" u="sng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4671325" y="4336500"/>
            <a:ext cx="5643600" cy="7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 u="sng">
                <a:solidFill>
                  <a:schemeClr val="dk1"/>
                </a:solidFill>
              </a:rPr>
              <a:t>By</a:t>
            </a:r>
            <a:r>
              <a:rPr lang="en" sz="2400" u="sng">
                <a:solidFill>
                  <a:schemeClr val="dk1"/>
                </a:solidFill>
              </a:rPr>
              <a:t>: Stephanie </a:t>
            </a:r>
            <a:r>
              <a:rPr lang="en" sz="2400" u="sng">
                <a:solidFill>
                  <a:schemeClr val="dk1"/>
                </a:solidFill>
              </a:rPr>
              <a:t>淑哇 Froese</a:t>
            </a:r>
            <a:endParaRPr sz="2400" u="sng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900" u="sng">
              <a:solidFill>
                <a:srgbClr val="00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u="sng"/>
              <a:t>Pictures</a:t>
            </a:r>
            <a:endParaRPr sz="4100" u="sng"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2850"/>
            <a:ext cx="1054575" cy="140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3175" y="1429750"/>
            <a:ext cx="1128050" cy="15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2000" y="952750"/>
            <a:ext cx="968275" cy="12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4475" y="1017725"/>
            <a:ext cx="1194800" cy="159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5700" y="2063650"/>
            <a:ext cx="1054575" cy="1406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6875" y="3063775"/>
            <a:ext cx="887600" cy="11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1525" y="3583725"/>
            <a:ext cx="1006800" cy="13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49513" y="3135525"/>
            <a:ext cx="681425" cy="90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44125" y="3663177"/>
            <a:ext cx="887600" cy="118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30925" y="1484888"/>
            <a:ext cx="887600" cy="118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14879" y="1927002"/>
            <a:ext cx="791500" cy="10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7599" y="3135525"/>
            <a:ext cx="1405375" cy="187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252775" y="19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100" u="sng"/>
              <a:t>Procedure</a:t>
            </a:r>
            <a:endParaRPr sz="4100" u="sng"/>
          </a:p>
        </p:txBody>
      </p:sp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0" y="592150"/>
            <a:ext cx="5783400" cy="4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1. Get materials including fabric, thermometer, and  blow dryer.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2. Heat one piece of fabric to 56°C.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3. Start timer and wait for fabric to cool.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4. Stop timer when fabric reaches 24°C.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5. Record time and fabric type.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6. Repeat with other fabrics.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 b="124100" l="1940" r="-1940" t="-124100"/>
          <a:stretch/>
        </p:blipFill>
        <p:spPr>
          <a:xfrm>
            <a:off x="6036650" y="832388"/>
            <a:ext cx="1869852" cy="140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" sz="4100" u="sng"/>
              <a:t>Observations</a:t>
            </a:r>
            <a:r>
              <a:rPr lang="en" sz="4100"/>
              <a:t> </a:t>
            </a:r>
            <a:endParaRPr sz="4100"/>
          </a:p>
        </p:txBody>
      </p:sp>
      <p:graphicFrame>
        <p:nvGraphicFramePr>
          <p:cNvPr id="168" name="Google Shape;168;p24"/>
          <p:cNvGraphicFramePr/>
          <p:nvPr/>
        </p:nvGraphicFramePr>
        <p:xfrm>
          <a:off x="865500" y="1183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{9D0070F7-7439-447C-BA58-EFA5E6E43D49}</a:tableStyleId>
              </a:tblPr>
              <a:tblGrid>
                <a:gridCol w="1271750"/>
                <a:gridCol w="1206500"/>
                <a:gridCol w="1206500"/>
                <a:gridCol w="1206500"/>
                <a:gridCol w="1206500"/>
                <a:gridCol w="1206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Fabric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Size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Trial 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Trial 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Trial 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Trial 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Fleece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14cm-14cm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54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 min 29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54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20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Cotton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14cm-14cm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4 min 6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6 min 38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6 min 52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 min 54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Wool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14cm-14cm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4 min 57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 min 38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 min 1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 min 2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Flannel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14cm-14cm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 min 40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 min 8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36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29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Denim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14cm-14cm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8 min 4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 min 17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 min 38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46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Linen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14cm-14cm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57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57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56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 min 1 sec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/>
          <p:nvPr>
            <p:ph type="title"/>
          </p:nvPr>
        </p:nvSpPr>
        <p:spPr>
          <a:xfrm>
            <a:off x="374275" y="274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" sz="4100" u="sng"/>
              <a:t>Observations</a:t>
            </a:r>
            <a:r>
              <a:rPr lang="en" sz="4100">
                <a:solidFill>
                  <a:srgbClr val="00FFFF"/>
                </a:solidFill>
                <a:latin typeface="Dancing Script Medium"/>
                <a:ea typeface="Dancing Script Medium"/>
                <a:cs typeface="Dancing Script Medium"/>
                <a:sym typeface="Dancing Script Medium"/>
              </a:rPr>
              <a:t> </a:t>
            </a:r>
            <a:endParaRPr sz="4100">
              <a:solidFill>
                <a:srgbClr val="00FFFF"/>
              </a:solidFill>
              <a:latin typeface="Dancing Script Medium"/>
              <a:ea typeface="Dancing Script Medium"/>
              <a:cs typeface="Dancing Script Medium"/>
              <a:sym typeface="Dancing Script Medium"/>
            </a:endParaRPr>
          </a:p>
        </p:txBody>
      </p:sp>
      <p:sp>
        <p:nvSpPr>
          <p:cNvPr id="174" name="Google Shape;174;p25"/>
          <p:cNvSpPr txBox="1"/>
          <p:nvPr>
            <p:ph idx="1" type="body"/>
          </p:nvPr>
        </p:nvSpPr>
        <p:spPr>
          <a:xfrm>
            <a:off x="258525" y="1125900"/>
            <a:ext cx="4200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00FFFF"/>
                </a:solidFill>
              </a:rPr>
              <a:t>	</a:t>
            </a:r>
            <a:r>
              <a:rPr lang="en" sz="2300">
                <a:solidFill>
                  <a:schemeClr val="dk1"/>
                </a:solidFill>
              </a:rPr>
              <a:t>What Happened to Denim!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Denim. Denim started off with a astonishing 8 minutes and 4 seconds! But after it started to decrease faster and in the last trial it took 46 seconds to get back to 24°C! Th</a:t>
            </a:r>
            <a:r>
              <a:rPr lang="en" sz="2300">
                <a:solidFill>
                  <a:schemeClr val="dk1"/>
                </a:solidFill>
              </a:rPr>
              <a:t>e problem is likely that the timer didn't start on time. 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3550" y="1160433"/>
            <a:ext cx="2207101" cy="294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6687775" y="4416250"/>
            <a:ext cx="17724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Dancing Script Medium"/>
                <a:ea typeface="Dancing Script Medium"/>
                <a:cs typeface="Dancing Script Medium"/>
                <a:sym typeface="Dancing Script Medium"/>
              </a:rPr>
              <a:t>Denim</a:t>
            </a:r>
            <a:endParaRPr sz="3100">
              <a:solidFill>
                <a:schemeClr val="dk1"/>
              </a:solidFill>
              <a:latin typeface="Dancing Script Medium"/>
              <a:ea typeface="Dancing Script Medium"/>
              <a:cs typeface="Dancing Script Medium"/>
              <a:sym typeface="Dancing Script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/>
          <p:nvPr>
            <p:ph type="title"/>
          </p:nvPr>
        </p:nvSpPr>
        <p:spPr>
          <a:xfrm>
            <a:off x="2682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376"/>
              <a:buNone/>
            </a:pPr>
            <a:r>
              <a:rPr lang="en" sz="4550" u="sng"/>
              <a:t>Graph</a:t>
            </a:r>
            <a:r>
              <a:rPr lang="en"/>
              <a:t> </a:t>
            </a:r>
            <a:endParaRPr/>
          </a:p>
        </p:txBody>
      </p:sp>
      <p:pic>
        <p:nvPicPr>
          <p:cNvPr id="182" name="Google Shape;182;p2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188" y="985275"/>
            <a:ext cx="6513624" cy="40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" sz="4100" u="sng"/>
              <a:t>Analysis</a:t>
            </a:r>
            <a:r>
              <a:rPr lang="en" sz="4100"/>
              <a:t> </a:t>
            </a:r>
            <a:endParaRPr sz="4100"/>
          </a:p>
        </p:txBody>
      </p:sp>
      <p:sp>
        <p:nvSpPr>
          <p:cNvPr id="188" name="Google Shape;188;p27"/>
          <p:cNvSpPr txBox="1"/>
          <p:nvPr>
            <p:ph idx="1" type="body"/>
          </p:nvPr>
        </p:nvSpPr>
        <p:spPr>
          <a:xfrm>
            <a:off x="311700" y="1145225"/>
            <a:ext cx="4260300" cy="3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lang="en" sz="2300">
                <a:solidFill>
                  <a:schemeClr val="dk1"/>
                </a:solidFill>
              </a:rPr>
              <a:t>My data told me that Denim holds heat the longest out of Fleece, Cotton, Wool, Flannel, and Linen.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46"/>
              <a:buNone/>
            </a:pPr>
            <a:r>
              <a:rPr lang="en" sz="2300">
                <a:solidFill>
                  <a:schemeClr val="dk1"/>
                </a:solidFill>
              </a:rPr>
              <a:t>I </a:t>
            </a:r>
            <a:r>
              <a:rPr lang="en" sz="2300">
                <a:solidFill>
                  <a:schemeClr val="dk1"/>
                </a:solidFill>
              </a:rPr>
              <a:t>learned</a:t>
            </a:r>
            <a:r>
              <a:rPr lang="en" sz="2300">
                <a:solidFill>
                  <a:schemeClr val="dk1"/>
                </a:solidFill>
              </a:rPr>
              <a:t> that if I want to dress warm I should </a:t>
            </a:r>
            <a:r>
              <a:rPr lang="en" sz="2300">
                <a:solidFill>
                  <a:schemeClr val="dk1"/>
                </a:solidFill>
              </a:rPr>
              <a:t>wear</a:t>
            </a:r>
            <a:r>
              <a:rPr lang="en" sz="2300">
                <a:solidFill>
                  <a:schemeClr val="dk1"/>
                </a:solidFill>
              </a:rPr>
              <a:t> Denim.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946"/>
              <a:buNone/>
            </a:pPr>
            <a:r>
              <a:rPr lang="en" sz="2300">
                <a:solidFill>
                  <a:schemeClr val="dk1"/>
                </a:solidFill>
              </a:rPr>
              <a:t>A connection I made is that my Dad </a:t>
            </a:r>
            <a:r>
              <a:rPr lang="en" sz="2300">
                <a:solidFill>
                  <a:schemeClr val="dk1"/>
                </a:solidFill>
              </a:rPr>
              <a:t>wears</a:t>
            </a:r>
            <a:r>
              <a:rPr lang="en" sz="2300">
                <a:solidFill>
                  <a:schemeClr val="dk1"/>
                </a:solidFill>
              </a:rPr>
              <a:t> jeans and he is always warm!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399" y="250101"/>
            <a:ext cx="2739226" cy="365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>
            <p:ph type="title"/>
          </p:nvPr>
        </p:nvSpPr>
        <p:spPr>
          <a:xfrm>
            <a:off x="311700" y="457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376"/>
              <a:buNone/>
            </a:pPr>
            <a:r>
              <a:rPr lang="en" sz="4550" u="sng"/>
              <a:t>Conclusion</a:t>
            </a:r>
            <a:r>
              <a:rPr lang="en"/>
              <a:t> </a:t>
            </a:r>
            <a:endParaRPr/>
          </a:p>
        </p:txBody>
      </p:sp>
      <p:sp>
        <p:nvSpPr>
          <p:cNvPr id="195" name="Google Shape;195;p28"/>
          <p:cNvSpPr txBox="1"/>
          <p:nvPr>
            <p:ph idx="1" type="body"/>
          </p:nvPr>
        </p:nvSpPr>
        <p:spPr>
          <a:xfrm>
            <a:off x="311700" y="1152475"/>
            <a:ext cx="4706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84706"/>
              <a:buNone/>
            </a:pPr>
            <a:r>
              <a:rPr lang="en" sz="2500">
                <a:solidFill>
                  <a:schemeClr val="dk1"/>
                </a:solidFill>
              </a:rPr>
              <a:t>My hypothesis was </a:t>
            </a:r>
            <a:r>
              <a:rPr lang="en" sz="2500">
                <a:solidFill>
                  <a:schemeClr val="dk1"/>
                </a:solidFill>
              </a:rPr>
              <a:t>incorrect</a:t>
            </a:r>
            <a:r>
              <a:rPr lang="en" sz="2500">
                <a:solidFill>
                  <a:schemeClr val="dk1"/>
                </a:solidFill>
              </a:rPr>
              <a:t> because, denim tock the longest to go back to room temp, At a astonishing 8 min and 4 sec! 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200"/>
              </a:spcAft>
              <a:buSzPct val="84705"/>
              <a:buNone/>
            </a:pPr>
            <a:r>
              <a:rPr lang="en" sz="2500">
                <a:solidFill>
                  <a:schemeClr val="dk1"/>
                </a:solidFill>
              </a:rPr>
              <a:t>If I were to expaned on this progect I would test more fabric and if the do bester in more harsh envierments.</a:t>
            </a:r>
            <a:endParaRPr sz="2500">
              <a:solidFill>
                <a:schemeClr val="dk1"/>
              </a:solidFill>
            </a:endParaRPr>
          </a:p>
        </p:txBody>
      </p:sp>
      <p:pic>
        <p:nvPicPr>
          <p:cNvPr id="196" name="Google Shape;19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2100" y="1531925"/>
            <a:ext cx="2077275" cy="276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" sz="4100" u="sng"/>
              <a:t>Real </a:t>
            </a:r>
            <a:r>
              <a:rPr lang="en" sz="4100" u="sng"/>
              <a:t>World</a:t>
            </a:r>
            <a:r>
              <a:rPr lang="en" sz="4100" u="sng"/>
              <a:t> </a:t>
            </a:r>
            <a:r>
              <a:rPr lang="en" sz="4100" u="sng"/>
              <a:t>Application</a:t>
            </a:r>
            <a:r>
              <a:rPr lang="en" sz="4100" u="sng"/>
              <a:t> </a:t>
            </a:r>
            <a:endParaRPr sz="4100" u="sng"/>
          </a:p>
        </p:txBody>
      </p:sp>
      <p:sp>
        <p:nvSpPr>
          <p:cNvPr id="202" name="Google Shape;202;p29"/>
          <p:cNvSpPr txBox="1"/>
          <p:nvPr>
            <p:ph idx="1" type="body"/>
          </p:nvPr>
        </p:nvSpPr>
        <p:spPr>
          <a:xfrm>
            <a:off x="311700" y="1152475"/>
            <a:ext cx="3976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ct val="74844"/>
              <a:buNone/>
            </a:pPr>
            <a:r>
              <a:rPr lang="en" sz="2600">
                <a:solidFill>
                  <a:schemeClr val="dk1"/>
                </a:solidFill>
              </a:rPr>
              <a:t>In real life this is good </a:t>
            </a:r>
            <a:r>
              <a:rPr lang="en" sz="2600">
                <a:solidFill>
                  <a:schemeClr val="dk1"/>
                </a:solidFill>
              </a:rPr>
              <a:t>information</a:t>
            </a:r>
            <a:r>
              <a:rPr lang="en" sz="2600">
                <a:solidFill>
                  <a:schemeClr val="dk1"/>
                </a:solidFill>
              </a:rPr>
              <a:t> to know because… We would know what to wear if it was cold outside. 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1200"/>
              </a:spcAft>
              <a:buSzPct val="74844"/>
              <a:buNone/>
            </a:pPr>
            <a:r>
              <a:rPr lang="en" sz="2600">
                <a:solidFill>
                  <a:schemeClr val="dk1"/>
                </a:solidFill>
              </a:rPr>
              <a:t>If I was to expand on my project then I would test if they do better outside or inside. I could also see which of the fabrics stay cool.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203" name="Google Shape;20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8850" y="1254900"/>
            <a:ext cx="2091475" cy="358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" sz="4100" u="sng"/>
              <a:t>Sources of Error</a:t>
            </a:r>
            <a:r>
              <a:rPr lang="en" sz="4100" u="sng"/>
              <a:t> </a:t>
            </a:r>
            <a:endParaRPr sz="4100" u="sng"/>
          </a:p>
        </p:txBody>
      </p:sp>
      <p:sp>
        <p:nvSpPr>
          <p:cNvPr id="209" name="Google Shape;209;p30"/>
          <p:cNvSpPr txBox="1"/>
          <p:nvPr>
            <p:ph idx="1" type="body"/>
          </p:nvPr>
        </p:nvSpPr>
        <p:spPr>
          <a:xfrm>
            <a:off x="311700" y="1142675"/>
            <a:ext cx="3079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1200"/>
              </a:spcAft>
              <a:buSzPct val="75000"/>
              <a:buNone/>
            </a:pPr>
            <a:r>
              <a:rPr lang="en" sz="2400">
                <a:solidFill>
                  <a:schemeClr val="dk1"/>
                </a:solidFill>
              </a:rPr>
              <a:t>One of my sources of error is that my piece of wool that I had was thicker </a:t>
            </a:r>
            <a:r>
              <a:rPr lang="en" sz="2400">
                <a:solidFill>
                  <a:schemeClr val="dk1"/>
                </a:solidFill>
              </a:rPr>
              <a:t>than</a:t>
            </a:r>
            <a:r>
              <a:rPr lang="en" sz="2400">
                <a:solidFill>
                  <a:schemeClr val="dk1"/>
                </a:solidFill>
              </a:rPr>
              <a:t> all of the other fabrics </a:t>
            </a:r>
            <a:r>
              <a:rPr lang="en" sz="2400">
                <a:solidFill>
                  <a:schemeClr val="dk1"/>
                </a:solidFill>
              </a:rPr>
              <a:t>because</a:t>
            </a:r>
            <a:r>
              <a:rPr lang="en" sz="2400">
                <a:solidFill>
                  <a:schemeClr val="dk1"/>
                </a:solidFill>
              </a:rPr>
              <a:t> it came </a:t>
            </a:r>
            <a:r>
              <a:rPr lang="en" sz="2400">
                <a:solidFill>
                  <a:schemeClr val="dk1"/>
                </a:solidFill>
              </a:rPr>
              <a:t>from</a:t>
            </a:r>
            <a:r>
              <a:rPr lang="en" sz="2400">
                <a:solidFill>
                  <a:schemeClr val="dk1"/>
                </a:solidFill>
              </a:rPr>
              <a:t> a hat. It also was't the exact size that is was </a:t>
            </a:r>
            <a:r>
              <a:rPr lang="en" sz="2400">
                <a:solidFill>
                  <a:schemeClr val="dk1"/>
                </a:solidFill>
              </a:rPr>
              <a:t>supposed</a:t>
            </a:r>
            <a:r>
              <a:rPr lang="en" sz="2400">
                <a:solidFill>
                  <a:schemeClr val="dk1"/>
                </a:solidFill>
              </a:rPr>
              <a:t> to be it was to big. That would mean that it can hold more heat so it </a:t>
            </a:r>
            <a:r>
              <a:rPr lang="en" sz="2400">
                <a:solidFill>
                  <a:schemeClr val="dk1"/>
                </a:solidFill>
              </a:rPr>
              <a:t>takes</a:t>
            </a:r>
            <a:r>
              <a:rPr lang="en" sz="2400">
                <a:solidFill>
                  <a:schemeClr val="dk1"/>
                </a:solidFill>
              </a:rPr>
              <a:t> longer to cool down.</a:t>
            </a:r>
            <a:r>
              <a:rPr lang="en" sz="2400">
                <a:solidFill>
                  <a:schemeClr val="dk1"/>
                </a:solidFill>
                <a:latin typeface="Dancing Script Medium"/>
                <a:ea typeface="Dancing Script Medium"/>
                <a:cs typeface="Dancing Script Medium"/>
                <a:sym typeface="Dancing Script Medium"/>
              </a:rPr>
              <a:t>  </a:t>
            </a:r>
            <a:endParaRPr>
              <a:solidFill>
                <a:schemeClr val="dk1"/>
              </a:solidFill>
              <a:latin typeface="Dancing Script Medium"/>
              <a:ea typeface="Dancing Script Medium"/>
              <a:cs typeface="Dancing Script Medium"/>
              <a:sym typeface="Dancing Script Medium"/>
            </a:endParaRPr>
          </a:p>
        </p:txBody>
      </p:sp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301" y="1295325"/>
            <a:ext cx="1914651" cy="25528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30"/>
          <p:cNvCxnSpPr/>
          <p:nvPr/>
        </p:nvCxnSpPr>
        <p:spPr>
          <a:xfrm flipH="1" rot="10800000">
            <a:off x="4637000" y="3162875"/>
            <a:ext cx="833100" cy="519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2" name="Google Shape;212;p30"/>
          <p:cNvSpPr txBox="1"/>
          <p:nvPr/>
        </p:nvSpPr>
        <p:spPr>
          <a:xfrm>
            <a:off x="4060700" y="3578450"/>
            <a:ext cx="8331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Wool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u="sng"/>
              <a:t>Real World Applications</a:t>
            </a:r>
            <a:endParaRPr sz="4100" u="sng"/>
          </a:p>
        </p:txBody>
      </p:sp>
      <p:sp>
        <p:nvSpPr>
          <p:cNvPr id="218" name="Google Shape;21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>
                <a:solidFill>
                  <a:schemeClr val="dk1"/>
                </a:solidFill>
              </a:rPr>
              <a:t>- Denim is can be hard on the environment because…</a:t>
            </a:r>
            <a:endParaRPr sz="18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0">
                <a:solidFill>
                  <a:schemeClr val="dk1"/>
                </a:solidFill>
              </a:rPr>
              <a:t>Some cotton is produced in a sustainable way. It doesn't use pesticides and uses less water and energy. </a:t>
            </a:r>
            <a:endParaRPr sz="18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0">
                <a:solidFill>
                  <a:schemeClr val="dk1"/>
                </a:solidFill>
              </a:rPr>
              <a:t>Next steps:</a:t>
            </a:r>
            <a:endParaRPr sz="18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0">
                <a:solidFill>
                  <a:schemeClr val="dk1"/>
                </a:solidFill>
              </a:rPr>
              <a:t>1. How diffrent weaving paterns efect how much heat it holds.</a:t>
            </a:r>
            <a:endParaRPr sz="18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50">
                <a:solidFill>
                  <a:schemeClr val="dk1"/>
                </a:solidFill>
              </a:rPr>
              <a:t>2. How diffrent types of denim retain heat.</a:t>
            </a:r>
            <a:endParaRPr sz="18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50">
                <a:solidFill>
                  <a:schemeClr val="dk1"/>
                </a:solidFill>
              </a:rPr>
              <a:t>3. Testing diffrent blends of fabric.</a:t>
            </a:r>
            <a:endParaRPr sz="18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96875" y="292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120" u="sng"/>
              <a:t>Big Question</a:t>
            </a:r>
            <a:endParaRPr sz="4120" u="sng"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22350" y="1077925"/>
            <a:ext cx="3449100" cy="39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dk1"/>
                </a:solidFill>
              </a:rPr>
              <a:t>Which fabric will hold the most heat </a:t>
            </a:r>
            <a:r>
              <a:rPr lang="en" sz="2600">
                <a:solidFill>
                  <a:schemeClr val="dk1"/>
                </a:solidFill>
              </a:rPr>
              <a:t>before</a:t>
            </a:r>
            <a:r>
              <a:rPr lang="en" sz="2600">
                <a:solidFill>
                  <a:schemeClr val="dk1"/>
                </a:solidFill>
              </a:rPr>
              <a:t> going back to room temp at 24</a:t>
            </a:r>
            <a:r>
              <a:rPr lang="en" sz="2400">
                <a:solidFill>
                  <a:schemeClr val="dk1"/>
                </a:solidFill>
              </a:rPr>
              <a:t>°C.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9675" y="1593275"/>
            <a:ext cx="3350583" cy="274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/>
          <p:nvPr>
            <p:ph type="title"/>
          </p:nvPr>
        </p:nvSpPr>
        <p:spPr>
          <a:xfrm>
            <a:off x="311700" y="162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120" u="sng"/>
              <a:t>Bibliography</a:t>
            </a:r>
            <a:endParaRPr sz="3120" u="sng"/>
          </a:p>
        </p:txBody>
      </p:sp>
      <p:sp>
        <p:nvSpPr>
          <p:cNvPr id="224" name="Google Shape;224;p32"/>
          <p:cNvSpPr txBox="1"/>
          <p:nvPr/>
        </p:nvSpPr>
        <p:spPr>
          <a:xfrm>
            <a:off x="6155500" y="761300"/>
            <a:ext cx="2868900" cy="3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dk1"/>
                </a:solidFill>
              </a:rPr>
              <a:t>Madam de la Maison. (no date). Retrieved from 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https://madamedelamaison.com/blogs/putting-it-all-on-the-table/why-should-you-love-linen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</a:rPr>
              <a:t>Sewport. (no date). Retrieved from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https://sewport.com/fabrics-directory/denim-fabric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dk1"/>
                </a:solidFill>
              </a:rPr>
              <a:t>Shirts in Bulk. (no date). Retrieved from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https://www.shirtsinbulk.com/blogs/articles/fun-facts-about-fleece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dk1"/>
                </a:solidFill>
              </a:rPr>
              <a:t>Tripel Pundit. Feb 2, 2016. Retrieved from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https://www.triplepundit.com/story/2016/low-down-sustainable-cotton/57221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Dancing Script Medium"/>
              <a:ea typeface="Dancing Script Medium"/>
              <a:cs typeface="Dancing Script Medium"/>
              <a:sym typeface="Dancing Script Medium"/>
            </a:endParaRPr>
          </a:p>
        </p:txBody>
      </p:sp>
      <p:sp>
        <p:nvSpPr>
          <p:cNvPr id="225" name="Google Shape;225;p32"/>
          <p:cNvSpPr txBox="1"/>
          <p:nvPr>
            <p:ph idx="1" type="body"/>
          </p:nvPr>
        </p:nvSpPr>
        <p:spPr>
          <a:xfrm>
            <a:off x="311700" y="647400"/>
            <a:ext cx="5509500" cy="3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 u="sng">
                <a:solidFill>
                  <a:schemeClr val="dk1"/>
                </a:solidFill>
              </a:rPr>
              <a:t>agiboo. (no date). Retrieved from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>
                <a:solidFill>
                  <a:schemeClr val="dk1"/>
                </a:solidFill>
              </a:rPr>
              <a:t>https://www.agiboo.com/12-interesting-facts-about-cotton/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 u="sng">
                <a:solidFill>
                  <a:schemeClr val="dk1"/>
                </a:solidFill>
              </a:rPr>
              <a:t>Britannica. (no date) Retrieved from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>
                <a:solidFill>
                  <a:schemeClr val="dk1"/>
                </a:solidFill>
              </a:rPr>
              <a:t>https://www.britannica.com/topic/cotton-fibre-and-plant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 u="sng">
                <a:solidFill>
                  <a:schemeClr val="dk1"/>
                </a:solidFill>
              </a:rPr>
              <a:t>Candorthreads. (no date). Retrieved from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>
                <a:solidFill>
                  <a:schemeClr val="dk1"/>
                </a:solidFill>
              </a:rPr>
              <a:t>https://candorthreads.com/what-fabrics-are-tightly-woven/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 u="sng">
                <a:solidFill>
                  <a:schemeClr val="dk1"/>
                </a:solidFill>
              </a:rPr>
              <a:t>eNZees. (no date). Retrieved from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>
                <a:solidFill>
                  <a:schemeClr val="dk1"/>
                </a:solidFill>
              </a:rPr>
              <a:t>https://enzeesfootsoother.com/blogs/news/10-cool-facts-about-woolv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 u="sng">
                <a:solidFill>
                  <a:schemeClr val="dk1"/>
                </a:solidFill>
              </a:rPr>
              <a:t>FACTS.NET. (no date). Retrieved from 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>
                <a:solidFill>
                  <a:schemeClr val="dk1"/>
                </a:solidFill>
              </a:rPr>
              <a:t>https://facts.net/lifestyle/food/17-unbelievable-facts-about-yard-of-flannel/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 u="sng">
                <a:solidFill>
                  <a:schemeClr val="dk1"/>
                </a:solidFill>
              </a:rPr>
              <a:t>Good on you. (no date). Retrieved from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 u="sng">
                <a:solidFill>
                  <a:schemeClr val="dk1"/>
                </a:solidFill>
              </a:rPr>
              <a:t>https://goodonyou.eco/how-sustainable-is-fleece/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 u="sng">
                <a:solidFill>
                  <a:schemeClr val="dk1"/>
                </a:solidFill>
              </a:rPr>
              <a:t>Long Jhon. (no date.) Retrieved from</a:t>
            </a:r>
            <a:endParaRPr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>
                <a:solidFill>
                  <a:schemeClr val="dk1"/>
                </a:solidFill>
              </a:rPr>
              <a:t>https://long-john.nl/10fun-facts-you-need-to-know-about-denim/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Dancing Script Medium"/>
              <a:ea typeface="Dancing Script Medium"/>
              <a:cs typeface="Dancing Script Medium"/>
              <a:sym typeface="Dancing Scrip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  <a:latin typeface="Dancing Script Medium"/>
              <a:ea typeface="Dancing Script Medium"/>
              <a:cs typeface="Dancing Script Medium"/>
              <a:sym typeface="Dancing Scrip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100" u="sng"/>
              <a:t>Hypothesis</a:t>
            </a:r>
            <a:endParaRPr sz="4100" u="sng"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64950" y="1099225"/>
            <a:ext cx="411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Dancing Script Medium"/>
                <a:ea typeface="Dancing Script Medium"/>
                <a:cs typeface="Dancing Script Medium"/>
                <a:sym typeface="Dancing Script Medium"/>
              </a:rPr>
              <a:t>I</a:t>
            </a:r>
            <a:r>
              <a:rPr lang="en" sz="2400">
                <a:solidFill>
                  <a:schemeClr val="dk1"/>
                </a:solidFill>
              </a:rPr>
              <a:t>f I heat up </a:t>
            </a:r>
            <a:r>
              <a:rPr lang="en" sz="2400">
                <a:solidFill>
                  <a:schemeClr val="dk1"/>
                </a:solidFill>
              </a:rPr>
              <a:t>different</a:t>
            </a:r>
            <a:r>
              <a:rPr lang="en" sz="2400">
                <a:solidFill>
                  <a:schemeClr val="dk1"/>
                </a:solidFill>
              </a:rPr>
              <a:t> types of fabric to a certain temp and then measure </a:t>
            </a:r>
            <a:r>
              <a:rPr lang="en" sz="2400">
                <a:solidFill>
                  <a:schemeClr val="dk1"/>
                </a:solidFill>
              </a:rPr>
              <a:t>how long</a:t>
            </a:r>
            <a:r>
              <a:rPr lang="en" sz="2400">
                <a:solidFill>
                  <a:schemeClr val="dk1"/>
                </a:solidFill>
              </a:rPr>
              <a:t> it takes to go back to room temp, then fleece will take the longest to cool, because fleece is thick and dense.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9525" y="1224450"/>
            <a:ext cx="1831450" cy="140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5394175" y="2727325"/>
            <a:ext cx="1715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</a:rPr>
              <a:t>Fleece</a:t>
            </a:r>
            <a:endParaRPr sz="3700">
              <a:solidFill>
                <a:schemeClr val="dk1"/>
              </a:solidFill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7012350" y="2680925"/>
            <a:ext cx="588600" cy="5253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222175" y="99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100" u="sng"/>
              <a:t>Background Research</a:t>
            </a:r>
            <a:r>
              <a:rPr b="1" lang="en" sz="3120">
                <a:solidFill>
                  <a:srgbClr val="00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endParaRPr b="1" sz="3120">
              <a:solidFill>
                <a:srgbClr val="00FF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0" y="0"/>
            <a:ext cx="5084700" cy="50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Wool: 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1.  Wools density will depend on how tight you weve it.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2. Wool provides natural UV protection - </a:t>
            </a:r>
            <a:r>
              <a:rPr lang="en" sz="1600">
                <a:solidFill>
                  <a:schemeClr val="dk1"/>
                </a:solidFill>
              </a:rPr>
              <a:t>for both humans and sheep alike! </a:t>
            </a:r>
            <a:r>
              <a:rPr lang="en" sz="1600">
                <a:solidFill>
                  <a:schemeClr val="dk1"/>
                </a:solidFill>
              </a:rPr>
              <a:t>Because it is a naturl substens.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4. Wool helps reduse body oder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3. Wool is made manly of Sheep Wool.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4. Wool holds moisture without feeling wet!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5. Wool can get scratchy and from all the heat and moisture it can start to fray.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4907175" y="1258300"/>
            <a:ext cx="4146000" cy="3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</a:rPr>
              <a:t>Cotton: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1. C</a:t>
            </a:r>
            <a:r>
              <a:rPr lang="en" sz="1500">
                <a:solidFill>
                  <a:schemeClr val="dk1"/>
                </a:solidFill>
              </a:rPr>
              <a:t>otto</a:t>
            </a:r>
            <a:r>
              <a:rPr lang="en" sz="1500">
                <a:solidFill>
                  <a:schemeClr val="dk1"/>
                </a:solidFill>
              </a:rPr>
              <a:t>n is made out of plants.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2. </a:t>
            </a:r>
            <a:r>
              <a:rPr lang="en" sz="1500">
                <a:solidFill>
                  <a:schemeClr val="dk1"/>
                </a:solidFill>
              </a:rPr>
              <a:t>Cotton plants can grow to six feet tall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3. Cotton is made from the </a:t>
            </a:r>
            <a:r>
              <a:rPr lang="en" sz="15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genus</a:t>
            </a:r>
            <a:r>
              <a:rPr lang="en" sz="1500">
                <a:solidFill>
                  <a:schemeClr val="dk1"/>
                </a:solidFill>
              </a:rPr>
              <a:t> Gossypium plant.</a:t>
            </a:r>
            <a:r>
              <a:rPr i="1" lang="en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4. Cotton is a natural fiber so it is biodegadebel.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5.Cotton fabrics are not verey strechy.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00FFFF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00FFFF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0901" y="1037800"/>
            <a:ext cx="1212276" cy="153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8125" y="3073750"/>
            <a:ext cx="1093873" cy="792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0" y="-63400"/>
            <a:ext cx="82947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Fleece: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1. Fleece is a senthetic fabric.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2. Fleece is made out of the same polermer as yuor pop bottels.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3. Fleece will last longer then most fabrics and it will also stay in shape.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4. Fleece will light on fire easyer then most fabrics.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5. If your fleece sweter gets wet then it will dry fastr then wool.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6. Fleece is very easy to clean!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6375" y="3105825"/>
            <a:ext cx="1492650" cy="114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80375" y="91200"/>
            <a:ext cx="5397300" cy="49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7150">
                <a:solidFill>
                  <a:schemeClr val="dk1"/>
                </a:solidFill>
              </a:rPr>
              <a:t>Linen:</a:t>
            </a:r>
            <a:endParaRPr sz="71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5000">
                <a:solidFill>
                  <a:schemeClr val="dk1"/>
                </a:solidFill>
              </a:rPr>
              <a:t>1. Linen is is a verey old  fabric. Mummies were wrapped up in it and it has lasted for centuries. There is no question about linen being durable. </a:t>
            </a:r>
            <a:endParaRPr sz="5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5000">
                <a:solidFill>
                  <a:schemeClr val="dk1"/>
                </a:solidFill>
              </a:rPr>
              <a:t>2. 85% of the world’s linen comes from Europe.</a:t>
            </a:r>
            <a:endParaRPr sz="5000">
              <a:solidFill>
                <a:schemeClr val="dk1"/>
              </a:solidFill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5477675" y="0"/>
            <a:ext cx="3596400" cy="46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Flannel: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1.</a:t>
            </a: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 sz="1350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Cozy fabric known as flannel has been in use for hundreds of years.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2. Flannel was made from worsted yarn.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163" y="4243575"/>
            <a:ext cx="808726" cy="80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5150" y="3397100"/>
            <a:ext cx="1655199" cy="165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79775" y="530200"/>
            <a:ext cx="5688600" cy="41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Denim: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</a:t>
            </a:r>
            <a:r>
              <a:rPr lang="en">
                <a:solidFill>
                  <a:schemeClr val="dk1"/>
                </a:solidFill>
              </a:rPr>
              <a:t>. Before we used the word jeans, they were called waist overalls.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2. After World War 2 in the 1950s, blue jeans were banned at several places like schools, theaters, and restaurants as they were seen as a form of rebellion against society.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3. Denim is made of cotton fabric!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rebellion= a sort of protesting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4575" y="3108200"/>
            <a:ext cx="2770826" cy="1848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262800" y="259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100" u="sng"/>
              <a:t>Variables</a:t>
            </a:r>
            <a:endParaRPr sz="4100" u="sng"/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3775800" y="1137575"/>
            <a:ext cx="5056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  <a:latin typeface="Dancing Script Medium"/>
              <a:ea typeface="Dancing Script Medium"/>
              <a:cs typeface="Dancing Script Medium"/>
              <a:sym typeface="Dancing Scrip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The types of fabric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How long it takes to cool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The starting and ending temp</a:t>
            </a: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H</a:t>
            </a:r>
            <a:r>
              <a:rPr lang="en" sz="2400">
                <a:solidFill>
                  <a:schemeClr val="dk1"/>
                </a:solidFill>
              </a:rPr>
              <a:t>o</a:t>
            </a:r>
            <a:r>
              <a:rPr lang="en" sz="2400">
                <a:solidFill>
                  <a:schemeClr val="dk1"/>
                </a:solidFill>
              </a:rPr>
              <a:t>w heat is measured and produced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graphicFrame>
        <p:nvGraphicFramePr>
          <p:cNvPr id="107" name="Google Shape;107;p20"/>
          <p:cNvGraphicFramePr/>
          <p:nvPr/>
        </p:nvGraphicFramePr>
        <p:xfrm>
          <a:off x="481841" y="13263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{CED9466E-19D4-4144-8812-200DF8D0E62B}</a:tableStyleId>
              </a:tblPr>
              <a:tblGrid>
                <a:gridCol w="2966400"/>
              </a:tblGrid>
              <a:tr h="867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</a:rPr>
                        <a:t>Manipulated Variable</a:t>
                      </a:r>
                      <a:endParaRPr sz="2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</a:rPr>
                        <a:t>(what you changed)</a:t>
                      </a:r>
                      <a:endParaRPr sz="21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84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</a:rPr>
                        <a:t>Responding Variable</a:t>
                      </a:r>
                      <a:endParaRPr sz="2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</a:rPr>
                        <a:t>(what you watched for)</a:t>
                      </a:r>
                      <a:endParaRPr sz="21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84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2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</a:rPr>
                        <a:t>Controlled Variables</a:t>
                      </a:r>
                      <a:endParaRPr sz="2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</a:rPr>
                        <a:t>(stayed the same)</a:t>
                      </a:r>
                      <a:endParaRPr sz="21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108" name="Google Shape;108;p20"/>
          <p:cNvCxnSpPr/>
          <p:nvPr/>
        </p:nvCxnSpPr>
        <p:spPr>
          <a:xfrm flipH="1" rot="10800000">
            <a:off x="353900" y="2193100"/>
            <a:ext cx="7624500" cy="9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20"/>
          <p:cNvCxnSpPr/>
          <p:nvPr/>
        </p:nvCxnSpPr>
        <p:spPr>
          <a:xfrm>
            <a:off x="353900" y="3053325"/>
            <a:ext cx="7624800" cy="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999999"/>
            </a:gs>
          </a:gsLst>
          <a:lin ang="5400700" scaled="0"/>
        </a:gra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100" u="sng"/>
              <a:t>Materials</a:t>
            </a:r>
            <a:endParaRPr sz="4100" u="sng"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4526050" y="1102925"/>
            <a:ext cx="2484300" cy="17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- Blow dryer	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- Thermometer	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- Wool			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- Fleece		</a:t>
            </a:r>
            <a:r>
              <a:rPr lang="en" sz="2500">
                <a:solidFill>
                  <a:schemeClr val="dk1"/>
                </a:solidFill>
                <a:latin typeface="Dancing Script Medium"/>
                <a:ea typeface="Dancing Script Medium"/>
                <a:cs typeface="Dancing Script Medium"/>
                <a:sym typeface="Dancing Script Medium"/>
              </a:rPr>
              <a:t>	</a:t>
            </a:r>
            <a:r>
              <a:rPr lang="en" sz="2500">
                <a:solidFill>
                  <a:srgbClr val="00FFFF"/>
                </a:solidFill>
                <a:latin typeface="Dancing Script Medium"/>
                <a:ea typeface="Dancing Script Medium"/>
                <a:cs typeface="Dancing Script Medium"/>
                <a:sym typeface="Dancing Script Medium"/>
              </a:rPr>
              <a:t>	</a:t>
            </a:r>
            <a:endParaRPr sz="2500">
              <a:solidFill>
                <a:srgbClr val="00FFFF"/>
              </a:solidFill>
              <a:latin typeface="Dancing Script Medium"/>
              <a:ea typeface="Dancing Script Medium"/>
              <a:cs typeface="Dancing Script Medium"/>
              <a:sym typeface="Dancing Script Medium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1651725" y="3927450"/>
            <a:ext cx="9291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Cotton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7" name="Google Shape;117;p21"/>
          <p:cNvSpPr/>
          <p:nvPr/>
        </p:nvSpPr>
        <p:spPr>
          <a:xfrm>
            <a:off x="2248025" y="3860625"/>
            <a:ext cx="98400" cy="2037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1"/>
          <p:cNvSpPr txBox="1"/>
          <p:nvPr/>
        </p:nvSpPr>
        <p:spPr>
          <a:xfrm>
            <a:off x="366138" y="4777825"/>
            <a:ext cx="9291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Linen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9" name="Google Shape;119;p21"/>
          <p:cNvSpPr/>
          <p:nvPr/>
        </p:nvSpPr>
        <p:spPr>
          <a:xfrm>
            <a:off x="1025100" y="4921700"/>
            <a:ext cx="148200" cy="162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1"/>
          <p:cNvSpPr txBox="1"/>
          <p:nvPr/>
        </p:nvSpPr>
        <p:spPr>
          <a:xfrm>
            <a:off x="2430400" y="1102913"/>
            <a:ext cx="8922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ancing Script Medium"/>
                <a:ea typeface="Dancing Script Medium"/>
                <a:cs typeface="Dancing Script Medium"/>
                <a:sym typeface="Dancing Script Medium"/>
              </a:rPr>
              <a:t>Denim</a:t>
            </a:r>
            <a:endParaRPr sz="1800">
              <a:solidFill>
                <a:schemeClr val="dk1"/>
              </a:solidFill>
              <a:latin typeface="Dancing Script Medium"/>
              <a:ea typeface="Dancing Script Medium"/>
              <a:cs typeface="Dancing Script Medium"/>
              <a:sym typeface="Dancing Script Medium"/>
            </a:endParaRPr>
          </a:p>
        </p:txBody>
      </p:sp>
      <p:sp>
        <p:nvSpPr>
          <p:cNvPr id="121" name="Google Shape;121;p21"/>
          <p:cNvSpPr/>
          <p:nvPr/>
        </p:nvSpPr>
        <p:spPr>
          <a:xfrm>
            <a:off x="2511800" y="899225"/>
            <a:ext cx="431700" cy="203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1"/>
          <p:cNvSpPr txBox="1"/>
          <p:nvPr/>
        </p:nvSpPr>
        <p:spPr>
          <a:xfrm>
            <a:off x="3518925" y="1948300"/>
            <a:ext cx="7977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Wool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3" name="Google Shape;123;p21"/>
          <p:cNvSpPr/>
          <p:nvPr/>
        </p:nvSpPr>
        <p:spPr>
          <a:xfrm>
            <a:off x="3764700" y="1822400"/>
            <a:ext cx="311700" cy="162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1"/>
          <p:cNvSpPr txBox="1"/>
          <p:nvPr/>
        </p:nvSpPr>
        <p:spPr>
          <a:xfrm>
            <a:off x="3830650" y="4112400"/>
            <a:ext cx="9615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Fleece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5" name="Google Shape;125;p21"/>
          <p:cNvSpPr/>
          <p:nvPr/>
        </p:nvSpPr>
        <p:spPr>
          <a:xfrm>
            <a:off x="3896600" y="3912450"/>
            <a:ext cx="509700" cy="233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1"/>
          <p:cNvSpPr txBox="1"/>
          <p:nvPr/>
        </p:nvSpPr>
        <p:spPr>
          <a:xfrm>
            <a:off x="0" y="2607725"/>
            <a:ext cx="11571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Flannel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7" name="Google Shape;127;p21"/>
          <p:cNvSpPr/>
          <p:nvPr/>
        </p:nvSpPr>
        <p:spPr>
          <a:xfrm>
            <a:off x="167850" y="2355950"/>
            <a:ext cx="431700" cy="26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1025100" y="10325"/>
            <a:ext cx="12408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</a:rPr>
              <a:t>Fabrics</a:t>
            </a:r>
            <a:endParaRPr sz="2000" u="sng">
              <a:solidFill>
                <a:schemeClr val="dk1"/>
              </a:solidFill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6138650" y="4160438"/>
            <a:ext cx="1920000" cy="7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Thermometer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And Blow </a:t>
            </a:r>
            <a:r>
              <a:rPr lang="en" sz="1800">
                <a:solidFill>
                  <a:schemeClr val="dk1"/>
                </a:solidFill>
              </a:rPr>
              <a:t>dryer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7010300" y="953075"/>
            <a:ext cx="1679400" cy="16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- Cotton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- Linen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- Flannel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- Denim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514" y="3980300"/>
            <a:ext cx="665376" cy="88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0650" y="3464825"/>
            <a:ext cx="929100" cy="123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6539" y="2546650"/>
            <a:ext cx="961386" cy="128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0100" y="1953651"/>
            <a:ext cx="839136" cy="111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1111" y="1631725"/>
            <a:ext cx="797814" cy="106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5251" y="441678"/>
            <a:ext cx="1011852" cy="134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94875" y="3053100"/>
            <a:ext cx="695401" cy="92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73275" y="4112399"/>
            <a:ext cx="665376" cy="887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