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Albert Sans" panose="020B0604020202020204" charset="0"/>
      <p:regular r:id="rId30"/>
      <p:bold r:id="rId31"/>
      <p:italic r:id="rId32"/>
      <p:boldItalic r:id="rId33"/>
    </p:embeddedFont>
    <p:embeddedFont>
      <p:font typeface="Bebas Neue" panose="020B0606020202050201" pitchFamily="34" charset="0"/>
      <p:regular r:id="rId34"/>
    </p:embeddedFont>
    <p:embeddedFont>
      <p:font typeface="Montserrat" panose="00000500000000000000" pitchFamily="2" charset="0"/>
      <p:regular r:id="rId35"/>
      <p:bold r:id="rId36"/>
      <p:italic r:id="rId37"/>
      <p:boldItalic r:id="rId38"/>
    </p:embeddedFont>
    <p:embeddedFont>
      <p:font typeface="Montserrat ExtraBold" panose="00000900000000000000" pitchFamily="2" charset="0"/>
      <p:bold r:id="rId39"/>
      <p:boldItalic r:id="rId40"/>
    </p:embeddedFont>
    <p:embeddedFont>
      <p:font typeface="Montserrat SemiBold" panose="000007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C08946-2E70-DBE7-F704-05489D2B2567}" name="Joel Amaldas" initials="" userId="S::JoelA196@stemia.ca::aa4a5d5f-b9da-42af-b071-5b6e8014f5af" providerId="AD"/>
  <p188:author id="{15B83882-C155-735E-F57C-0E28DDA619CD}" name="Ryan Lewinson" initials="RL" userId="S::Ryan.Lewinson@allskinhealth.com::7577a1f7-9267-4a96-a61a-8ad500208d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49" autoAdjust="0"/>
    <p:restoredTop sz="94694"/>
  </p:normalViewPr>
  <p:slideViewPr>
    <p:cSldViewPr snapToGrid="0">
      <p:cViewPr varScale="1">
        <p:scale>
          <a:sx n="143" d="100"/>
          <a:sy n="143" d="100"/>
        </p:scale>
        <p:origin x="28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bbd136d82a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bbd136d82a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bbd136d8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bbd136d8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bbd136d82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bbd136d82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bbd136d82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bbd136d82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bbd136d82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bbd136d82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bbd136d82a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bbd136d82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bbd136d82a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bbd136d82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bbd136d82a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bbd136d82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bbd136d82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bbd136d82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bbd136d82a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bbd136d82a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bbd136d82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bbd136d82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bbd136d82a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bbd136d82a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bbd136d82a_3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bbd136d82a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bbd136d82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bbd136d82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bbd136d82a_3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bbd136d82a_3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bbd136d82a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bbd136d82a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bb83828dab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bb83828dab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69ec30b5f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69ec30b5f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69ec30b5f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69ec30b5f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69ec30b5f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69ec30b5f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100000">
              <a:schemeClr val="accent1"/>
            </a:gs>
          </a:gsLst>
          <a:lin ang="5400700" scaled="0"/>
        </a:gradFill>
        <a:effectLst/>
      </p:bgPr>
    </p:bg>
    <p:spTree>
      <p:nvGrpSpPr>
        <p:cNvPr id="1" name="Shape 8"/>
        <p:cNvGrpSpPr/>
        <p:nvPr/>
      </p:nvGrpSpPr>
      <p:grpSpPr>
        <a:xfrm>
          <a:off x="0" y="0"/>
          <a:ext cx="0" cy="0"/>
          <a:chOff x="0" y="0"/>
          <a:chExt cx="0" cy="0"/>
        </a:xfrm>
      </p:grpSpPr>
      <p:sp>
        <p:nvSpPr>
          <p:cNvPr id="9" name="Google Shape;9;p2"/>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
          <p:cNvSpPr txBox="1">
            <a:spLocks noGrp="1"/>
          </p:cNvSpPr>
          <p:nvPr>
            <p:ph type="ctrTitle"/>
          </p:nvPr>
        </p:nvSpPr>
        <p:spPr>
          <a:xfrm>
            <a:off x="909050" y="1274763"/>
            <a:ext cx="3468900" cy="20394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5200"/>
              <a:buNone/>
              <a:defRPr sz="4500" b="1">
                <a:latin typeface="Albert Sans"/>
                <a:ea typeface="Albert Sans"/>
                <a:cs typeface="Albert Sans"/>
                <a:sym typeface="Albert San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909050" y="3314087"/>
            <a:ext cx="3468900" cy="40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400">
                <a:solidFill>
                  <a:schemeClr val="dk1"/>
                </a:solidFill>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gradFill>
          <a:gsLst>
            <a:gs pos="0">
              <a:schemeClr val="accent6"/>
            </a:gs>
            <a:gs pos="100000">
              <a:schemeClr val="accent1"/>
            </a:gs>
          </a:gsLst>
          <a:lin ang="5400700" scaled="0"/>
        </a:gradFill>
        <a:effectLst/>
      </p:bgPr>
    </p:bg>
    <p:spTree>
      <p:nvGrpSpPr>
        <p:cNvPr id="1" name="Shape 84"/>
        <p:cNvGrpSpPr/>
        <p:nvPr/>
      </p:nvGrpSpPr>
      <p:grpSpPr>
        <a:xfrm>
          <a:off x="0" y="0"/>
          <a:ext cx="0" cy="0"/>
          <a:chOff x="0" y="0"/>
          <a:chExt cx="0" cy="0"/>
        </a:xfrm>
      </p:grpSpPr>
      <p:sp>
        <p:nvSpPr>
          <p:cNvPr id="85" name="Google Shape;85;p11"/>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1"/>
          <p:cNvSpPr txBox="1">
            <a:spLocks noGrp="1"/>
          </p:cNvSpPr>
          <p:nvPr>
            <p:ph type="title"/>
          </p:nvPr>
        </p:nvSpPr>
        <p:spPr>
          <a:xfrm>
            <a:off x="715100" y="831650"/>
            <a:ext cx="4066200" cy="78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200"/>
              <a:buNone/>
              <a:defRPr sz="4000">
                <a:solidFill>
                  <a:schemeClr val="accent2"/>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87" name="Google Shape;87;p11"/>
          <p:cNvSpPr txBox="1">
            <a:spLocks noGrp="1"/>
          </p:cNvSpPr>
          <p:nvPr>
            <p:ph type="subTitle" idx="1"/>
          </p:nvPr>
        </p:nvSpPr>
        <p:spPr>
          <a:xfrm>
            <a:off x="715100" y="1466150"/>
            <a:ext cx="4066200" cy="40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88" name="Google Shape;88;p11"/>
          <p:cNvSpPr txBox="1">
            <a:spLocks noGrp="1"/>
          </p:cNvSpPr>
          <p:nvPr>
            <p:ph type="title" idx="2"/>
          </p:nvPr>
        </p:nvSpPr>
        <p:spPr>
          <a:xfrm>
            <a:off x="715100" y="2020850"/>
            <a:ext cx="4066200" cy="78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200"/>
              <a:buNone/>
              <a:defRPr sz="4000">
                <a:solidFill>
                  <a:schemeClr val="accent2"/>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89" name="Google Shape;89;p11"/>
          <p:cNvSpPr txBox="1">
            <a:spLocks noGrp="1"/>
          </p:cNvSpPr>
          <p:nvPr>
            <p:ph type="subTitle" idx="3"/>
          </p:nvPr>
        </p:nvSpPr>
        <p:spPr>
          <a:xfrm>
            <a:off x="715100" y="2655350"/>
            <a:ext cx="4066200" cy="40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90" name="Google Shape;90;p11"/>
          <p:cNvSpPr txBox="1">
            <a:spLocks noGrp="1"/>
          </p:cNvSpPr>
          <p:nvPr>
            <p:ph type="title" idx="4"/>
          </p:nvPr>
        </p:nvSpPr>
        <p:spPr>
          <a:xfrm>
            <a:off x="715100" y="3210050"/>
            <a:ext cx="4066200" cy="78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200"/>
              <a:buNone/>
              <a:defRPr sz="4000">
                <a:solidFill>
                  <a:schemeClr val="accent2"/>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91" name="Google Shape;91;p11"/>
          <p:cNvSpPr txBox="1">
            <a:spLocks noGrp="1"/>
          </p:cNvSpPr>
          <p:nvPr>
            <p:ph type="subTitle" idx="5"/>
          </p:nvPr>
        </p:nvSpPr>
        <p:spPr>
          <a:xfrm>
            <a:off x="715100" y="3844550"/>
            <a:ext cx="4066200" cy="40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accent6"/>
            </a:gs>
            <a:gs pos="100000">
              <a:schemeClr val="accent1"/>
            </a:gs>
          </a:gsLst>
          <a:lin ang="16198662" scaled="0"/>
        </a:gradFill>
        <a:effectLst/>
      </p:bgPr>
    </p:bg>
    <p:spTree>
      <p:nvGrpSpPr>
        <p:cNvPr id="1" name="Shape 92"/>
        <p:cNvGrpSpPr/>
        <p:nvPr/>
      </p:nvGrpSpPr>
      <p:grpSpPr>
        <a:xfrm>
          <a:off x="0" y="0"/>
          <a:ext cx="0" cy="0"/>
          <a:chOff x="0" y="0"/>
          <a:chExt cx="0" cy="0"/>
        </a:xfrm>
      </p:grpSpPr>
      <p:sp>
        <p:nvSpPr>
          <p:cNvPr id="93" name="Google Shape;93;p12"/>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2"/>
          <p:cNvSpPr txBox="1">
            <a:spLocks noGrp="1"/>
          </p:cNvSpPr>
          <p:nvPr>
            <p:ph type="title" hasCustomPrompt="1"/>
          </p:nvPr>
        </p:nvSpPr>
        <p:spPr>
          <a:xfrm>
            <a:off x="715100" y="1164438"/>
            <a:ext cx="7713900" cy="1100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9600"/>
              <a:buNone/>
              <a:defRPr sz="6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95" name="Google Shape;95;p12"/>
          <p:cNvSpPr txBox="1">
            <a:spLocks noGrp="1"/>
          </p:cNvSpPr>
          <p:nvPr>
            <p:ph type="subTitle" idx="1"/>
          </p:nvPr>
        </p:nvSpPr>
        <p:spPr>
          <a:xfrm>
            <a:off x="715100" y="2265263"/>
            <a:ext cx="7713900" cy="39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4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96" name="Google Shape;96;p12"/>
          <p:cNvSpPr/>
          <p:nvPr/>
        </p:nvSpPr>
        <p:spPr>
          <a:xfrm>
            <a:off x="7987913" y="1006425"/>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2"/>
          <p:cNvSpPr/>
          <p:nvPr/>
        </p:nvSpPr>
        <p:spPr>
          <a:xfrm>
            <a:off x="8232563" y="1006425"/>
            <a:ext cx="151500" cy="151500"/>
          </a:xfrm>
          <a:prstGeom prst="ellipse">
            <a:avLst/>
          </a:prstGeom>
          <a:gradFill>
            <a:gsLst>
              <a:gs pos="0">
                <a:srgbClr val="AD8DFF">
                  <a:alpha val="9803"/>
                </a:srgbClr>
              </a:gs>
              <a:gs pos="100000">
                <a:srgbClr val="6746B9">
                  <a:alpha val="9803"/>
                </a:srgbClr>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2"/>
          <p:cNvSpPr/>
          <p:nvPr/>
        </p:nvSpPr>
        <p:spPr>
          <a:xfrm>
            <a:off x="759938" y="3782749"/>
            <a:ext cx="315000" cy="3150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2"/>
          <p:cNvSpPr/>
          <p:nvPr/>
        </p:nvSpPr>
        <p:spPr>
          <a:xfrm>
            <a:off x="913013" y="3863750"/>
            <a:ext cx="554700" cy="5547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2"/>
          <p:cNvSpPr/>
          <p:nvPr/>
        </p:nvSpPr>
        <p:spPr>
          <a:xfrm>
            <a:off x="1397638" y="3980300"/>
            <a:ext cx="151500" cy="151500"/>
          </a:xfrm>
          <a:prstGeom prst="ellipse">
            <a:avLst/>
          </a:prstGeom>
          <a:gradFill>
            <a:gsLst>
              <a:gs pos="0">
                <a:srgbClr val="0388E5">
                  <a:alpha val="9803"/>
                </a:srgbClr>
              </a:gs>
              <a:gs pos="100000">
                <a:srgbClr val="0048A7">
                  <a:alpha val="9803"/>
                </a:srgbClr>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2"/>
          <p:cNvSpPr/>
          <p:nvPr/>
        </p:nvSpPr>
        <p:spPr>
          <a:xfrm>
            <a:off x="7836413" y="725050"/>
            <a:ext cx="151500" cy="1515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
    <p:bg>
      <p:bgPr>
        <a:gradFill>
          <a:gsLst>
            <a:gs pos="0">
              <a:schemeClr val="accent6"/>
            </a:gs>
            <a:gs pos="100000">
              <a:schemeClr val="accent1"/>
            </a:gs>
          </a:gsLst>
          <a:lin ang="16198662" scaled="0"/>
        </a:gradFill>
        <a:effectLst/>
      </p:bgPr>
    </p:bg>
    <p:spTree>
      <p:nvGrpSpPr>
        <p:cNvPr id="1" name="Shape 102"/>
        <p:cNvGrpSpPr/>
        <p:nvPr/>
      </p:nvGrpSpPr>
      <p:grpSpPr>
        <a:xfrm>
          <a:off x="0" y="0"/>
          <a:ext cx="0" cy="0"/>
          <a:chOff x="0" y="0"/>
          <a:chExt cx="0" cy="0"/>
        </a:xfrm>
      </p:grpSpPr>
      <p:sp>
        <p:nvSpPr>
          <p:cNvPr id="103" name="Google Shape;103;p13"/>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3"/>
          <p:cNvSpPr txBox="1">
            <a:spLocks noGrp="1"/>
          </p:cNvSpPr>
          <p:nvPr>
            <p:ph type="title"/>
          </p:nvPr>
        </p:nvSpPr>
        <p:spPr>
          <a:xfrm>
            <a:off x="715100" y="535000"/>
            <a:ext cx="7713900" cy="66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1pPr>
            <a:lvl2pPr lvl="1"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2pPr>
            <a:lvl3pPr lvl="2"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3pPr>
            <a:lvl4pPr lvl="3"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4pPr>
            <a:lvl5pPr lvl="4"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5pPr>
            <a:lvl6pPr lvl="5"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6pPr>
            <a:lvl7pPr lvl="6"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7pPr>
            <a:lvl8pPr lvl="7"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8pPr>
            <a:lvl9pPr lvl="8"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_1">
    <p:bg>
      <p:bgPr>
        <a:gradFill>
          <a:gsLst>
            <a:gs pos="0">
              <a:schemeClr val="accent6"/>
            </a:gs>
            <a:gs pos="100000">
              <a:schemeClr val="accent1"/>
            </a:gs>
          </a:gsLst>
          <a:lin ang="10800025" scaled="0"/>
        </a:gradFill>
        <a:effectLst/>
      </p:bgPr>
    </p:bg>
    <p:spTree>
      <p:nvGrpSpPr>
        <p:cNvPr id="1" name="Shape 105"/>
        <p:cNvGrpSpPr/>
        <p:nvPr/>
      </p:nvGrpSpPr>
      <p:grpSpPr>
        <a:xfrm>
          <a:off x="0" y="0"/>
          <a:ext cx="0" cy="0"/>
          <a:chOff x="0" y="0"/>
          <a:chExt cx="0" cy="0"/>
        </a:xfrm>
      </p:grpSpPr>
      <p:sp>
        <p:nvSpPr>
          <p:cNvPr id="106" name="Google Shape;106;p14"/>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4"/>
          <p:cNvSpPr txBox="1">
            <a:spLocks noGrp="1"/>
          </p:cNvSpPr>
          <p:nvPr>
            <p:ph type="title"/>
          </p:nvPr>
        </p:nvSpPr>
        <p:spPr>
          <a:xfrm>
            <a:off x="715100" y="535000"/>
            <a:ext cx="7713900" cy="66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1pPr>
            <a:lvl2pPr lvl="1"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2pPr>
            <a:lvl3pPr lvl="2"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3pPr>
            <a:lvl4pPr lvl="3"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4pPr>
            <a:lvl5pPr lvl="4"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5pPr>
            <a:lvl6pPr lvl="5"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6pPr>
            <a:lvl7pPr lvl="6"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7pPr>
            <a:lvl8pPr lvl="7"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8pPr>
            <a:lvl9pPr lvl="8"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BLANK_1_1_1_1_1_1_2">
    <p:bg>
      <p:bgPr>
        <a:gradFill>
          <a:gsLst>
            <a:gs pos="0">
              <a:schemeClr val="accent6"/>
            </a:gs>
            <a:gs pos="100000">
              <a:schemeClr val="accent1"/>
            </a:gs>
          </a:gsLst>
          <a:lin ang="5400700" scaled="0"/>
        </a:gradFill>
        <a:effectLst/>
      </p:bgPr>
    </p:bg>
    <p:spTree>
      <p:nvGrpSpPr>
        <p:cNvPr id="1" name="Shape 108"/>
        <p:cNvGrpSpPr/>
        <p:nvPr/>
      </p:nvGrpSpPr>
      <p:grpSpPr>
        <a:xfrm>
          <a:off x="0" y="0"/>
          <a:ext cx="0" cy="0"/>
          <a:chOff x="0" y="0"/>
          <a:chExt cx="0" cy="0"/>
        </a:xfrm>
      </p:grpSpPr>
      <p:sp>
        <p:nvSpPr>
          <p:cNvPr id="109" name="Google Shape;109;p15"/>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5"/>
          <p:cNvSpPr txBox="1">
            <a:spLocks noGrp="1"/>
          </p:cNvSpPr>
          <p:nvPr>
            <p:ph type="ctrTitle"/>
          </p:nvPr>
        </p:nvSpPr>
        <p:spPr>
          <a:xfrm>
            <a:off x="1225400" y="649438"/>
            <a:ext cx="2836200" cy="974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1" name="Google Shape;111;p15"/>
          <p:cNvSpPr txBox="1">
            <a:spLocks noGrp="1"/>
          </p:cNvSpPr>
          <p:nvPr>
            <p:ph type="subTitle" idx="1"/>
          </p:nvPr>
        </p:nvSpPr>
        <p:spPr>
          <a:xfrm>
            <a:off x="1225400" y="1623838"/>
            <a:ext cx="2836200" cy="116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2" name="Google Shape;112;p15"/>
          <p:cNvSpPr txBox="1"/>
          <p:nvPr/>
        </p:nvSpPr>
        <p:spPr>
          <a:xfrm>
            <a:off x="1225400" y="3479463"/>
            <a:ext cx="2836200" cy="61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lbert Sans"/>
                <a:ea typeface="Albert Sans"/>
                <a:cs typeface="Albert Sans"/>
                <a:sym typeface="Albert Sans"/>
              </a:rPr>
              <a:t>CREDITS: This presentation template was created by </a:t>
            </a:r>
            <a:r>
              <a:rPr lang="en" sz="900" b="1" i="0" u="none" strike="noStrike" cap="none">
                <a:solidFill>
                  <a:schemeClr val="hlink"/>
                </a:solidFill>
                <a:uFill>
                  <a:noFill/>
                </a:uFill>
                <a:latin typeface="Albert Sans"/>
                <a:ea typeface="Albert Sans"/>
                <a:cs typeface="Albert Sans"/>
                <a:sym typeface="Albert Sans"/>
                <a:hlinkClick r:id="rId2"/>
              </a:rPr>
              <a:t>Slidesgo</a:t>
            </a:r>
            <a:r>
              <a:rPr lang="en" sz="900" b="0" i="0" u="none" strike="noStrike" cap="none">
                <a:solidFill>
                  <a:schemeClr val="dk1"/>
                </a:solidFill>
                <a:latin typeface="Albert Sans"/>
                <a:ea typeface="Albert Sans"/>
                <a:cs typeface="Albert Sans"/>
                <a:sym typeface="Albert Sans"/>
              </a:rPr>
              <a:t>, and includes icons by </a:t>
            </a:r>
            <a:r>
              <a:rPr lang="en" sz="900" b="1" i="0" u="none" strike="noStrike" cap="none">
                <a:solidFill>
                  <a:schemeClr val="hlink"/>
                </a:solidFill>
                <a:uFill>
                  <a:noFill/>
                </a:uFill>
                <a:latin typeface="Albert Sans"/>
                <a:ea typeface="Albert Sans"/>
                <a:cs typeface="Albert Sans"/>
                <a:sym typeface="Albert Sans"/>
                <a:hlinkClick r:id="rId3"/>
              </a:rPr>
              <a:t>Flaticon</a:t>
            </a:r>
            <a:r>
              <a:rPr lang="en" sz="900" b="1" i="0" u="none" strike="noStrike" cap="none">
                <a:solidFill>
                  <a:schemeClr val="dk1"/>
                </a:solidFill>
                <a:latin typeface="Albert Sans"/>
                <a:ea typeface="Albert Sans"/>
                <a:cs typeface="Albert Sans"/>
                <a:sym typeface="Albert Sans"/>
              </a:rPr>
              <a:t> </a:t>
            </a:r>
            <a:r>
              <a:rPr lang="en" sz="900" b="0" i="0" u="none" strike="noStrike" cap="none">
                <a:solidFill>
                  <a:schemeClr val="dk1"/>
                </a:solidFill>
                <a:latin typeface="Albert Sans"/>
                <a:ea typeface="Albert Sans"/>
                <a:cs typeface="Albert Sans"/>
                <a:sym typeface="Albert Sans"/>
              </a:rPr>
              <a:t>and infographics &amp; images by </a:t>
            </a:r>
            <a:r>
              <a:rPr lang="en" sz="900" b="1" i="0" u="none" strike="noStrike" cap="none">
                <a:solidFill>
                  <a:schemeClr val="hlink"/>
                </a:solidFill>
                <a:uFill>
                  <a:noFill/>
                </a:uFill>
                <a:latin typeface="Albert Sans"/>
                <a:ea typeface="Albert Sans"/>
                <a:cs typeface="Albert Sans"/>
                <a:sym typeface="Albert Sans"/>
                <a:hlinkClick r:id="rId4"/>
              </a:rPr>
              <a:t>Freepik</a:t>
            </a:r>
            <a:endParaRPr sz="900" b="1" i="0" u="none" strike="noStrike" cap="none">
              <a:solidFill>
                <a:schemeClr val="dk1"/>
              </a:solidFill>
              <a:latin typeface="Albert Sans"/>
              <a:ea typeface="Albert Sans"/>
              <a:cs typeface="Albert Sans"/>
              <a:sym typeface="Albert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chemeClr val="accent6"/>
            </a:gs>
            <a:gs pos="100000">
              <a:schemeClr val="accent1"/>
            </a:gs>
          </a:gsLst>
          <a:lin ang="5400700" scaled="0"/>
        </a:gradFill>
        <a:effectLst/>
      </p:bgPr>
    </p:bg>
    <p:spTree>
      <p:nvGrpSpPr>
        <p:cNvPr id="1" name="Shape 113"/>
        <p:cNvGrpSpPr/>
        <p:nvPr/>
      </p:nvGrpSpPr>
      <p:grpSpPr>
        <a:xfrm>
          <a:off x="0" y="0"/>
          <a:ext cx="0" cy="0"/>
          <a:chOff x="0" y="0"/>
          <a:chExt cx="0" cy="0"/>
        </a:xfrm>
      </p:grpSpPr>
      <p:sp>
        <p:nvSpPr>
          <p:cNvPr id="114" name="Google Shape;114;p16"/>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6"/>
          <p:cNvSpPr txBox="1">
            <a:spLocks noGrp="1"/>
          </p:cNvSpPr>
          <p:nvPr>
            <p:ph type="title"/>
          </p:nvPr>
        </p:nvSpPr>
        <p:spPr>
          <a:xfrm>
            <a:off x="1388100" y="1307100"/>
            <a:ext cx="6367800" cy="2529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16" name="Google Shape;116;p16"/>
          <p:cNvSpPr/>
          <p:nvPr/>
        </p:nvSpPr>
        <p:spPr>
          <a:xfrm>
            <a:off x="930225" y="4191875"/>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6"/>
          <p:cNvSpPr/>
          <p:nvPr/>
        </p:nvSpPr>
        <p:spPr>
          <a:xfrm>
            <a:off x="759938" y="671399"/>
            <a:ext cx="315000" cy="3150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6"/>
          <p:cNvSpPr/>
          <p:nvPr/>
        </p:nvSpPr>
        <p:spPr>
          <a:xfrm>
            <a:off x="913013" y="752400"/>
            <a:ext cx="554700" cy="5547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6"/>
          <p:cNvSpPr/>
          <p:nvPr/>
        </p:nvSpPr>
        <p:spPr>
          <a:xfrm>
            <a:off x="1397638" y="868950"/>
            <a:ext cx="151500" cy="151500"/>
          </a:xfrm>
          <a:prstGeom prst="ellipse">
            <a:avLst/>
          </a:prstGeom>
          <a:gradFill>
            <a:gsLst>
              <a:gs pos="0">
                <a:srgbClr val="AD8DFF">
                  <a:alpha val="9803"/>
                </a:srgbClr>
              </a:gs>
              <a:gs pos="100000">
                <a:srgbClr val="6746B9">
                  <a:alpha val="9803"/>
                </a:srgbClr>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6"/>
          <p:cNvSpPr/>
          <p:nvPr/>
        </p:nvSpPr>
        <p:spPr>
          <a:xfrm>
            <a:off x="715100" y="3937124"/>
            <a:ext cx="151500" cy="1515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6"/>
          <p:cNvSpPr/>
          <p:nvPr/>
        </p:nvSpPr>
        <p:spPr>
          <a:xfrm rot="10800000">
            <a:off x="8069063" y="4112525"/>
            <a:ext cx="315000" cy="3150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6"/>
          <p:cNvSpPr/>
          <p:nvPr/>
        </p:nvSpPr>
        <p:spPr>
          <a:xfrm rot="10800000">
            <a:off x="7676288" y="3791824"/>
            <a:ext cx="554700" cy="5547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6"/>
          <p:cNvSpPr/>
          <p:nvPr/>
        </p:nvSpPr>
        <p:spPr>
          <a:xfrm rot="10800000">
            <a:off x="7594863" y="4078474"/>
            <a:ext cx="151500" cy="151500"/>
          </a:xfrm>
          <a:prstGeom prst="ellipse">
            <a:avLst/>
          </a:prstGeom>
          <a:gradFill>
            <a:gsLst>
              <a:gs pos="0">
                <a:srgbClr val="0388E5">
                  <a:alpha val="9803"/>
                </a:srgbClr>
              </a:gs>
              <a:gs pos="100000">
                <a:srgbClr val="0048A7">
                  <a:alpha val="9803"/>
                </a:srgbClr>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6"/>
          <p:cNvSpPr/>
          <p:nvPr/>
        </p:nvSpPr>
        <p:spPr>
          <a:xfrm>
            <a:off x="7914825" y="668125"/>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6"/>
          <p:cNvSpPr/>
          <p:nvPr/>
        </p:nvSpPr>
        <p:spPr>
          <a:xfrm>
            <a:off x="8277400" y="1038424"/>
            <a:ext cx="151500" cy="1515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gradFill>
          <a:gsLst>
            <a:gs pos="0">
              <a:schemeClr val="accent6"/>
            </a:gs>
            <a:gs pos="100000">
              <a:schemeClr val="accent1"/>
            </a:gs>
          </a:gsLst>
          <a:lin ang="5400700" scaled="0"/>
        </a:gradFill>
        <a:effectLst/>
      </p:bgPr>
    </p:bg>
    <p:spTree>
      <p:nvGrpSpPr>
        <p:cNvPr id="1" name="Shape 126"/>
        <p:cNvGrpSpPr/>
        <p:nvPr/>
      </p:nvGrpSpPr>
      <p:grpSpPr>
        <a:xfrm>
          <a:off x="0" y="0"/>
          <a:ext cx="0" cy="0"/>
          <a:chOff x="0" y="0"/>
          <a:chExt cx="0" cy="0"/>
        </a:xfrm>
      </p:grpSpPr>
      <p:sp>
        <p:nvSpPr>
          <p:cNvPr id="127" name="Google Shape;127;p17"/>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7"/>
          <p:cNvSpPr txBox="1">
            <a:spLocks noGrp="1"/>
          </p:cNvSpPr>
          <p:nvPr>
            <p:ph type="title"/>
          </p:nvPr>
        </p:nvSpPr>
        <p:spPr>
          <a:xfrm>
            <a:off x="720000" y="367423"/>
            <a:ext cx="77040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9" name="Google Shape;129;p17"/>
          <p:cNvSpPr txBox="1">
            <a:spLocks noGrp="1"/>
          </p:cNvSpPr>
          <p:nvPr>
            <p:ph type="subTitle" idx="1"/>
          </p:nvPr>
        </p:nvSpPr>
        <p:spPr>
          <a:xfrm>
            <a:off x="2241550" y="1348750"/>
            <a:ext cx="4661100" cy="168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chemeClr val="accent6"/>
            </a:gs>
            <a:gs pos="100000">
              <a:schemeClr val="accent1"/>
            </a:gs>
          </a:gsLst>
          <a:lin ang="5400700" scaled="0"/>
        </a:gradFill>
        <a:effectLst/>
      </p:bgPr>
    </p:bg>
    <p:spTree>
      <p:nvGrpSpPr>
        <p:cNvPr id="1" name="Shape 130"/>
        <p:cNvGrpSpPr/>
        <p:nvPr/>
      </p:nvGrpSpPr>
      <p:grpSpPr>
        <a:xfrm>
          <a:off x="0" y="0"/>
          <a:ext cx="0" cy="0"/>
          <a:chOff x="0" y="0"/>
          <a:chExt cx="0" cy="0"/>
        </a:xfrm>
      </p:grpSpPr>
      <p:sp>
        <p:nvSpPr>
          <p:cNvPr id="131" name="Google Shape;131;p18"/>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8"/>
          <p:cNvSpPr txBox="1">
            <a:spLocks noGrp="1"/>
          </p:cNvSpPr>
          <p:nvPr>
            <p:ph type="title"/>
          </p:nvPr>
        </p:nvSpPr>
        <p:spPr>
          <a:xfrm>
            <a:off x="720000" y="2285400"/>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33" name="Google Shape;133;p18"/>
          <p:cNvSpPr/>
          <p:nvPr/>
        </p:nvSpPr>
        <p:spPr>
          <a:xfrm>
            <a:off x="930225" y="4191875"/>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8"/>
          <p:cNvSpPr/>
          <p:nvPr/>
        </p:nvSpPr>
        <p:spPr>
          <a:xfrm>
            <a:off x="715100" y="3937124"/>
            <a:ext cx="151500" cy="1515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8"/>
          <p:cNvSpPr/>
          <p:nvPr/>
        </p:nvSpPr>
        <p:spPr>
          <a:xfrm>
            <a:off x="7914825" y="668125"/>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8"/>
          <p:cNvSpPr/>
          <p:nvPr/>
        </p:nvSpPr>
        <p:spPr>
          <a:xfrm>
            <a:off x="8277400" y="1038424"/>
            <a:ext cx="151500" cy="1515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gradFill>
          <a:gsLst>
            <a:gs pos="0">
              <a:schemeClr val="accent6"/>
            </a:gs>
            <a:gs pos="100000">
              <a:schemeClr val="accent1"/>
            </a:gs>
          </a:gsLst>
          <a:lin ang="10801400" scaled="0"/>
        </a:gradFill>
        <a:effectLst/>
      </p:bgPr>
    </p:bg>
    <p:spTree>
      <p:nvGrpSpPr>
        <p:cNvPr id="1" name="Shape 138"/>
        <p:cNvGrpSpPr/>
        <p:nvPr/>
      </p:nvGrpSpPr>
      <p:grpSpPr>
        <a:xfrm>
          <a:off x="0" y="0"/>
          <a:ext cx="0" cy="0"/>
          <a:chOff x="0" y="0"/>
          <a:chExt cx="0" cy="0"/>
        </a:xfrm>
      </p:grpSpPr>
      <p:sp>
        <p:nvSpPr>
          <p:cNvPr id="139" name="Google Shape;139;p20"/>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0"/>
          <p:cNvSpPr/>
          <p:nvPr/>
        </p:nvSpPr>
        <p:spPr>
          <a:xfrm>
            <a:off x="975650" y="3777037"/>
            <a:ext cx="555600" cy="5556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0"/>
          <p:cNvSpPr/>
          <p:nvPr/>
        </p:nvSpPr>
        <p:spPr>
          <a:xfrm>
            <a:off x="886925" y="3053825"/>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0"/>
          <p:cNvSpPr/>
          <p:nvPr/>
        </p:nvSpPr>
        <p:spPr>
          <a:xfrm>
            <a:off x="1073825" y="3221063"/>
            <a:ext cx="151500" cy="151500"/>
          </a:xfrm>
          <a:prstGeom prst="ellipse">
            <a:avLst/>
          </a:prstGeom>
          <a:gradFill>
            <a:gsLst>
              <a:gs pos="0">
                <a:srgbClr val="AD8DFF">
                  <a:alpha val="9803"/>
                </a:srgbClr>
              </a:gs>
              <a:gs pos="100000">
                <a:srgbClr val="6746B9">
                  <a:alpha val="9803"/>
                </a:srgbClr>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3" name="Google Shape;143;p20"/>
          <p:cNvGrpSpPr/>
          <p:nvPr/>
        </p:nvGrpSpPr>
        <p:grpSpPr>
          <a:xfrm>
            <a:off x="1225335" y="3471179"/>
            <a:ext cx="835711" cy="835711"/>
            <a:chOff x="1221094" y="2847175"/>
            <a:chExt cx="554700" cy="554700"/>
          </a:xfrm>
        </p:grpSpPr>
        <p:sp>
          <p:nvSpPr>
            <p:cNvPr id="144" name="Google Shape;144;p20"/>
            <p:cNvSpPr/>
            <p:nvPr/>
          </p:nvSpPr>
          <p:spPr>
            <a:xfrm>
              <a:off x="1221094" y="2847175"/>
              <a:ext cx="554700" cy="5547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0"/>
            <p:cNvSpPr/>
            <p:nvPr/>
          </p:nvSpPr>
          <p:spPr>
            <a:xfrm>
              <a:off x="1288144" y="2914222"/>
              <a:ext cx="420600" cy="420600"/>
            </a:xfrm>
            <a:prstGeom prst="ellipse">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 name="Google Shape;146;p20"/>
            <p:cNvGrpSpPr/>
            <p:nvPr/>
          </p:nvGrpSpPr>
          <p:grpSpPr>
            <a:xfrm>
              <a:off x="1389861" y="2980064"/>
              <a:ext cx="217166" cy="258028"/>
              <a:chOff x="-48233050" y="3569725"/>
              <a:chExt cx="252050" cy="299475"/>
            </a:xfrm>
          </p:grpSpPr>
          <p:sp>
            <p:nvSpPr>
              <p:cNvPr id="147" name="Google Shape;147;p20"/>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0"/>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0"/>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accent6"/>
            </a:gs>
            <a:gs pos="100000">
              <a:schemeClr val="accent1"/>
            </a:gs>
          </a:gsLst>
          <a:lin ang="5400700" scaled="0"/>
        </a:gradFill>
        <a:effectLst/>
      </p:bgPr>
    </p:bg>
    <p:spTree>
      <p:nvGrpSpPr>
        <p:cNvPr id="1" name="Shape 12"/>
        <p:cNvGrpSpPr/>
        <p:nvPr/>
      </p:nvGrpSpPr>
      <p:grpSpPr>
        <a:xfrm>
          <a:off x="0" y="0"/>
          <a:ext cx="0" cy="0"/>
          <a:chOff x="0" y="0"/>
          <a:chExt cx="0" cy="0"/>
        </a:xfrm>
      </p:grpSpPr>
      <p:sp>
        <p:nvSpPr>
          <p:cNvPr id="13" name="Google Shape;13;p3"/>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
          <p:cNvSpPr txBox="1">
            <a:spLocks noGrp="1"/>
          </p:cNvSpPr>
          <p:nvPr>
            <p:ph type="title"/>
          </p:nvPr>
        </p:nvSpPr>
        <p:spPr>
          <a:xfrm>
            <a:off x="715100" y="535000"/>
            <a:ext cx="7713900" cy="66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1pPr>
            <a:lvl2pPr lvl="1"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2pPr>
            <a:lvl3pPr lvl="2"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3pPr>
            <a:lvl4pPr lvl="3"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4pPr>
            <a:lvl5pPr lvl="4"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5pPr>
            <a:lvl6pPr lvl="5"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6pPr>
            <a:lvl7pPr lvl="6"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7pPr>
            <a:lvl8pPr lvl="7"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8pPr>
            <a:lvl9pPr lvl="8"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gradFill>
          <a:gsLst>
            <a:gs pos="0">
              <a:schemeClr val="accent6"/>
            </a:gs>
            <a:gs pos="100000">
              <a:schemeClr val="accent1"/>
            </a:gs>
          </a:gsLst>
          <a:lin ang="18900044" scaled="0"/>
        </a:gradFill>
        <a:effectLst/>
      </p:bgPr>
    </p:bg>
    <p:spTree>
      <p:nvGrpSpPr>
        <p:cNvPr id="1" name="Shape 150"/>
        <p:cNvGrpSpPr/>
        <p:nvPr/>
      </p:nvGrpSpPr>
      <p:grpSpPr>
        <a:xfrm>
          <a:off x="0" y="0"/>
          <a:ext cx="0" cy="0"/>
          <a:chOff x="0" y="0"/>
          <a:chExt cx="0" cy="0"/>
        </a:xfrm>
      </p:grpSpPr>
      <p:sp>
        <p:nvSpPr>
          <p:cNvPr id="151" name="Google Shape;151;p21"/>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1"/>
          <p:cNvSpPr/>
          <p:nvPr/>
        </p:nvSpPr>
        <p:spPr>
          <a:xfrm>
            <a:off x="7330037" y="744250"/>
            <a:ext cx="555600" cy="5556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3" name="Google Shape;153;p21"/>
          <p:cNvGrpSpPr/>
          <p:nvPr/>
        </p:nvGrpSpPr>
        <p:grpSpPr>
          <a:xfrm>
            <a:off x="7558728" y="868951"/>
            <a:ext cx="835737" cy="835737"/>
            <a:chOff x="7774163" y="804325"/>
            <a:chExt cx="587100" cy="587100"/>
          </a:xfrm>
        </p:grpSpPr>
        <p:sp>
          <p:nvSpPr>
            <p:cNvPr id="154" name="Google Shape;154;p21"/>
            <p:cNvSpPr/>
            <p:nvPr/>
          </p:nvSpPr>
          <p:spPr>
            <a:xfrm>
              <a:off x="7774163" y="804325"/>
              <a:ext cx="587100" cy="587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1"/>
            <p:cNvSpPr/>
            <p:nvPr/>
          </p:nvSpPr>
          <p:spPr>
            <a:xfrm>
              <a:off x="7845113" y="875275"/>
              <a:ext cx="445200" cy="445200"/>
            </a:xfrm>
            <a:prstGeom prst="ellipse">
              <a:avLst/>
            </a:prstGeom>
            <a:gradFill>
              <a:gsLst>
                <a:gs pos="0">
                  <a:schemeClr val="accent3"/>
                </a:gs>
                <a:gs pos="100000">
                  <a:schemeClr val="accent2"/>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6" name="Google Shape;156;p21"/>
            <p:cNvGrpSpPr/>
            <p:nvPr/>
          </p:nvGrpSpPr>
          <p:grpSpPr>
            <a:xfrm>
              <a:off x="7941423" y="971571"/>
              <a:ext cx="252594" cy="252615"/>
              <a:chOff x="-44924250" y="3206000"/>
              <a:chExt cx="300100" cy="300125"/>
            </a:xfrm>
          </p:grpSpPr>
          <p:sp>
            <p:nvSpPr>
              <p:cNvPr id="157" name="Google Shape;157;p21"/>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1"/>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1"/>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1"/>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1"/>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62" name="Google Shape;162;p21"/>
          <p:cNvSpPr/>
          <p:nvPr/>
        </p:nvSpPr>
        <p:spPr>
          <a:xfrm>
            <a:off x="1367688" y="3955763"/>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1"/>
          <p:cNvSpPr/>
          <p:nvPr/>
        </p:nvSpPr>
        <p:spPr>
          <a:xfrm>
            <a:off x="1554588" y="4123000"/>
            <a:ext cx="151500" cy="151500"/>
          </a:xfrm>
          <a:prstGeom prst="ellipse">
            <a:avLst/>
          </a:prstGeom>
          <a:gradFill>
            <a:gsLst>
              <a:gs pos="0">
                <a:srgbClr val="AD8DFF">
                  <a:alpha val="9803"/>
                </a:srgbClr>
              </a:gs>
              <a:gs pos="100000">
                <a:srgbClr val="6746B9">
                  <a:alpha val="9803"/>
                </a:srgbClr>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4" name="Google Shape;164;p21"/>
          <p:cNvGrpSpPr/>
          <p:nvPr/>
        </p:nvGrpSpPr>
        <p:grpSpPr>
          <a:xfrm>
            <a:off x="745764" y="3292399"/>
            <a:ext cx="554809" cy="554809"/>
            <a:chOff x="5724800" y="2169125"/>
            <a:chExt cx="587100" cy="587100"/>
          </a:xfrm>
        </p:grpSpPr>
        <p:sp>
          <p:nvSpPr>
            <p:cNvPr id="165" name="Google Shape;165;p21"/>
            <p:cNvSpPr/>
            <p:nvPr/>
          </p:nvSpPr>
          <p:spPr>
            <a:xfrm>
              <a:off x="5724800" y="2169125"/>
              <a:ext cx="587100" cy="587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1"/>
            <p:cNvSpPr/>
            <p:nvPr/>
          </p:nvSpPr>
          <p:spPr>
            <a:xfrm>
              <a:off x="5795750" y="2240075"/>
              <a:ext cx="445200" cy="445200"/>
            </a:xfrm>
            <a:prstGeom prst="ellipse">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1"/>
            <p:cNvSpPr/>
            <p:nvPr/>
          </p:nvSpPr>
          <p:spPr>
            <a:xfrm>
              <a:off x="5889083" y="2332610"/>
              <a:ext cx="258497" cy="260131"/>
            </a:xfrm>
            <a:custGeom>
              <a:avLst/>
              <a:gdLst/>
              <a:ahLst/>
              <a:cxnLst/>
              <a:rect l="l" t="t" r="r" b="b"/>
              <a:pathLst>
                <a:path w="42238" h="42505" extrusionOk="0">
                  <a:moveTo>
                    <a:pt x="21119" y="10637"/>
                  </a:moveTo>
                  <a:cubicBezTo>
                    <a:pt x="26971" y="10637"/>
                    <a:pt x="31734" y="15400"/>
                    <a:pt x="31734" y="21253"/>
                  </a:cubicBezTo>
                  <a:cubicBezTo>
                    <a:pt x="31734" y="27107"/>
                    <a:pt x="26971" y="31868"/>
                    <a:pt x="21119" y="31868"/>
                  </a:cubicBezTo>
                  <a:cubicBezTo>
                    <a:pt x="15264" y="31868"/>
                    <a:pt x="10503" y="27107"/>
                    <a:pt x="10503" y="21253"/>
                  </a:cubicBezTo>
                  <a:cubicBezTo>
                    <a:pt x="10503" y="15400"/>
                    <a:pt x="15264" y="10637"/>
                    <a:pt x="21119" y="10637"/>
                  </a:cubicBezTo>
                  <a:close/>
                  <a:moveTo>
                    <a:pt x="21732" y="0"/>
                  </a:moveTo>
                  <a:cubicBezTo>
                    <a:pt x="21732" y="0"/>
                    <a:pt x="21222" y="1034"/>
                    <a:pt x="20821" y="2142"/>
                  </a:cubicBezTo>
                  <a:cubicBezTo>
                    <a:pt x="20639" y="2622"/>
                    <a:pt x="20479" y="3095"/>
                    <a:pt x="20357" y="3480"/>
                  </a:cubicBezTo>
                  <a:cubicBezTo>
                    <a:pt x="20346" y="3483"/>
                    <a:pt x="20329" y="3483"/>
                    <a:pt x="20318" y="3483"/>
                  </a:cubicBezTo>
                  <a:cubicBezTo>
                    <a:pt x="19842" y="3513"/>
                    <a:pt x="19443" y="3513"/>
                    <a:pt x="19171" y="3570"/>
                  </a:cubicBezTo>
                  <a:cubicBezTo>
                    <a:pt x="18896" y="3612"/>
                    <a:pt x="18739" y="3635"/>
                    <a:pt x="18739" y="3635"/>
                  </a:cubicBezTo>
                  <a:cubicBezTo>
                    <a:pt x="18739" y="3635"/>
                    <a:pt x="18582" y="3660"/>
                    <a:pt x="18305" y="3702"/>
                  </a:cubicBezTo>
                  <a:cubicBezTo>
                    <a:pt x="18031" y="3743"/>
                    <a:pt x="17636" y="3792"/>
                    <a:pt x="17177" y="3926"/>
                  </a:cubicBezTo>
                  <a:cubicBezTo>
                    <a:pt x="17165" y="3928"/>
                    <a:pt x="17152" y="3933"/>
                    <a:pt x="17140" y="3935"/>
                  </a:cubicBezTo>
                  <a:cubicBezTo>
                    <a:pt x="16914" y="3603"/>
                    <a:pt x="16630" y="3196"/>
                    <a:pt x="16321" y="2790"/>
                  </a:cubicBezTo>
                  <a:cubicBezTo>
                    <a:pt x="15972" y="2326"/>
                    <a:pt x="15605" y="1869"/>
                    <a:pt x="15319" y="1530"/>
                  </a:cubicBezTo>
                  <a:cubicBezTo>
                    <a:pt x="15031" y="1186"/>
                    <a:pt x="14837" y="976"/>
                    <a:pt x="14837" y="976"/>
                  </a:cubicBezTo>
                  <a:cubicBezTo>
                    <a:pt x="14837" y="976"/>
                    <a:pt x="14532" y="1087"/>
                    <a:pt x="14078" y="1251"/>
                  </a:cubicBezTo>
                  <a:cubicBezTo>
                    <a:pt x="13628" y="1422"/>
                    <a:pt x="13009" y="1616"/>
                    <a:pt x="12437" y="1916"/>
                  </a:cubicBezTo>
                  <a:cubicBezTo>
                    <a:pt x="11862" y="2202"/>
                    <a:pt x="11267" y="2453"/>
                    <a:pt x="10858" y="2712"/>
                  </a:cubicBezTo>
                  <a:cubicBezTo>
                    <a:pt x="10445" y="2961"/>
                    <a:pt x="10168" y="3127"/>
                    <a:pt x="10168" y="3127"/>
                  </a:cubicBezTo>
                  <a:cubicBezTo>
                    <a:pt x="10168" y="3127"/>
                    <a:pt x="10311" y="4293"/>
                    <a:pt x="10549" y="5407"/>
                  </a:cubicBezTo>
                  <a:cubicBezTo>
                    <a:pt x="10657" y="5910"/>
                    <a:pt x="10782" y="6397"/>
                    <a:pt x="10891" y="6792"/>
                  </a:cubicBezTo>
                  <a:cubicBezTo>
                    <a:pt x="10881" y="6799"/>
                    <a:pt x="10870" y="6806"/>
                    <a:pt x="10861" y="6815"/>
                  </a:cubicBezTo>
                  <a:cubicBezTo>
                    <a:pt x="10477" y="7099"/>
                    <a:pt x="10159" y="7339"/>
                    <a:pt x="9937" y="7505"/>
                  </a:cubicBezTo>
                  <a:cubicBezTo>
                    <a:pt x="9732" y="7692"/>
                    <a:pt x="9612" y="7798"/>
                    <a:pt x="9612" y="7798"/>
                  </a:cubicBezTo>
                  <a:cubicBezTo>
                    <a:pt x="9612" y="7798"/>
                    <a:pt x="9494" y="7904"/>
                    <a:pt x="9289" y="8091"/>
                  </a:cubicBezTo>
                  <a:cubicBezTo>
                    <a:pt x="9093" y="8287"/>
                    <a:pt x="8770" y="8525"/>
                    <a:pt x="8458" y="8890"/>
                  </a:cubicBezTo>
                  <a:cubicBezTo>
                    <a:pt x="8451" y="8899"/>
                    <a:pt x="8440" y="8908"/>
                    <a:pt x="8433" y="8917"/>
                  </a:cubicBezTo>
                  <a:cubicBezTo>
                    <a:pt x="8063" y="8760"/>
                    <a:pt x="7604" y="8574"/>
                    <a:pt x="7127" y="8398"/>
                  </a:cubicBezTo>
                  <a:cubicBezTo>
                    <a:pt x="6046" y="7997"/>
                    <a:pt x="4897" y="7676"/>
                    <a:pt x="4897" y="7676"/>
                  </a:cubicBezTo>
                  <a:cubicBezTo>
                    <a:pt x="4897" y="7676"/>
                    <a:pt x="4844" y="7733"/>
                    <a:pt x="4761" y="7849"/>
                  </a:cubicBezTo>
                  <a:cubicBezTo>
                    <a:pt x="4676" y="7960"/>
                    <a:pt x="4556" y="8121"/>
                    <a:pt x="4410" y="8313"/>
                  </a:cubicBezTo>
                  <a:cubicBezTo>
                    <a:pt x="4133" y="8707"/>
                    <a:pt x="3706" y="9194"/>
                    <a:pt x="3388" y="9755"/>
                  </a:cubicBezTo>
                  <a:cubicBezTo>
                    <a:pt x="3056" y="10307"/>
                    <a:pt x="2707" y="10849"/>
                    <a:pt x="2486" y="11278"/>
                  </a:cubicBezTo>
                  <a:cubicBezTo>
                    <a:pt x="2276" y="11712"/>
                    <a:pt x="2135" y="12001"/>
                    <a:pt x="2135" y="12001"/>
                  </a:cubicBezTo>
                  <a:cubicBezTo>
                    <a:pt x="2135" y="12001"/>
                    <a:pt x="2887" y="12908"/>
                    <a:pt x="3686" y="13718"/>
                  </a:cubicBezTo>
                  <a:cubicBezTo>
                    <a:pt x="4046" y="14082"/>
                    <a:pt x="4413" y="14424"/>
                    <a:pt x="4717" y="14698"/>
                  </a:cubicBezTo>
                  <a:cubicBezTo>
                    <a:pt x="4713" y="14710"/>
                    <a:pt x="4706" y="14721"/>
                    <a:pt x="4701" y="14733"/>
                  </a:cubicBezTo>
                  <a:cubicBezTo>
                    <a:pt x="4537" y="15181"/>
                    <a:pt x="4401" y="15555"/>
                    <a:pt x="4306" y="15815"/>
                  </a:cubicBezTo>
                  <a:cubicBezTo>
                    <a:pt x="4253" y="15945"/>
                    <a:pt x="4230" y="16051"/>
                    <a:pt x="4212" y="16125"/>
                  </a:cubicBezTo>
                  <a:cubicBezTo>
                    <a:pt x="4193" y="16196"/>
                    <a:pt x="4184" y="16235"/>
                    <a:pt x="4184" y="16235"/>
                  </a:cubicBezTo>
                  <a:cubicBezTo>
                    <a:pt x="4184" y="16235"/>
                    <a:pt x="4013" y="16849"/>
                    <a:pt x="3799" y="17777"/>
                  </a:cubicBezTo>
                  <a:cubicBezTo>
                    <a:pt x="3796" y="17789"/>
                    <a:pt x="3794" y="17802"/>
                    <a:pt x="3794" y="17814"/>
                  </a:cubicBezTo>
                  <a:cubicBezTo>
                    <a:pt x="3399" y="17883"/>
                    <a:pt x="2915" y="17975"/>
                    <a:pt x="2421" y="18089"/>
                  </a:cubicBezTo>
                  <a:cubicBezTo>
                    <a:pt x="1299" y="18335"/>
                    <a:pt x="166" y="18691"/>
                    <a:pt x="166" y="18691"/>
                  </a:cubicBezTo>
                  <a:cubicBezTo>
                    <a:pt x="166" y="18691"/>
                    <a:pt x="99" y="19007"/>
                    <a:pt x="85" y="19489"/>
                  </a:cubicBezTo>
                  <a:cubicBezTo>
                    <a:pt x="62" y="19969"/>
                    <a:pt x="30" y="20611"/>
                    <a:pt x="0" y="21253"/>
                  </a:cubicBezTo>
                  <a:cubicBezTo>
                    <a:pt x="30" y="21894"/>
                    <a:pt x="62" y="22536"/>
                    <a:pt x="85" y="23016"/>
                  </a:cubicBezTo>
                  <a:cubicBezTo>
                    <a:pt x="99" y="23498"/>
                    <a:pt x="166" y="23814"/>
                    <a:pt x="166" y="23814"/>
                  </a:cubicBezTo>
                  <a:cubicBezTo>
                    <a:pt x="166" y="23814"/>
                    <a:pt x="1299" y="24170"/>
                    <a:pt x="2421" y="24417"/>
                  </a:cubicBezTo>
                  <a:cubicBezTo>
                    <a:pt x="2915" y="24527"/>
                    <a:pt x="3399" y="24622"/>
                    <a:pt x="3794" y="24691"/>
                  </a:cubicBezTo>
                  <a:cubicBezTo>
                    <a:pt x="3794" y="24703"/>
                    <a:pt x="3796" y="24717"/>
                    <a:pt x="3799" y="24728"/>
                  </a:cubicBezTo>
                  <a:cubicBezTo>
                    <a:pt x="4013" y="25656"/>
                    <a:pt x="4184" y="26270"/>
                    <a:pt x="4184" y="26270"/>
                  </a:cubicBezTo>
                  <a:cubicBezTo>
                    <a:pt x="4184" y="26270"/>
                    <a:pt x="4193" y="26309"/>
                    <a:pt x="4212" y="26380"/>
                  </a:cubicBezTo>
                  <a:cubicBezTo>
                    <a:pt x="4230" y="26452"/>
                    <a:pt x="4253" y="26560"/>
                    <a:pt x="4306" y="26690"/>
                  </a:cubicBezTo>
                  <a:cubicBezTo>
                    <a:pt x="4401" y="26950"/>
                    <a:pt x="4539" y="27324"/>
                    <a:pt x="4701" y="27772"/>
                  </a:cubicBezTo>
                  <a:cubicBezTo>
                    <a:pt x="4706" y="27781"/>
                    <a:pt x="4713" y="27795"/>
                    <a:pt x="4717" y="27807"/>
                  </a:cubicBezTo>
                  <a:cubicBezTo>
                    <a:pt x="4413" y="28079"/>
                    <a:pt x="4046" y="28423"/>
                    <a:pt x="3686" y="28787"/>
                  </a:cubicBezTo>
                  <a:cubicBezTo>
                    <a:pt x="2887" y="29595"/>
                    <a:pt x="2135" y="30502"/>
                    <a:pt x="2135" y="30502"/>
                  </a:cubicBezTo>
                  <a:cubicBezTo>
                    <a:pt x="2135" y="30502"/>
                    <a:pt x="2276" y="30793"/>
                    <a:pt x="2486" y="31227"/>
                  </a:cubicBezTo>
                  <a:cubicBezTo>
                    <a:pt x="2707" y="31656"/>
                    <a:pt x="3058" y="32198"/>
                    <a:pt x="3388" y="32750"/>
                  </a:cubicBezTo>
                  <a:cubicBezTo>
                    <a:pt x="3706" y="33311"/>
                    <a:pt x="4133" y="33798"/>
                    <a:pt x="4410" y="34192"/>
                  </a:cubicBezTo>
                  <a:cubicBezTo>
                    <a:pt x="4556" y="34384"/>
                    <a:pt x="4676" y="34543"/>
                    <a:pt x="4761" y="34656"/>
                  </a:cubicBezTo>
                  <a:cubicBezTo>
                    <a:pt x="4844" y="34769"/>
                    <a:pt x="4897" y="34829"/>
                    <a:pt x="4897" y="34829"/>
                  </a:cubicBezTo>
                  <a:cubicBezTo>
                    <a:pt x="4897" y="34829"/>
                    <a:pt x="6046" y="34509"/>
                    <a:pt x="7127" y="34105"/>
                  </a:cubicBezTo>
                  <a:cubicBezTo>
                    <a:pt x="7604" y="33932"/>
                    <a:pt x="8063" y="33745"/>
                    <a:pt x="8433" y="33588"/>
                  </a:cubicBezTo>
                  <a:cubicBezTo>
                    <a:pt x="8440" y="33597"/>
                    <a:pt x="8451" y="33606"/>
                    <a:pt x="8458" y="33615"/>
                  </a:cubicBezTo>
                  <a:cubicBezTo>
                    <a:pt x="8770" y="33978"/>
                    <a:pt x="9093" y="34215"/>
                    <a:pt x="9289" y="34412"/>
                  </a:cubicBezTo>
                  <a:cubicBezTo>
                    <a:pt x="9497" y="34599"/>
                    <a:pt x="9612" y="34707"/>
                    <a:pt x="9612" y="34707"/>
                  </a:cubicBezTo>
                  <a:cubicBezTo>
                    <a:pt x="9612" y="34707"/>
                    <a:pt x="9730" y="34813"/>
                    <a:pt x="9937" y="35000"/>
                  </a:cubicBezTo>
                  <a:cubicBezTo>
                    <a:pt x="10159" y="35166"/>
                    <a:pt x="10477" y="35404"/>
                    <a:pt x="10861" y="35690"/>
                  </a:cubicBezTo>
                  <a:cubicBezTo>
                    <a:pt x="10870" y="35697"/>
                    <a:pt x="10881" y="35706"/>
                    <a:pt x="10891" y="35713"/>
                  </a:cubicBezTo>
                  <a:cubicBezTo>
                    <a:pt x="10782" y="36106"/>
                    <a:pt x="10657" y="36592"/>
                    <a:pt x="10549" y="37096"/>
                  </a:cubicBezTo>
                  <a:cubicBezTo>
                    <a:pt x="10311" y="38213"/>
                    <a:pt x="10168" y="39376"/>
                    <a:pt x="10168" y="39376"/>
                  </a:cubicBezTo>
                  <a:cubicBezTo>
                    <a:pt x="10168" y="39376"/>
                    <a:pt x="10445" y="39544"/>
                    <a:pt x="10858" y="39793"/>
                  </a:cubicBezTo>
                  <a:cubicBezTo>
                    <a:pt x="11267" y="40050"/>
                    <a:pt x="11862" y="40303"/>
                    <a:pt x="12437" y="40590"/>
                  </a:cubicBezTo>
                  <a:cubicBezTo>
                    <a:pt x="13009" y="40887"/>
                    <a:pt x="13628" y="41081"/>
                    <a:pt x="14078" y="41254"/>
                  </a:cubicBezTo>
                  <a:cubicBezTo>
                    <a:pt x="14532" y="41418"/>
                    <a:pt x="14837" y="41527"/>
                    <a:pt x="14837" y="41527"/>
                  </a:cubicBezTo>
                  <a:cubicBezTo>
                    <a:pt x="14837" y="41527"/>
                    <a:pt x="15031" y="41317"/>
                    <a:pt x="15319" y="40973"/>
                  </a:cubicBezTo>
                  <a:cubicBezTo>
                    <a:pt x="15603" y="40633"/>
                    <a:pt x="15972" y="40176"/>
                    <a:pt x="16321" y="39715"/>
                  </a:cubicBezTo>
                  <a:cubicBezTo>
                    <a:pt x="16630" y="39309"/>
                    <a:pt x="16914" y="38903"/>
                    <a:pt x="17140" y="38568"/>
                  </a:cubicBezTo>
                  <a:cubicBezTo>
                    <a:pt x="17152" y="38570"/>
                    <a:pt x="17165" y="38575"/>
                    <a:pt x="17177" y="38577"/>
                  </a:cubicBezTo>
                  <a:cubicBezTo>
                    <a:pt x="17636" y="38713"/>
                    <a:pt x="18031" y="38762"/>
                    <a:pt x="18305" y="38803"/>
                  </a:cubicBezTo>
                  <a:cubicBezTo>
                    <a:pt x="18582" y="38845"/>
                    <a:pt x="18739" y="38868"/>
                    <a:pt x="18739" y="38868"/>
                  </a:cubicBezTo>
                  <a:cubicBezTo>
                    <a:pt x="18739" y="38868"/>
                    <a:pt x="18896" y="38893"/>
                    <a:pt x="19171" y="38935"/>
                  </a:cubicBezTo>
                  <a:cubicBezTo>
                    <a:pt x="19443" y="38993"/>
                    <a:pt x="19842" y="38993"/>
                    <a:pt x="20318" y="39020"/>
                  </a:cubicBezTo>
                  <a:cubicBezTo>
                    <a:pt x="20329" y="39023"/>
                    <a:pt x="20346" y="39023"/>
                    <a:pt x="20357" y="39023"/>
                  </a:cubicBezTo>
                  <a:cubicBezTo>
                    <a:pt x="20479" y="39408"/>
                    <a:pt x="20639" y="39881"/>
                    <a:pt x="20821" y="40361"/>
                  </a:cubicBezTo>
                  <a:cubicBezTo>
                    <a:pt x="21222" y="41469"/>
                    <a:pt x="21732" y="42505"/>
                    <a:pt x="21732" y="42505"/>
                  </a:cubicBezTo>
                  <a:cubicBezTo>
                    <a:pt x="21732" y="42505"/>
                    <a:pt x="22053" y="42489"/>
                    <a:pt x="22533" y="42466"/>
                  </a:cubicBezTo>
                  <a:cubicBezTo>
                    <a:pt x="22773" y="42452"/>
                    <a:pt x="23055" y="42436"/>
                    <a:pt x="23355" y="42420"/>
                  </a:cubicBezTo>
                  <a:cubicBezTo>
                    <a:pt x="23655" y="42390"/>
                    <a:pt x="23971" y="42334"/>
                    <a:pt x="24290" y="42290"/>
                  </a:cubicBezTo>
                  <a:cubicBezTo>
                    <a:pt x="24926" y="42187"/>
                    <a:pt x="25566" y="42113"/>
                    <a:pt x="26032" y="41972"/>
                  </a:cubicBezTo>
                  <a:cubicBezTo>
                    <a:pt x="26500" y="41852"/>
                    <a:pt x="26812" y="41773"/>
                    <a:pt x="26812" y="41773"/>
                  </a:cubicBezTo>
                  <a:cubicBezTo>
                    <a:pt x="26812" y="41773"/>
                    <a:pt x="27010" y="40626"/>
                    <a:pt x="27091" y="39475"/>
                  </a:cubicBezTo>
                  <a:cubicBezTo>
                    <a:pt x="27130" y="38960"/>
                    <a:pt x="27149" y="38459"/>
                    <a:pt x="27158" y="38053"/>
                  </a:cubicBezTo>
                  <a:cubicBezTo>
                    <a:pt x="27170" y="38049"/>
                    <a:pt x="27181" y="38044"/>
                    <a:pt x="27193" y="38039"/>
                  </a:cubicBezTo>
                  <a:cubicBezTo>
                    <a:pt x="27640" y="37873"/>
                    <a:pt x="28017" y="37744"/>
                    <a:pt x="28273" y="37636"/>
                  </a:cubicBezTo>
                  <a:cubicBezTo>
                    <a:pt x="28522" y="37516"/>
                    <a:pt x="28667" y="37446"/>
                    <a:pt x="28667" y="37446"/>
                  </a:cubicBezTo>
                  <a:cubicBezTo>
                    <a:pt x="28667" y="37446"/>
                    <a:pt x="28810" y="37377"/>
                    <a:pt x="29060" y="37257"/>
                  </a:cubicBezTo>
                  <a:cubicBezTo>
                    <a:pt x="29304" y="37126"/>
                    <a:pt x="29683" y="36989"/>
                    <a:pt x="30082" y="36724"/>
                  </a:cubicBezTo>
                  <a:cubicBezTo>
                    <a:pt x="30091" y="36719"/>
                    <a:pt x="30105" y="36712"/>
                    <a:pt x="30114" y="36706"/>
                  </a:cubicBezTo>
                  <a:cubicBezTo>
                    <a:pt x="30426" y="36959"/>
                    <a:pt x="30811" y="37269"/>
                    <a:pt x="31222" y="37569"/>
                  </a:cubicBezTo>
                  <a:cubicBezTo>
                    <a:pt x="32148" y="38261"/>
                    <a:pt x="33161" y="38891"/>
                    <a:pt x="33161" y="38891"/>
                  </a:cubicBezTo>
                  <a:cubicBezTo>
                    <a:pt x="33161" y="38891"/>
                    <a:pt x="33419" y="38699"/>
                    <a:pt x="33809" y="38413"/>
                  </a:cubicBezTo>
                  <a:cubicBezTo>
                    <a:pt x="34188" y="38116"/>
                    <a:pt x="34730" y="37765"/>
                    <a:pt x="35192" y="37315"/>
                  </a:cubicBezTo>
                  <a:cubicBezTo>
                    <a:pt x="35665" y="36879"/>
                    <a:pt x="36156" y="36463"/>
                    <a:pt x="36482" y="36108"/>
                  </a:cubicBezTo>
                  <a:lnTo>
                    <a:pt x="37024" y="35517"/>
                  </a:lnTo>
                  <a:cubicBezTo>
                    <a:pt x="37024" y="35517"/>
                    <a:pt x="36558" y="34437"/>
                    <a:pt x="36020" y="33435"/>
                  </a:cubicBezTo>
                  <a:cubicBezTo>
                    <a:pt x="35775" y="32983"/>
                    <a:pt x="35519" y="32551"/>
                    <a:pt x="35305" y="32203"/>
                  </a:cubicBezTo>
                  <a:cubicBezTo>
                    <a:pt x="35312" y="32191"/>
                    <a:pt x="35321" y="32182"/>
                    <a:pt x="35328" y="32173"/>
                  </a:cubicBezTo>
                  <a:cubicBezTo>
                    <a:pt x="35614" y="31790"/>
                    <a:pt x="35852" y="31471"/>
                    <a:pt x="36018" y="31250"/>
                  </a:cubicBezTo>
                  <a:cubicBezTo>
                    <a:pt x="36165" y="31012"/>
                    <a:pt x="36248" y="30878"/>
                    <a:pt x="36248" y="30878"/>
                  </a:cubicBezTo>
                  <a:cubicBezTo>
                    <a:pt x="36248" y="30878"/>
                    <a:pt x="36332" y="30742"/>
                    <a:pt x="36475" y="30504"/>
                  </a:cubicBezTo>
                  <a:cubicBezTo>
                    <a:pt x="36611" y="30262"/>
                    <a:pt x="36849" y="29939"/>
                    <a:pt x="37052" y="29508"/>
                  </a:cubicBezTo>
                  <a:cubicBezTo>
                    <a:pt x="37056" y="29496"/>
                    <a:pt x="37063" y="29484"/>
                    <a:pt x="37068" y="29473"/>
                  </a:cubicBezTo>
                  <a:cubicBezTo>
                    <a:pt x="37467" y="29519"/>
                    <a:pt x="37959" y="29570"/>
                    <a:pt x="38464" y="29602"/>
                  </a:cubicBezTo>
                  <a:cubicBezTo>
                    <a:pt x="39285" y="29660"/>
                    <a:pt x="40128" y="29668"/>
                    <a:pt x="40543" y="29668"/>
                  </a:cubicBezTo>
                  <a:cubicBezTo>
                    <a:pt x="40709" y="29668"/>
                    <a:pt x="40806" y="29667"/>
                    <a:pt x="40806" y="29667"/>
                  </a:cubicBezTo>
                  <a:cubicBezTo>
                    <a:pt x="40806" y="29667"/>
                    <a:pt x="40846" y="29595"/>
                    <a:pt x="40894" y="29464"/>
                  </a:cubicBezTo>
                  <a:cubicBezTo>
                    <a:pt x="40945" y="29332"/>
                    <a:pt x="41014" y="29143"/>
                    <a:pt x="41099" y="28917"/>
                  </a:cubicBezTo>
                  <a:cubicBezTo>
                    <a:pt x="41254" y="28460"/>
                    <a:pt x="41513" y="27864"/>
                    <a:pt x="41674" y="27241"/>
                  </a:cubicBezTo>
                  <a:cubicBezTo>
                    <a:pt x="41833" y="26618"/>
                    <a:pt x="41993" y="25993"/>
                    <a:pt x="42113" y="25524"/>
                  </a:cubicBezTo>
                  <a:cubicBezTo>
                    <a:pt x="42186" y="25047"/>
                    <a:pt x="42237" y="24730"/>
                    <a:pt x="42237" y="24730"/>
                  </a:cubicBezTo>
                  <a:cubicBezTo>
                    <a:pt x="42237" y="24730"/>
                    <a:pt x="41254" y="24073"/>
                    <a:pt x="40255" y="23523"/>
                  </a:cubicBezTo>
                  <a:cubicBezTo>
                    <a:pt x="39821" y="23279"/>
                    <a:pt x="39376" y="23053"/>
                    <a:pt x="39002" y="22875"/>
                  </a:cubicBezTo>
                  <a:cubicBezTo>
                    <a:pt x="39004" y="22863"/>
                    <a:pt x="39006" y="22852"/>
                    <a:pt x="39006" y="22840"/>
                  </a:cubicBezTo>
                  <a:cubicBezTo>
                    <a:pt x="39055" y="21887"/>
                    <a:pt x="39087" y="21253"/>
                    <a:pt x="39087" y="21253"/>
                  </a:cubicBezTo>
                  <a:cubicBezTo>
                    <a:pt x="39087" y="21253"/>
                    <a:pt x="39055" y="20618"/>
                    <a:pt x="39006" y="19665"/>
                  </a:cubicBezTo>
                  <a:cubicBezTo>
                    <a:pt x="39006" y="19653"/>
                    <a:pt x="39004" y="19642"/>
                    <a:pt x="39002" y="19630"/>
                  </a:cubicBezTo>
                  <a:cubicBezTo>
                    <a:pt x="39376" y="19452"/>
                    <a:pt x="39821" y="19226"/>
                    <a:pt x="40255" y="18982"/>
                  </a:cubicBezTo>
                  <a:cubicBezTo>
                    <a:pt x="41254" y="18432"/>
                    <a:pt x="42237" y="17775"/>
                    <a:pt x="42237" y="17775"/>
                  </a:cubicBezTo>
                  <a:cubicBezTo>
                    <a:pt x="42237" y="17775"/>
                    <a:pt x="42186" y="17456"/>
                    <a:pt x="42113" y="16981"/>
                  </a:cubicBezTo>
                  <a:cubicBezTo>
                    <a:pt x="41993" y="16512"/>
                    <a:pt x="41833" y="15887"/>
                    <a:pt x="41674" y="15264"/>
                  </a:cubicBezTo>
                  <a:cubicBezTo>
                    <a:pt x="41513" y="14638"/>
                    <a:pt x="41254" y="14045"/>
                    <a:pt x="41099" y="13588"/>
                  </a:cubicBezTo>
                  <a:cubicBezTo>
                    <a:pt x="41014" y="13362"/>
                    <a:pt x="40945" y="13173"/>
                    <a:pt x="40894" y="13041"/>
                  </a:cubicBezTo>
                  <a:cubicBezTo>
                    <a:pt x="40846" y="12908"/>
                    <a:pt x="40806" y="12838"/>
                    <a:pt x="40806" y="12838"/>
                  </a:cubicBezTo>
                  <a:cubicBezTo>
                    <a:pt x="40806" y="12838"/>
                    <a:pt x="40693" y="12837"/>
                    <a:pt x="40504" y="12837"/>
                  </a:cubicBezTo>
                  <a:cubicBezTo>
                    <a:pt x="40076" y="12837"/>
                    <a:pt x="39260" y="12845"/>
                    <a:pt x="38464" y="12903"/>
                  </a:cubicBezTo>
                  <a:cubicBezTo>
                    <a:pt x="37959" y="12935"/>
                    <a:pt x="37467" y="12984"/>
                    <a:pt x="37068" y="13032"/>
                  </a:cubicBezTo>
                  <a:cubicBezTo>
                    <a:pt x="37063" y="13021"/>
                    <a:pt x="37056" y="13007"/>
                    <a:pt x="37052" y="12998"/>
                  </a:cubicBezTo>
                  <a:cubicBezTo>
                    <a:pt x="36849" y="12566"/>
                    <a:pt x="36611" y="12243"/>
                    <a:pt x="36475" y="12001"/>
                  </a:cubicBezTo>
                  <a:cubicBezTo>
                    <a:pt x="36332" y="11763"/>
                    <a:pt x="36248" y="11627"/>
                    <a:pt x="36248" y="11627"/>
                  </a:cubicBezTo>
                  <a:cubicBezTo>
                    <a:pt x="36248" y="11627"/>
                    <a:pt x="36165" y="11491"/>
                    <a:pt x="36018" y="11255"/>
                  </a:cubicBezTo>
                  <a:cubicBezTo>
                    <a:pt x="35852" y="11031"/>
                    <a:pt x="35614" y="10713"/>
                    <a:pt x="35328" y="10332"/>
                  </a:cubicBezTo>
                  <a:cubicBezTo>
                    <a:pt x="35321" y="10323"/>
                    <a:pt x="35312" y="10311"/>
                    <a:pt x="35305" y="10302"/>
                  </a:cubicBezTo>
                  <a:cubicBezTo>
                    <a:pt x="35519" y="9954"/>
                    <a:pt x="35775" y="9522"/>
                    <a:pt x="36020" y="9070"/>
                  </a:cubicBezTo>
                  <a:cubicBezTo>
                    <a:pt x="36558" y="8068"/>
                    <a:pt x="37024" y="6988"/>
                    <a:pt x="37024" y="6988"/>
                  </a:cubicBezTo>
                  <a:lnTo>
                    <a:pt x="36482" y="6395"/>
                  </a:lnTo>
                  <a:cubicBezTo>
                    <a:pt x="36156" y="6040"/>
                    <a:pt x="35665" y="5624"/>
                    <a:pt x="35192" y="5188"/>
                  </a:cubicBezTo>
                  <a:cubicBezTo>
                    <a:pt x="34730" y="4740"/>
                    <a:pt x="34185" y="4387"/>
                    <a:pt x="33809" y="4089"/>
                  </a:cubicBezTo>
                  <a:cubicBezTo>
                    <a:pt x="33419" y="3803"/>
                    <a:pt x="33161" y="3612"/>
                    <a:pt x="33161" y="3612"/>
                  </a:cubicBezTo>
                  <a:cubicBezTo>
                    <a:pt x="33161" y="3612"/>
                    <a:pt x="32148" y="4244"/>
                    <a:pt x="31222" y="4934"/>
                  </a:cubicBezTo>
                  <a:cubicBezTo>
                    <a:pt x="30814" y="5236"/>
                    <a:pt x="30426" y="5543"/>
                    <a:pt x="30114" y="5800"/>
                  </a:cubicBezTo>
                  <a:cubicBezTo>
                    <a:pt x="30105" y="5793"/>
                    <a:pt x="30091" y="5786"/>
                    <a:pt x="30082" y="5779"/>
                  </a:cubicBezTo>
                  <a:cubicBezTo>
                    <a:pt x="29683" y="5516"/>
                    <a:pt x="29304" y="5377"/>
                    <a:pt x="29060" y="5248"/>
                  </a:cubicBezTo>
                  <a:cubicBezTo>
                    <a:pt x="28810" y="5126"/>
                    <a:pt x="28667" y="5056"/>
                    <a:pt x="28667" y="5056"/>
                  </a:cubicBezTo>
                  <a:cubicBezTo>
                    <a:pt x="28667" y="5056"/>
                    <a:pt x="28522" y="4990"/>
                    <a:pt x="28273" y="4867"/>
                  </a:cubicBezTo>
                  <a:cubicBezTo>
                    <a:pt x="28017" y="4759"/>
                    <a:pt x="27640" y="4632"/>
                    <a:pt x="27193" y="4463"/>
                  </a:cubicBezTo>
                  <a:cubicBezTo>
                    <a:pt x="27181" y="4461"/>
                    <a:pt x="27170" y="4456"/>
                    <a:pt x="27158" y="4452"/>
                  </a:cubicBezTo>
                  <a:cubicBezTo>
                    <a:pt x="27149" y="4043"/>
                    <a:pt x="27130" y="3543"/>
                    <a:pt x="27091" y="3030"/>
                  </a:cubicBezTo>
                  <a:cubicBezTo>
                    <a:pt x="27010" y="1876"/>
                    <a:pt x="26812" y="732"/>
                    <a:pt x="26812" y="732"/>
                  </a:cubicBezTo>
                  <a:cubicBezTo>
                    <a:pt x="26812" y="732"/>
                    <a:pt x="26500" y="651"/>
                    <a:pt x="26032" y="531"/>
                  </a:cubicBezTo>
                  <a:cubicBezTo>
                    <a:pt x="25566" y="392"/>
                    <a:pt x="24926" y="316"/>
                    <a:pt x="24290" y="215"/>
                  </a:cubicBezTo>
                  <a:cubicBezTo>
                    <a:pt x="23971" y="169"/>
                    <a:pt x="23655" y="113"/>
                    <a:pt x="23355" y="85"/>
                  </a:cubicBezTo>
                  <a:cubicBezTo>
                    <a:pt x="23055" y="67"/>
                    <a:pt x="22773" y="53"/>
                    <a:pt x="22533" y="39"/>
                  </a:cubicBezTo>
                  <a:cubicBezTo>
                    <a:pt x="22053" y="16"/>
                    <a:pt x="21732" y="0"/>
                    <a:pt x="217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8" name="Google Shape;168;p21"/>
          <p:cNvSpPr/>
          <p:nvPr/>
        </p:nvSpPr>
        <p:spPr>
          <a:xfrm>
            <a:off x="7134938" y="1563138"/>
            <a:ext cx="105900" cy="1059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1"/>
          <p:cNvSpPr/>
          <p:nvPr/>
        </p:nvSpPr>
        <p:spPr>
          <a:xfrm>
            <a:off x="869538" y="4168588"/>
            <a:ext cx="105900" cy="1059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bg>
      <p:bgPr>
        <a:gradFill>
          <a:gsLst>
            <a:gs pos="0">
              <a:schemeClr val="accent6"/>
            </a:gs>
            <a:gs pos="100000">
              <a:schemeClr val="accent1"/>
            </a:gs>
          </a:gsLst>
          <a:lin ang="16200038" scaled="0"/>
        </a:gradFill>
        <a:effectLst/>
      </p:bgPr>
    </p:bg>
    <p:spTree>
      <p:nvGrpSpPr>
        <p:cNvPr id="1" name="Shape 15"/>
        <p:cNvGrpSpPr/>
        <p:nvPr/>
      </p:nvGrpSpPr>
      <p:grpSpPr>
        <a:xfrm>
          <a:off x="0" y="0"/>
          <a:ext cx="0" cy="0"/>
          <a:chOff x="0" y="0"/>
          <a:chExt cx="0" cy="0"/>
        </a:xfrm>
      </p:grpSpPr>
      <p:sp>
        <p:nvSpPr>
          <p:cNvPr id="16" name="Google Shape;16;p4"/>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
          <p:cNvSpPr txBox="1">
            <a:spLocks noGrp="1"/>
          </p:cNvSpPr>
          <p:nvPr>
            <p:ph type="title"/>
          </p:nvPr>
        </p:nvSpPr>
        <p:spPr>
          <a:xfrm>
            <a:off x="715100" y="1199200"/>
            <a:ext cx="649200" cy="52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000">
                <a:solidFill>
                  <a:schemeClr val="accent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8" name="Google Shape;18;p4"/>
          <p:cNvSpPr txBox="1">
            <a:spLocks noGrp="1"/>
          </p:cNvSpPr>
          <p:nvPr>
            <p:ph type="subTitle" idx="1"/>
          </p:nvPr>
        </p:nvSpPr>
        <p:spPr>
          <a:xfrm>
            <a:off x="1364300" y="1199200"/>
            <a:ext cx="7064700" cy="52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 name="Google Shape;19;p4"/>
          <p:cNvSpPr txBox="1">
            <a:spLocks noGrp="1"/>
          </p:cNvSpPr>
          <p:nvPr>
            <p:ph type="title" idx="2"/>
          </p:nvPr>
        </p:nvSpPr>
        <p:spPr>
          <a:xfrm>
            <a:off x="715100" y="535000"/>
            <a:ext cx="7713900" cy="66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1pPr>
            <a:lvl2pPr lvl="1"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2pPr>
            <a:lvl3pPr lvl="2"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3pPr>
            <a:lvl4pPr lvl="3"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4pPr>
            <a:lvl5pPr lvl="4"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5pPr>
            <a:lvl6pPr lvl="5"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6pPr>
            <a:lvl7pPr lvl="6"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7pPr>
            <a:lvl8pPr lvl="7"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8pPr>
            <a:lvl9pPr lvl="8"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9pPr>
          </a:lstStyle>
          <a:p>
            <a:endParaRPr/>
          </a:p>
        </p:txBody>
      </p:sp>
      <p:sp>
        <p:nvSpPr>
          <p:cNvPr id="20" name="Google Shape;20;p4"/>
          <p:cNvSpPr txBox="1">
            <a:spLocks noGrp="1"/>
          </p:cNvSpPr>
          <p:nvPr>
            <p:ph type="title" idx="3"/>
          </p:nvPr>
        </p:nvSpPr>
        <p:spPr>
          <a:xfrm>
            <a:off x="715100" y="1723000"/>
            <a:ext cx="649200" cy="52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000">
                <a:solidFill>
                  <a:schemeClr val="accent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1" name="Google Shape;21;p4"/>
          <p:cNvSpPr txBox="1">
            <a:spLocks noGrp="1"/>
          </p:cNvSpPr>
          <p:nvPr>
            <p:ph type="subTitle" idx="4"/>
          </p:nvPr>
        </p:nvSpPr>
        <p:spPr>
          <a:xfrm>
            <a:off x="1364300" y="1723000"/>
            <a:ext cx="7064700" cy="52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 name="Google Shape;22;p4"/>
          <p:cNvSpPr txBox="1">
            <a:spLocks noGrp="1"/>
          </p:cNvSpPr>
          <p:nvPr>
            <p:ph type="title" idx="5"/>
          </p:nvPr>
        </p:nvSpPr>
        <p:spPr>
          <a:xfrm>
            <a:off x="715100" y="2246800"/>
            <a:ext cx="649200" cy="52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000">
                <a:solidFill>
                  <a:schemeClr val="accent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3" name="Google Shape;23;p4"/>
          <p:cNvSpPr txBox="1">
            <a:spLocks noGrp="1"/>
          </p:cNvSpPr>
          <p:nvPr>
            <p:ph type="subTitle" idx="6"/>
          </p:nvPr>
        </p:nvSpPr>
        <p:spPr>
          <a:xfrm>
            <a:off x="1364300" y="2246800"/>
            <a:ext cx="7064700" cy="52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 name="Google Shape;24;p4"/>
          <p:cNvSpPr txBox="1">
            <a:spLocks noGrp="1"/>
          </p:cNvSpPr>
          <p:nvPr>
            <p:ph type="title" idx="7"/>
          </p:nvPr>
        </p:nvSpPr>
        <p:spPr>
          <a:xfrm>
            <a:off x="715100" y="2770600"/>
            <a:ext cx="649200" cy="52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000">
                <a:solidFill>
                  <a:schemeClr val="accent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5" name="Google Shape;25;p4"/>
          <p:cNvSpPr txBox="1">
            <a:spLocks noGrp="1"/>
          </p:cNvSpPr>
          <p:nvPr>
            <p:ph type="subTitle" idx="8"/>
          </p:nvPr>
        </p:nvSpPr>
        <p:spPr>
          <a:xfrm>
            <a:off x="1364300" y="2770600"/>
            <a:ext cx="7064700" cy="52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 name="Google Shape;26;p4"/>
          <p:cNvSpPr txBox="1">
            <a:spLocks noGrp="1"/>
          </p:cNvSpPr>
          <p:nvPr>
            <p:ph type="title" idx="9"/>
          </p:nvPr>
        </p:nvSpPr>
        <p:spPr>
          <a:xfrm>
            <a:off x="715100" y="3294400"/>
            <a:ext cx="649200" cy="52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000">
                <a:solidFill>
                  <a:schemeClr val="accent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 name="Google Shape;27;p4"/>
          <p:cNvSpPr txBox="1">
            <a:spLocks noGrp="1"/>
          </p:cNvSpPr>
          <p:nvPr>
            <p:ph type="subTitle" idx="13"/>
          </p:nvPr>
        </p:nvSpPr>
        <p:spPr>
          <a:xfrm>
            <a:off x="1364300" y="3294400"/>
            <a:ext cx="7064700" cy="52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8" name="Google Shape;28;p4"/>
          <p:cNvSpPr txBox="1">
            <a:spLocks noGrp="1"/>
          </p:cNvSpPr>
          <p:nvPr>
            <p:ph type="title" idx="14"/>
          </p:nvPr>
        </p:nvSpPr>
        <p:spPr>
          <a:xfrm>
            <a:off x="715100" y="3818200"/>
            <a:ext cx="649200" cy="52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000">
                <a:solidFill>
                  <a:schemeClr val="accent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9" name="Google Shape;29;p4"/>
          <p:cNvSpPr txBox="1">
            <a:spLocks noGrp="1"/>
          </p:cNvSpPr>
          <p:nvPr>
            <p:ph type="subTitle" idx="15"/>
          </p:nvPr>
        </p:nvSpPr>
        <p:spPr>
          <a:xfrm>
            <a:off x="1364300" y="3818200"/>
            <a:ext cx="7064700" cy="52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accent6"/>
            </a:gs>
            <a:gs pos="100000">
              <a:schemeClr val="accent1"/>
            </a:gs>
          </a:gsLst>
          <a:lin ang="5400700" scaled="0"/>
        </a:gra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15100" y="980700"/>
            <a:ext cx="3856800" cy="66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1pPr>
            <a:lvl2pPr lvl="1"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2pPr>
            <a:lvl3pPr lvl="2"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3pPr>
            <a:lvl4pPr lvl="3"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4pPr>
            <a:lvl5pPr lvl="4"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5pPr>
            <a:lvl6pPr lvl="5"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6pPr>
            <a:lvl7pPr lvl="6"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7pPr>
            <a:lvl8pPr lvl="7"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8pPr>
            <a:lvl9pPr lvl="8"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9pPr>
          </a:lstStyle>
          <a:p>
            <a:endParaRPr/>
          </a:p>
        </p:txBody>
      </p:sp>
      <p:sp>
        <p:nvSpPr>
          <p:cNvPr id="32" name="Google Shape;32;p5"/>
          <p:cNvSpPr txBox="1">
            <a:spLocks noGrp="1"/>
          </p:cNvSpPr>
          <p:nvPr>
            <p:ph type="body" idx="1"/>
          </p:nvPr>
        </p:nvSpPr>
        <p:spPr>
          <a:xfrm>
            <a:off x="715100" y="1797300"/>
            <a:ext cx="3856800" cy="23655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gn="l">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gn="l">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gn="l">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gn="l">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gn="l">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gn="l">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gn="l">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gn="l">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
        <p:nvSpPr>
          <p:cNvPr id="33" name="Google Shape;33;p5"/>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
          <p:cNvSpPr>
            <a:spLocks noGrp="1"/>
          </p:cNvSpPr>
          <p:nvPr>
            <p:ph type="pic" idx="2"/>
          </p:nvPr>
        </p:nvSpPr>
        <p:spPr>
          <a:xfrm>
            <a:off x="4894575" y="966150"/>
            <a:ext cx="3211200" cy="3211200"/>
          </a:xfrm>
          <a:prstGeom prst="ellipse">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6"/>
            </a:gs>
            <a:gs pos="100000">
              <a:schemeClr val="accent1"/>
            </a:gs>
          </a:gsLst>
          <a:lin ang="16200038" scaled="0"/>
        </a:gra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909050" y="2267588"/>
            <a:ext cx="4812600" cy="94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7" name="Google Shape;37;p6"/>
          <p:cNvSpPr txBox="1">
            <a:spLocks noGrp="1"/>
          </p:cNvSpPr>
          <p:nvPr>
            <p:ph type="title" idx="2"/>
          </p:nvPr>
        </p:nvSpPr>
        <p:spPr>
          <a:xfrm>
            <a:off x="909050" y="1162713"/>
            <a:ext cx="4812600" cy="1104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None/>
              <a:defRPr sz="6000">
                <a:solidFill>
                  <a:schemeClr val="accen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38" name="Google Shape;38;p6"/>
          <p:cNvSpPr/>
          <p:nvPr/>
        </p:nvSpPr>
        <p:spPr>
          <a:xfrm>
            <a:off x="428100" y="399900"/>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accent6"/>
            </a:gs>
            <a:gs pos="100000">
              <a:schemeClr val="accent1"/>
            </a:gs>
          </a:gsLst>
          <a:lin ang="5400700" scaled="0"/>
        </a:gradFill>
        <a:effectLst/>
      </p:bgPr>
    </p:bg>
    <p:spTree>
      <p:nvGrpSpPr>
        <p:cNvPr id="1" name="Shape 39"/>
        <p:cNvGrpSpPr/>
        <p:nvPr/>
      </p:nvGrpSpPr>
      <p:grpSpPr>
        <a:xfrm>
          <a:off x="0" y="0"/>
          <a:ext cx="0" cy="0"/>
          <a:chOff x="0" y="0"/>
          <a:chExt cx="0" cy="0"/>
        </a:xfrm>
      </p:grpSpPr>
      <p:sp>
        <p:nvSpPr>
          <p:cNvPr id="40" name="Google Shape;40;p7"/>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2" name="Google Shape;42;p7"/>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0"/>
              </a:spcBef>
              <a:spcAft>
                <a:spcPts val="0"/>
              </a:spcAft>
              <a:buClr>
                <a:srgbClr val="434343"/>
              </a:buClr>
              <a:buSzPts val="1200"/>
              <a:buChar char="○"/>
              <a:defRPr>
                <a:solidFill>
                  <a:srgbClr val="434343"/>
                </a:solidFill>
              </a:defRPr>
            </a:lvl2pPr>
            <a:lvl3pPr marL="1371600" lvl="2" indent="-304800" algn="l">
              <a:lnSpc>
                <a:spcPct val="115000"/>
              </a:lnSpc>
              <a:spcBef>
                <a:spcPts val="0"/>
              </a:spcBef>
              <a:spcAft>
                <a:spcPts val="0"/>
              </a:spcAft>
              <a:buClr>
                <a:srgbClr val="434343"/>
              </a:buClr>
              <a:buSzPts val="1200"/>
              <a:buChar char="■"/>
              <a:defRPr>
                <a:solidFill>
                  <a:srgbClr val="434343"/>
                </a:solidFill>
              </a:defRPr>
            </a:lvl3pPr>
            <a:lvl4pPr marL="1828800" lvl="3" indent="-304800" algn="l">
              <a:lnSpc>
                <a:spcPct val="115000"/>
              </a:lnSpc>
              <a:spcBef>
                <a:spcPts val="0"/>
              </a:spcBef>
              <a:spcAft>
                <a:spcPts val="0"/>
              </a:spcAft>
              <a:buClr>
                <a:srgbClr val="434343"/>
              </a:buClr>
              <a:buSzPts val="1200"/>
              <a:buChar char="●"/>
              <a:defRPr>
                <a:solidFill>
                  <a:srgbClr val="434343"/>
                </a:solidFill>
              </a:defRPr>
            </a:lvl4pPr>
            <a:lvl5pPr marL="2286000" lvl="4" indent="-304800" algn="l">
              <a:lnSpc>
                <a:spcPct val="115000"/>
              </a:lnSpc>
              <a:spcBef>
                <a:spcPts val="0"/>
              </a:spcBef>
              <a:spcAft>
                <a:spcPts val="0"/>
              </a:spcAft>
              <a:buClr>
                <a:srgbClr val="434343"/>
              </a:buClr>
              <a:buSzPts val="1200"/>
              <a:buChar char="○"/>
              <a:defRPr>
                <a:solidFill>
                  <a:srgbClr val="434343"/>
                </a:solidFill>
              </a:defRPr>
            </a:lvl5pPr>
            <a:lvl6pPr marL="2743200" lvl="5" indent="-304800" algn="l">
              <a:lnSpc>
                <a:spcPct val="115000"/>
              </a:lnSpc>
              <a:spcBef>
                <a:spcPts val="0"/>
              </a:spcBef>
              <a:spcAft>
                <a:spcPts val="0"/>
              </a:spcAft>
              <a:buClr>
                <a:srgbClr val="434343"/>
              </a:buClr>
              <a:buSzPts val="1200"/>
              <a:buChar char="■"/>
              <a:defRPr>
                <a:solidFill>
                  <a:srgbClr val="434343"/>
                </a:solidFill>
              </a:defRPr>
            </a:lvl6pPr>
            <a:lvl7pPr marL="3200400" lvl="6" indent="-304800" algn="l">
              <a:lnSpc>
                <a:spcPct val="115000"/>
              </a:lnSpc>
              <a:spcBef>
                <a:spcPts val="0"/>
              </a:spcBef>
              <a:spcAft>
                <a:spcPts val="0"/>
              </a:spcAft>
              <a:buClr>
                <a:srgbClr val="434343"/>
              </a:buClr>
              <a:buSzPts val="1200"/>
              <a:buChar char="●"/>
              <a:defRPr>
                <a:solidFill>
                  <a:srgbClr val="434343"/>
                </a:solidFill>
              </a:defRPr>
            </a:lvl7pPr>
            <a:lvl8pPr marL="3657600" lvl="7" indent="-304800" algn="l">
              <a:lnSpc>
                <a:spcPct val="115000"/>
              </a:lnSpc>
              <a:spcBef>
                <a:spcPts val="0"/>
              </a:spcBef>
              <a:spcAft>
                <a:spcPts val="0"/>
              </a:spcAft>
              <a:buClr>
                <a:srgbClr val="434343"/>
              </a:buClr>
              <a:buSzPts val="1200"/>
              <a:buChar char="○"/>
              <a:defRPr>
                <a:solidFill>
                  <a:srgbClr val="434343"/>
                </a:solidFill>
              </a:defRPr>
            </a:lvl8pPr>
            <a:lvl9pPr marL="4114800" lvl="8" indent="-304800" algn="l">
              <a:lnSpc>
                <a:spcPct val="115000"/>
              </a:lnSpc>
              <a:spcBef>
                <a:spcPts val="0"/>
              </a:spcBef>
              <a:spcAft>
                <a:spcPts val="0"/>
              </a:spcAft>
              <a:buClr>
                <a:srgbClr val="434343"/>
              </a:buClr>
              <a:buSzPts val="1200"/>
              <a:buChar char="■"/>
              <a:defRPr>
                <a:solidFill>
                  <a:srgbClr val="434343"/>
                </a:solidFill>
              </a:defRPr>
            </a:lvl9pPr>
          </a:lstStyle>
          <a:p>
            <a:endParaRPr/>
          </a:p>
        </p:txBody>
      </p:sp>
      <p:sp>
        <p:nvSpPr>
          <p:cNvPr id="43" name="Google Shape;43;p7"/>
          <p:cNvSpPr/>
          <p:nvPr/>
        </p:nvSpPr>
        <p:spPr>
          <a:xfrm>
            <a:off x="7987913" y="1006425"/>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
          <p:cNvSpPr/>
          <p:nvPr/>
        </p:nvSpPr>
        <p:spPr>
          <a:xfrm>
            <a:off x="8232563" y="1006425"/>
            <a:ext cx="151500" cy="151500"/>
          </a:xfrm>
          <a:prstGeom prst="ellipse">
            <a:avLst/>
          </a:prstGeom>
          <a:gradFill>
            <a:gsLst>
              <a:gs pos="0">
                <a:srgbClr val="0388E5">
                  <a:alpha val="9803"/>
                </a:srgbClr>
              </a:gs>
              <a:gs pos="100000">
                <a:srgbClr val="0048A7">
                  <a:alpha val="9803"/>
                </a:srgbClr>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7"/>
          <p:cNvSpPr/>
          <p:nvPr/>
        </p:nvSpPr>
        <p:spPr>
          <a:xfrm>
            <a:off x="759938" y="3782749"/>
            <a:ext cx="315000" cy="3150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7"/>
          <p:cNvSpPr/>
          <p:nvPr/>
        </p:nvSpPr>
        <p:spPr>
          <a:xfrm>
            <a:off x="913013" y="3863750"/>
            <a:ext cx="554700" cy="5547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
          <p:cNvSpPr/>
          <p:nvPr/>
        </p:nvSpPr>
        <p:spPr>
          <a:xfrm>
            <a:off x="1397638" y="3980300"/>
            <a:ext cx="151500" cy="151500"/>
          </a:xfrm>
          <a:prstGeom prst="ellipse">
            <a:avLst/>
          </a:prstGeom>
          <a:gradFill>
            <a:gsLst>
              <a:gs pos="0">
                <a:srgbClr val="AD8DFF">
                  <a:alpha val="9803"/>
                </a:srgbClr>
              </a:gs>
              <a:gs pos="100000">
                <a:srgbClr val="6746B9">
                  <a:alpha val="9803"/>
                </a:srgbClr>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7"/>
          <p:cNvSpPr/>
          <p:nvPr/>
        </p:nvSpPr>
        <p:spPr>
          <a:xfrm>
            <a:off x="7836413" y="725050"/>
            <a:ext cx="151500" cy="1515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gradFill>
          <a:gsLst>
            <a:gs pos="0">
              <a:schemeClr val="accent6"/>
            </a:gs>
            <a:gs pos="100000">
              <a:schemeClr val="accent1"/>
            </a:gs>
          </a:gsLst>
          <a:lin ang="16198662" scaled="0"/>
        </a:gradFill>
        <a:effectLst/>
      </p:bgPr>
    </p:bg>
    <p:spTree>
      <p:nvGrpSpPr>
        <p:cNvPr id="1" name="Shape 49"/>
        <p:cNvGrpSpPr/>
        <p:nvPr/>
      </p:nvGrpSpPr>
      <p:grpSpPr>
        <a:xfrm>
          <a:off x="0" y="0"/>
          <a:ext cx="0" cy="0"/>
          <a:chOff x="0" y="0"/>
          <a:chExt cx="0" cy="0"/>
        </a:xfrm>
      </p:grpSpPr>
      <p:sp>
        <p:nvSpPr>
          <p:cNvPr id="50" name="Google Shape;50;p8"/>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8"/>
          <p:cNvSpPr txBox="1">
            <a:spLocks noGrp="1"/>
          </p:cNvSpPr>
          <p:nvPr>
            <p:ph type="title"/>
          </p:nvPr>
        </p:nvSpPr>
        <p:spPr>
          <a:xfrm>
            <a:off x="715100" y="535000"/>
            <a:ext cx="7713900" cy="66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1pPr>
            <a:lvl2pPr lvl="1"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2pPr>
            <a:lvl3pPr lvl="2"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3pPr>
            <a:lvl4pPr lvl="3"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4pPr>
            <a:lvl5pPr lvl="4"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5pPr>
            <a:lvl6pPr lvl="5"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6pPr>
            <a:lvl7pPr lvl="6"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7pPr>
            <a:lvl8pPr lvl="7"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8pPr>
            <a:lvl9pPr lvl="8"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9pPr>
          </a:lstStyle>
          <a:p>
            <a:endParaRPr/>
          </a:p>
        </p:txBody>
      </p:sp>
      <p:sp>
        <p:nvSpPr>
          <p:cNvPr id="52" name="Google Shape;52;p8"/>
          <p:cNvSpPr txBox="1">
            <a:spLocks noGrp="1"/>
          </p:cNvSpPr>
          <p:nvPr>
            <p:ph type="subTitle" idx="1"/>
          </p:nvPr>
        </p:nvSpPr>
        <p:spPr>
          <a:xfrm>
            <a:off x="715100" y="1887425"/>
            <a:ext cx="24861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3" name="Google Shape;53;p8"/>
          <p:cNvSpPr txBox="1">
            <a:spLocks noGrp="1"/>
          </p:cNvSpPr>
          <p:nvPr>
            <p:ph type="subTitle" idx="2"/>
          </p:nvPr>
        </p:nvSpPr>
        <p:spPr>
          <a:xfrm>
            <a:off x="715100" y="2228825"/>
            <a:ext cx="2486100" cy="145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54" name="Google Shape;54;p8"/>
          <p:cNvSpPr txBox="1">
            <a:spLocks noGrp="1"/>
          </p:cNvSpPr>
          <p:nvPr>
            <p:ph type="subTitle" idx="3"/>
          </p:nvPr>
        </p:nvSpPr>
        <p:spPr>
          <a:xfrm>
            <a:off x="3328800" y="1887425"/>
            <a:ext cx="24861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 name="Google Shape;55;p8"/>
          <p:cNvSpPr txBox="1">
            <a:spLocks noGrp="1"/>
          </p:cNvSpPr>
          <p:nvPr>
            <p:ph type="subTitle" idx="4"/>
          </p:nvPr>
        </p:nvSpPr>
        <p:spPr>
          <a:xfrm>
            <a:off x="3328800" y="2228825"/>
            <a:ext cx="2486100" cy="145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56" name="Google Shape;56;p8"/>
          <p:cNvSpPr txBox="1">
            <a:spLocks noGrp="1"/>
          </p:cNvSpPr>
          <p:nvPr>
            <p:ph type="subTitle" idx="5"/>
          </p:nvPr>
        </p:nvSpPr>
        <p:spPr>
          <a:xfrm>
            <a:off x="5942800" y="1887425"/>
            <a:ext cx="24861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7" name="Google Shape;57;p8"/>
          <p:cNvSpPr txBox="1">
            <a:spLocks noGrp="1"/>
          </p:cNvSpPr>
          <p:nvPr>
            <p:ph type="subTitle" idx="6"/>
          </p:nvPr>
        </p:nvSpPr>
        <p:spPr>
          <a:xfrm>
            <a:off x="5942800" y="2228825"/>
            <a:ext cx="2486100" cy="1451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gradFill>
          <a:gsLst>
            <a:gs pos="0">
              <a:schemeClr val="accent6"/>
            </a:gs>
            <a:gs pos="100000">
              <a:schemeClr val="accent1"/>
            </a:gs>
          </a:gsLst>
          <a:lin ang="5400700" scaled="0"/>
        </a:gradFill>
        <a:effectLst/>
      </p:bgPr>
    </p:bg>
    <p:spTree>
      <p:nvGrpSpPr>
        <p:cNvPr id="1" name="Shape 58"/>
        <p:cNvGrpSpPr/>
        <p:nvPr/>
      </p:nvGrpSpPr>
      <p:grpSpPr>
        <a:xfrm>
          <a:off x="0" y="0"/>
          <a:ext cx="0" cy="0"/>
          <a:chOff x="0" y="0"/>
          <a:chExt cx="0" cy="0"/>
        </a:xfrm>
      </p:grpSpPr>
      <p:sp>
        <p:nvSpPr>
          <p:cNvPr id="59" name="Google Shape;59;p9"/>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
          <p:cNvSpPr txBox="1">
            <a:spLocks noGrp="1"/>
          </p:cNvSpPr>
          <p:nvPr>
            <p:ph type="title"/>
          </p:nvPr>
        </p:nvSpPr>
        <p:spPr>
          <a:xfrm>
            <a:off x="715100" y="535000"/>
            <a:ext cx="7713900" cy="66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1pPr>
            <a:lvl2pPr lvl="1"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2pPr>
            <a:lvl3pPr lvl="2"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3pPr>
            <a:lvl4pPr lvl="3"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4pPr>
            <a:lvl5pPr lvl="4"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5pPr>
            <a:lvl6pPr lvl="5"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6pPr>
            <a:lvl7pPr lvl="6"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7pPr>
            <a:lvl8pPr lvl="7"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8pPr>
            <a:lvl9pPr lvl="8"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9pPr>
          </a:lstStyle>
          <a:p>
            <a:endParaRPr/>
          </a:p>
        </p:txBody>
      </p:sp>
      <p:sp>
        <p:nvSpPr>
          <p:cNvPr id="61" name="Google Shape;61;p9"/>
          <p:cNvSpPr txBox="1">
            <a:spLocks noGrp="1"/>
          </p:cNvSpPr>
          <p:nvPr>
            <p:ph type="subTitle" idx="1"/>
          </p:nvPr>
        </p:nvSpPr>
        <p:spPr>
          <a:xfrm>
            <a:off x="961444" y="1533475"/>
            <a:ext cx="33642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2" name="Google Shape;62;p9"/>
          <p:cNvSpPr txBox="1">
            <a:spLocks noGrp="1"/>
          </p:cNvSpPr>
          <p:nvPr>
            <p:ph type="subTitle" idx="2"/>
          </p:nvPr>
        </p:nvSpPr>
        <p:spPr>
          <a:xfrm>
            <a:off x="961444" y="1874875"/>
            <a:ext cx="3364200" cy="71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63" name="Google Shape;63;p9"/>
          <p:cNvSpPr txBox="1">
            <a:spLocks noGrp="1"/>
          </p:cNvSpPr>
          <p:nvPr>
            <p:ph type="subTitle" idx="3"/>
          </p:nvPr>
        </p:nvSpPr>
        <p:spPr>
          <a:xfrm>
            <a:off x="961444" y="2817175"/>
            <a:ext cx="33642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4" name="Google Shape;64;p9"/>
          <p:cNvSpPr txBox="1">
            <a:spLocks noGrp="1"/>
          </p:cNvSpPr>
          <p:nvPr>
            <p:ph type="subTitle" idx="4"/>
          </p:nvPr>
        </p:nvSpPr>
        <p:spPr>
          <a:xfrm>
            <a:off x="961444" y="3158575"/>
            <a:ext cx="3364200" cy="89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65" name="Google Shape;65;p9"/>
          <p:cNvSpPr txBox="1">
            <a:spLocks noGrp="1"/>
          </p:cNvSpPr>
          <p:nvPr>
            <p:ph type="subTitle" idx="5"/>
          </p:nvPr>
        </p:nvSpPr>
        <p:spPr>
          <a:xfrm>
            <a:off x="4818356" y="1533475"/>
            <a:ext cx="33642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 name="Google Shape;66;p9"/>
          <p:cNvSpPr txBox="1">
            <a:spLocks noGrp="1"/>
          </p:cNvSpPr>
          <p:nvPr>
            <p:ph type="subTitle" idx="6"/>
          </p:nvPr>
        </p:nvSpPr>
        <p:spPr>
          <a:xfrm>
            <a:off x="4818356" y="1874875"/>
            <a:ext cx="3364200" cy="71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67" name="Google Shape;67;p9"/>
          <p:cNvSpPr txBox="1">
            <a:spLocks noGrp="1"/>
          </p:cNvSpPr>
          <p:nvPr>
            <p:ph type="subTitle" idx="7"/>
          </p:nvPr>
        </p:nvSpPr>
        <p:spPr>
          <a:xfrm>
            <a:off x="4818356" y="2817175"/>
            <a:ext cx="33642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8" name="Google Shape;68;p9"/>
          <p:cNvSpPr txBox="1">
            <a:spLocks noGrp="1"/>
          </p:cNvSpPr>
          <p:nvPr>
            <p:ph type="subTitle" idx="8"/>
          </p:nvPr>
        </p:nvSpPr>
        <p:spPr>
          <a:xfrm>
            <a:off x="4818356" y="3158575"/>
            <a:ext cx="3364200" cy="89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gradFill>
          <a:gsLst>
            <a:gs pos="0">
              <a:schemeClr val="accent6"/>
            </a:gs>
            <a:gs pos="100000">
              <a:schemeClr val="accent1"/>
            </a:gs>
          </a:gsLst>
          <a:lin ang="16198662" scaled="0"/>
        </a:gradFill>
        <a:effectLst/>
      </p:bgPr>
    </p:bg>
    <p:spTree>
      <p:nvGrpSpPr>
        <p:cNvPr id="1" name="Shape 69"/>
        <p:cNvGrpSpPr/>
        <p:nvPr/>
      </p:nvGrpSpPr>
      <p:grpSpPr>
        <a:xfrm>
          <a:off x="0" y="0"/>
          <a:ext cx="0" cy="0"/>
          <a:chOff x="0" y="0"/>
          <a:chExt cx="0" cy="0"/>
        </a:xfrm>
      </p:grpSpPr>
      <p:sp>
        <p:nvSpPr>
          <p:cNvPr id="70" name="Google Shape;70;p10"/>
          <p:cNvSpPr/>
          <p:nvPr/>
        </p:nvSpPr>
        <p:spPr>
          <a:xfrm>
            <a:off x="428100" y="399925"/>
            <a:ext cx="8287800" cy="4343700"/>
          </a:xfrm>
          <a:prstGeom prst="roundRect">
            <a:avLst>
              <a:gd name="adj" fmla="val 6806"/>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0"/>
          <p:cNvSpPr txBox="1">
            <a:spLocks noGrp="1"/>
          </p:cNvSpPr>
          <p:nvPr>
            <p:ph type="title"/>
          </p:nvPr>
        </p:nvSpPr>
        <p:spPr>
          <a:xfrm>
            <a:off x="715100" y="535000"/>
            <a:ext cx="7713900" cy="66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1pPr>
            <a:lvl2pPr lvl="1"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2pPr>
            <a:lvl3pPr lvl="2"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3pPr>
            <a:lvl4pPr lvl="3"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4pPr>
            <a:lvl5pPr lvl="4"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5pPr>
            <a:lvl6pPr lvl="5"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6pPr>
            <a:lvl7pPr lvl="6"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7pPr>
            <a:lvl8pPr lvl="7"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8pPr>
            <a:lvl9pPr lvl="8" algn="l">
              <a:lnSpc>
                <a:spcPct val="100000"/>
              </a:lnSpc>
              <a:spcBef>
                <a:spcPts val="0"/>
              </a:spcBef>
              <a:spcAft>
                <a:spcPts val="0"/>
              </a:spcAft>
              <a:buClr>
                <a:schemeClr val="dk1"/>
              </a:buClr>
              <a:buSzPts val="3200"/>
              <a:buFont typeface="Albert Sans"/>
              <a:buNone/>
              <a:defRPr sz="3200" b="1">
                <a:solidFill>
                  <a:schemeClr val="dk1"/>
                </a:solidFill>
                <a:latin typeface="Albert Sans"/>
                <a:ea typeface="Albert Sans"/>
                <a:cs typeface="Albert Sans"/>
                <a:sym typeface="Albert Sans"/>
              </a:defRPr>
            </a:lvl9pPr>
          </a:lstStyle>
          <a:p>
            <a:endParaRPr/>
          </a:p>
        </p:txBody>
      </p:sp>
      <p:sp>
        <p:nvSpPr>
          <p:cNvPr id="72" name="Google Shape;72;p10"/>
          <p:cNvSpPr txBox="1">
            <a:spLocks noGrp="1"/>
          </p:cNvSpPr>
          <p:nvPr>
            <p:ph type="subTitle" idx="1"/>
          </p:nvPr>
        </p:nvSpPr>
        <p:spPr>
          <a:xfrm>
            <a:off x="715100" y="1533475"/>
            <a:ext cx="24861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3" name="Google Shape;73;p10"/>
          <p:cNvSpPr txBox="1">
            <a:spLocks noGrp="1"/>
          </p:cNvSpPr>
          <p:nvPr>
            <p:ph type="subTitle" idx="2"/>
          </p:nvPr>
        </p:nvSpPr>
        <p:spPr>
          <a:xfrm>
            <a:off x="715100" y="1874875"/>
            <a:ext cx="2486100" cy="89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4" name="Google Shape;74;p10"/>
          <p:cNvSpPr txBox="1">
            <a:spLocks noGrp="1"/>
          </p:cNvSpPr>
          <p:nvPr>
            <p:ph type="subTitle" idx="3"/>
          </p:nvPr>
        </p:nvSpPr>
        <p:spPr>
          <a:xfrm>
            <a:off x="715100" y="2817175"/>
            <a:ext cx="24861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 name="Google Shape;75;p10"/>
          <p:cNvSpPr txBox="1">
            <a:spLocks noGrp="1"/>
          </p:cNvSpPr>
          <p:nvPr>
            <p:ph type="subTitle" idx="4"/>
          </p:nvPr>
        </p:nvSpPr>
        <p:spPr>
          <a:xfrm>
            <a:off x="715100" y="3158575"/>
            <a:ext cx="2486100" cy="89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6" name="Google Shape;76;p10"/>
          <p:cNvSpPr txBox="1">
            <a:spLocks noGrp="1"/>
          </p:cNvSpPr>
          <p:nvPr>
            <p:ph type="subTitle" idx="5"/>
          </p:nvPr>
        </p:nvSpPr>
        <p:spPr>
          <a:xfrm>
            <a:off x="3328950" y="1533475"/>
            <a:ext cx="24861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7" name="Google Shape;77;p10"/>
          <p:cNvSpPr txBox="1">
            <a:spLocks noGrp="1"/>
          </p:cNvSpPr>
          <p:nvPr>
            <p:ph type="subTitle" idx="6"/>
          </p:nvPr>
        </p:nvSpPr>
        <p:spPr>
          <a:xfrm>
            <a:off x="3328950" y="1874875"/>
            <a:ext cx="2486100" cy="89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8" name="Google Shape;78;p10"/>
          <p:cNvSpPr txBox="1">
            <a:spLocks noGrp="1"/>
          </p:cNvSpPr>
          <p:nvPr>
            <p:ph type="subTitle" idx="7"/>
          </p:nvPr>
        </p:nvSpPr>
        <p:spPr>
          <a:xfrm>
            <a:off x="3328950" y="2817175"/>
            <a:ext cx="24861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9" name="Google Shape;79;p10"/>
          <p:cNvSpPr txBox="1">
            <a:spLocks noGrp="1"/>
          </p:cNvSpPr>
          <p:nvPr>
            <p:ph type="subTitle" idx="8"/>
          </p:nvPr>
        </p:nvSpPr>
        <p:spPr>
          <a:xfrm>
            <a:off x="3328950" y="3158575"/>
            <a:ext cx="2486100" cy="89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80" name="Google Shape;80;p10"/>
          <p:cNvSpPr txBox="1">
            <a:spLocks noGrp="1"/>
          </p:cNvSpPr>
          <p:nvPr>
            <p:ph type="subTitle" idx="9"/>
          </p:nvPr>
        </p:nvSpPr>
        <p:spPr>
          <a:xfrm>
            <a:off x="5942800" y="1533475"/>
            <a:ext cx="24861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1" name="Google Shape;81;p10"/>
          <p:cNvSpPr txBox="1">
            <a:spLocks noGrp="1"/>
          </p:cNvSpPr>
          <p:nvPr>
            <p:ph type="subTitle" idx="13"/>
          </p:nvPr>
        </p:nvSpPr>
        <p:spPr>
          <a:xfrm>
            <a:off x="5942800" y="1874875"/>
            <a:ext cx="2486100" cy="89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82" name="Google Shape;82;p10"/>
          <p:cNvSpPr txBox="1">
            <a:spLocks noGrp="1"/>
          </p:cNvSpPr>
          <p:nvPr>
            <p:ph type="subTitle" idx="14"/>
          </p:nvPr>
        </p:nvSpPr>
        <p:spPr>
          <a:xfrm>
            <a:off x="5942800" y="2817175"/>
            <a:ext cx="2486100" cy="493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3" name="Google Shape;83;p10"/>
          <p:cNvSpPr txBox="1">
            <a:spLocks noGrp="1"/>
          </p:cNvSpPr>
          <p:nvPr>
            <p:ph type="subTitle" idx="15"/>
          </p:nvPr>
        </p:nvSpPr>
        <p:spPr>
          <a:xfrm>
            <a:off x="5942800" y="3158575"/>
            <a:ext cx="2486100" cy="89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6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Albert Sans"/>
              <a:buNone/>
              <a:defRPr sz="3200" b="1" i="0" u="none" strike="noStrike" cap="none">
                <a:solidFill>
                  <a:schemeClr val="dk1"/>
                </a:solidFill>
                <a:latin typeface="Albert Sans"/>
                <a:ea typeface="Albert Sans"/>
                <a:cs typeface="Albert Sans"/>
                <a:sym typeface="Albert Sans"/>
              </a:defRPr>
            </a:lvl1pPr>
            <a:lvl2pPr marR="0" lvl="1" algn="l" rtl="0">
              <a:lnSpc>
                <a:spcPct val="100000"/>
              </a:lnSpc>
              <a:spcBef>
                <a:spcPts val="0"/>
              </a:spcBef>
              <a:spcAft>
                <a:spcPts val="0"/>
              </a:spcAft>
              <a:buClr>
                <a:schemeClr val="dk1"/>
              </a:buClr>
              <a:buSzPts val="3200"/>
              <a:buFont typeface="Albert Sans"/>
              <a:buNone/>
              <a:defRPr sz="3200" b="1" i="0" u="none" strike="noStrike" cap="none">
                <a:solidFill>
                  <a:schemeClr val="dk1"/>
                </a:solidFill>
                <a:latin typeface="Albert Sans"/>
                <a:ea typeface="Albert Sans"/>
                <a:cs typeface="Albert Sans"/>
                <a:sym typeface="Albert Sans"/>
              </a:defRPr>
            </a:lvl2pPr>
            <a:lvl3pPr marR="0" lvl="2" algn="l" rtl="0">
              <a:lnSpc>
                <a:spcPct val="100000"/>
              </a:lnSpc>
              <a:spcBef>
                <a:spcPts val="0"/>
              </a:spcBef>
              <a:spcAft>
                <a:spcPts val="0"/>
              </a:spcAft>
              <a:buClr>
                <a:schemeClr val="dk1"/>
              </a:buClr>
              <a:buSzPts val="3200"/>
              <a:buFont typeface="Albert Sans"/>
              <a:buNone/>
              <a:defRPr sz="3200" b="1" i="0" u="none" strike="noStrike" cap="none">
                <a:solidFill>
                  <a:schemeClr val="dk1"/>
                </a:solidFill>
                <a:latin typeface="Albert Sans"/>
                <a:ea typeface="Albert Sans"/>
                <a:cs typeface="Albert Sans"/>
                <a:sym typeface="Albert Sans"/>
              </a:defRPr>
            </a:lvl3pPr>
            <a:lvl4pPr marR="0" lvl="3" algn="l" rtl="0">
              <a:lnSpc>
                <a:spcPct val="100000"/>
              </a:lnSpc>
              <a:spcBef>
                <a:spcPts val="0"/>
              </a:spcBef>
              <a:spcAft>
                <a:spcPts val="0"/>
              </a:spcAft>
              <a:buClr>
                <a:schemeClr val="dk1"/>
              </a:buClr>
              <a:buSzPts val="3200"/>
              <a:buFont typeface="Albert Sans"/>
              <a:buNone/>
              <a:defRPr sz="3200" b="1" i="0" u="none" strike="noStrike" cap="none">
                <a:solidFill>
                  <a:schemeClr val="dk1"/>
                </a:solidFill>
                <a:latin typeface="Albert Sans"/>
                <a:ea typeface="Albert Sans"/>
                <a:cs typeface="Albert Sans"/>
                <a:sym typeface="Albert Sans"/>
              </a:defRPr>
            </a:lvl4pPr>
            <a:lvl5pPr marR="0" lvl="4" algn="l" rtl="0">
              <a:lnSpc>
                <a:spcPct val="100000"/>
              </a:lnSpc>
              <a:spcBef>
                <a:spcPts val="0"/>
              </a:spcBef>
              <a:spcAft>
                <a:spcPts val="0"/>
              </a:spcAft>
              <a:buClr>
                <a:schemeClr val="dk1"/>
              </a:buClr>
              <a:buSzPts val="3200"/>
              <a:buFont typeface="Albert Sans"/>
              <a:buNone/>
              <a:defRPr sz="3200" b="1" i="0" u="none" strike="noStrike" cap="none">
                <a:solidFill>
                  <a:schemeClr val="dk1"/>
                </a:solidFill>
                <a:latin typeface="Albert Sans"/>
                <a:ea typeface="Albert Sans"/>
                <a:cs typeface="Albert Sans"/>
                <a:sym typeface="Albert Sans"/>
              </a:defRPr>
            </a:lvl5pPr>
            <a:lvl6pPr marR="0" lvl="5" algn="l" rtl="0">
              <a:lnSpc>
                <a:spcPct val="100000"/>
              </a:lnSpc>
              <a:spcBef>
                <a:spcPts val="0"/>
              </a:spcBef>
              <a:spcAft>
                <a:spcPts val="0"/>
              </a:spcAft>
              <a:buClr>
                <a:schemeClr val="dk1"/>
              </a:buClr>
              <a:buSzPts val="3200"/>
              <a:buFont typeface="Albert Sans"/>
              <a:buNone/>
              <a:defRPr sz="3200" b="1" i="0" u="none" strike="noStrike" cap="none">
                <a:solidFill>
                  <a:schemeClr val="dk1"/>
                </a:solidFill>
                <a:latin typeface="Albert Sans"/>
                <a:ea typeface="Albert Sans"/>
                <a:cs typeface="Albert Sans"/>
                <a:sym typeface="Albert Sans"/>
              </a:defRPr>
            </a:lvl6pPr>
            <a:lvl7pPr marR="0" lvl="6" algn="l" rtl="0">
              <a:lnSpc>
                <a:spcPct val="100000"/>
              </a:lnSpc>
              <a:spcBef>
                <a:spcPts val="0"/>
              </a:spcBef>
              <a:spcAft>
                <a:spcPts val="0"/>
              </a:spcAft>
              <a:buClr>
                <a:schemeClr val="dk1"/>
              </a:buClr>
              <a:buSzPts val="3200"/>
              <a:buFont typeface="Albert Sans"/>
              <a:buNone/>
              <a:defRPr sz="3200" b="1" i="0" u="none" strike="noStrike" cap="none">
                <a:solidFill>
                  <a:schemeClr val="dk1"/>
                </a:solidFill>
                <a:latin typeface="Albert Sans"/>
                <a:ea typeface="Albert Sans"/>
                <a:cs typeface="Albert Sans"/>
                <a:sym typeface="Albert Sans"/>
              </a:defRPr>
            </a:lvl7pPr>
            <a:lvl8pPr marR="0" lvl="7" algn="l" rtl="0">
              <a:lnSpc>
                <a:spcPct val="100000"/>
              </a:lnSpc>
              <a:spcBef>
                <a:spcPts val="0"/>
              </a:spcBef>
              <a:spcAft>
                <a:spcPts val="0"/>
              </a:spcAft>
              <a:buClr>
                <a:schemeClr val="dk1"/>
              </a:buClr>
              <a:buSzPts val="3200"/>
              <a:buFont typeface="Albert Sans"/>
              <a:buNone/>
              <a:defRPr sz="3200" b="1" i="0" u="none" strike="noStrike" cap="none">
                <a:solidFill>
                  <a:schemeClr val="dk1"/>
                </a:solidFill>
                <a:latin typeface="Albert Sans"/>
                <a:ea typeface="Albert Sans"/>
                <a:cs typeface="Albert Sans"/>
                <a:sym typeface="Albert Sans"/>
              </a:defRPr>
            </a:lvl8pPr>
            <a:lvl9pPr marR="0" lvl="8" algn="l" rtl="0">
              <a:lnSpc>
                <a:spcPct val="100000"/>
              </a:lnSpc>
              <a:spcBef>
                <a:spcPts val="0"/>
              </a:spcBef>
              <a:spcAft>
                <a:spcPts val="0"/>
              </a:spcAft>
              <a:buClr>
                <a:schemeClr val="dk1"/>
              </a:buClr>
              <a:buSzPts val="3200"/>
              <a:buFont typeface="Albert Sans"/>
              <a:buNone/>
              <a:defRPr sz="3200" b="1" i="0" u="none" strike="noStrike" cap="none">
                <a:solidFill>
                  <a:schemeClr val="dk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715100" y="1199200"/>
            <a:ext cx="7713900" cy="34092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Albert Sans"/>
              <a:buChar char="●"/>
              <a:defRPr sz="1200" b="0" i="0" u="none" strike="noStrike" cap="none">
                <a:solidFill>
                  <a:schemeClr val="dk1"/>
                </a:solidFill>
                <a:latin typeface="Albert Sans"/>
                <a:ea typeface="Albert Sans"/>
                <a:cs typeface="Albert Sans"/>
                <a:sym typeface="Albert Sans"/>
              </a:defRPr>
            </a:lvl1pPr>
            <a:lvl2pPr marL="914400" marR="0" lvl="1" indent="-304800" algn="l" rtl="0">
              <a:lnSpc>
                <a:spcPct val="100000"/>
              </a:lnSpc>
              <a:spcBef>
                <a:spcPts val="0"/>
              </a:spcBef>
              <a:spcAft>
                <a:spcPts val="0"/>
              </a:spcAft>
              <a:buClr>
                <a:schemeClr val="dk1"/>
              </a:buClr>
              <a:buSzPts val="1200"/>
              <a:buFont typeface="Albert Sans"/>
              <a:buChar char="○"/>
              <a:defRPr sz="1200" b="0" i="0" u="none" strike="noStrike" cap="none">
                <a:solidFill>
                  <a:schemeClr val="dk1"/>
                </a:solidFill>
                <a:latin typeface="Albert Sans"/>
                <a:ea typeface="Albert Sans"/>
                <a:cs typeface="Albert Sans"/>
                <a:sym typeface="Albert Sans"/>
              </a:defRPr>
            </a:lvl2pPr>
            <a:lvl3pPr marL="1371600" marR="0" lvl="2" indent="-304800" algn="l" rtl="0">
              <a:lnSpc>
                <a:spcPct val="100000"/>
              </a:lnSpc>
              <a:spcBef>
                <a:spcPts val="0"/>
              </a:spcBef>
              <a:spcAft>
                <a:spcPts val="0"/>
              </a:spcAft>
              <a:buClr>
                <a:schemeClr val="dk1"/>
              </a:buClr>
              <a:buSzPts val="1200"/>
              <a:buFont typeface="Albert Sans"/>
              <a:buChar char="■"/>
              <a:defRPr sz="1200" b="0" i="0" u="none" strike="noStrike" cap="none">
                <a:solidFill>
                  <a:schemeClr val="dk1"/>
                </a:solidFill>
                <a:latin typeface="Albert Sans"/>
                <a:ea typeface="Albert Sans"/>
                <a:cs typeface="Albert Sans"/>
                <a:sym typeface="Albert Sans"/>
              </a:defRPr>
            </a:lvl3pPr>
            <a:lvl4pPr marL="1828800" marR="0" lvl="3" indent="-304800" algn="l" rtl="0">
              <a:lnSpc>
                <a:spcPct val="100000"/>
              </a:lnSpc>
              <a:spcBef>
                <a:spcPts val="0"/>
              </a:spcBef>
              <a:spcAft>
                <a:spcPts val="0"/>
              </a:spcAft>
              <a:buClr>
                <a:schemeClr val="dk1"/>
              </a:buClr>
              <a:buSzPts val="1200"/>
              <a:buFont typeface="Albert Sans"/>
              <a:buChar char="●"/>
              <a:defRPr sz="1200" b="0" i="0" u="none" strike="noStrike" cap="none">
                <a:solidFill>
                  <a:schemeClr val="dk1"/>
                </a:solidFill>
                <a:latin typeface="Albert Sans"/>
                <a:ea typeface="Albert Sans"/>
                <a:cs typeface="Albert Sans"/>
                <a:sym typeface="Albert Sans"/>
              </a:defRPr>
            </a:lvl4pPr>
            <a:lvl5pPr marL="2286000" marR="0" lvl="4" indent="-304800" algn="l" rtl="0">
              <a:lnSpc>
                <a:spcPct val="100000"/>
              </a:lnSpc>
              <a:spcBef>
                <a:spcPts val="0"/>
              </a:spcBef>
              <a:spcAft>
                <a:spcPts val="0"/>
              </a:spcAft>
              <a:buClr>
                <a:schemeClr val="dk1"/>
              </a:buClr>
              <a:buSzPts val="1200"/>
              <a:buFont typeface="Albert Sans"/>
              <a:buChar char="○"/>
              <a:defRPr sz="1200" b="0" i="0" u="none" strike="noStrike" cap="none">
                <a:solidFill>
                  <a:schemeClr val="dk1"/>
                </a:solidFill>
                <a:latin typeface="Albert Sans"/>
                <a:ea typeface="Albert Sans"/>
                <a:cs typeface="Albert Sans"/>
                <a:sym typeface="Albert Sans"/>
              </a:defRPr>
            </a:lvl5pPr>
            <a:lvl6pPr marL="2743200" marR="0" lvl="5" indent="-304800" algn="l" rtl="0">
              <a:lnSpc>
                <a:spcPct val="100000"/>
              </a:lnSpc>
              <a:spcBef>
                <a:spcPts val="0"/>
              </a:spcBef>
              <a:spcAft>
                <a:spcPts val="0"/>
              </a:spcAft>
              <a:buClr>
                <a:schemeClr val="dk1"/>
              </a:buClr>
              <a:buSzPts val="1200"/>
              <a:buFont typeface="Albert Sans"/>
              <a:buChar char="■"/>
              <a:defRPr sz="1200" b="0" i="0" u="none" strike="noStrike" cap="none">
                <a:solidFill>
                  <a:schemeClr val="dk1"/>
                </a:solidFill>
                <a:latin typeface="Albert Sans"/>
                <a:ea typeface="Albert Sans"/>
                <a:cs typeface="Albert Sans"/>
                <a:sym typeface="Albert Sans"/>
              </a:defRPr>
            </a:lvl6pPr>
            <a:lvl7pPr marL="3200400" marR="0" lvl="6" indent="-304800" algn="l" rtl="0">
              <a:lnSpc>
                <a:spcPct val="100000"/>
              </a:lnSpc>
              <a:spcBef>
                <a:spcPts val="0"/>
              </a:spcBef>
              <a:spcAft>
                <a:spcPts val="0"/>
              </a:spcAft>
              <a:buClr>
                <a:schemeClr val="dk1"/>
              </a:buClr>
              <a:buSzPts val="1200"/>
              <a:buFont typeface="Albert Sans"/>
              <a:buChar char="●"/>
              <a:defRPr sz="1200" b="0" i="0" u="none" strike="noStrike" cap="none">
                <a:solidFill>
                  <a:schemeClr val="dk1"/>
                </a:solidFill>
                <a:latin typeface="Albert Sans"/>
                <a:ea typeface="Albert Sans"/>
                <a:cs typeface="Albert Sans"/>
                <a:sym typeface="Albert Sans"/>
              </a:defRPr>
            </a:lvl7pPr>
            <a:lvl8pPr marL="3657600" marR="0" lvl="7" indent="-304800" algn="l" rtl="0">
              <a:lnSpc>
                <a:spcPct val="100000"/>
              </a:lnSpc>
              <a:spcBef>
                <a:spcPts val="0"/>
              </a:spcBef>
              <a:spcAft>
                <a:spcPts val="0"/>
              </a:spcAft>
              <a:buClr>
                <a:schemeClr val="dk1"/>
              </a:buClr>
              <a:buSzPts val="1200"/>
              <a:buFont typeface="Albert Sans"/>
              <a:buChar char="○"/>
              <a:defRPr sz="1200" b="0" i="0" u="none" strike="noStrike" cap="none">
                <a:solidFill>
                  <a:schemeClr val="dk1"/>
                </a:solidFill>
                <a:latin typeface="Albert Sans"/>
                <a:ea typeface="Albert Sans"/>
                <a:cs typeface="Albert Sans"/>
                <a:sym typeface="Albert Sans"/>
              </a:defRPr>
            </a:lvl8pPr>
            <a:lvl9pPr marL="4114800" marR="0" lvl="8" indent="-304800" algn="l" rtl="0">
              <a:lnSpc>
                <a:spcPct val="100000"/>
              </a:lnSpc>
              <a:spcBef>
                <a:spcPts val="0"/>
              </a:spcBef>
              <a:spcAft>
                <a:spcPts val="0"/>
              </a:spcAft>
              <a:buClr>
                <a:schemeClr val="dk1"/>
              </a:buClr>
              <a:buSzPts val="1200"/>
              <a:buFont typeface="Albert Sans"/>
              <a:buChar char="■"/>
              <a:defRPr sz="1200" b="0" i="0" u="none" strike="noStrike" cap="none">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22"/>
          <p:cNvGrpSpPr/>
          <p:nvPr/>
        </p:nvGrpSpPr>
        <p:grpSpPr>
          <a:xfrm>
            <a:off x="4894586" y="966023"/>
            <a:ext cx="3211436" cy="3211451"/>
            <a:chOff x="1190500" y="238125"/>
            <a:chExt cx="5237175" cy="5237200"/>
          </a:xfrm>
        </p:grpSpPr>
        <p:sp>
          <p:nvSpPr>
            <p:cNvPr id="175" name="Google Shape;175;p22"/>
            <p:cNvSpPr/>
            <p:nvPr/>
          </p:nvSpPr>
          <p:spPr>
            <a:xfrm>
              <a:off x="1190500" y="238125"/>
              <a:ext cx="5237175" cy="5237200"/>
            </a:xfrm>
            <a:custGeom>
              <a:avLst/>
              <a:gdLst/>
              <a:ahLst/>
              <a:cxnLst/>
              <a:rect l="l" t="t" r="r" b="b"/>
              <a:pathLst>
                <a:path w="209487" h="209488" extrusionOk="0">
                  <a:moveTo>
                    <a:pt x="104743" y="0"/>
                  </a:moveTo>
                  <a:cubicBezTo>
                    <a:pt x="76964" y="0"/>
                    <a:pt x="50321" y="11035"/>
                    <a:pt x="30679" y="30679"/>
                  </a:cubicBezTo>
                  <a:cubicBezTo>
                    <a:pt x="11034" y="50321"/>
                    <a:pt x="0" y="76964"/>
                    <a:pt x="0" y="104744"/>
                  </a:cubicBezTo>
                  <a:cubicBezTo>
                    <a:pt x="0" y="132523"/>
                    <a:pt x="11034" y="159163"/>
                    <a:pt x="30679" y="178808"/>
                  </a:cubicBezTo>
                  <a:cubicBezTo>
                    <a:pt x="50321" y="198449"/>
                    <a:pt x="76964" y="209487"/>
                    <a:pt x="104743" y="209487"/>
                  </a:cubicBezTo>
                  <a:cubicBezTo>
                    <a:pt x="132523" y="209487"/>
                    <a:pt x="159162" y="198449"/>
                    <a:pt x="178807" y="178808"/>
                  </a:cubicBezTo>
                  <a:cubicBezTo>
                    <a:pt x="198449" y="159163"/>
                    <a:pt x="209486" y="132523"/>
                    <a:pt x="209486" y="104744"/>
                  </a:cubicBezTo>
                  <a:cubicBezTo>
                    <a:pt x="209486" y="76964"/>
                    <a:pt x="198449" y="50321"/>
                    <a:pt x="178807" y="30679"/>
                  </a:cubicBezTo>
                  <a:cubicBezTo>
                    <a:pt x="159162" y="11035"/>
                    <a:pt x="132523" y="0"/>
                    <a:pt x="104743" y="0"/>
                  </a:cubicBezTo>
                  <a:close/>
                </a:path>
              </a:pathLst>
            </a:cu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2"/>
            <p:cNvSpPr/>
            <p:nvPr/>
          </p:nvSpPr>
          <p:spPr>
            <a:xfrm>
              <a:off x="1732050" y="779675"/>
              <a:ext cx="4154050" cy="4154075"/>
            </a:xfrm>
            <a:custGeom>
              <a:avLst/>
              <a:gdLst/>
              <a:ahLst/>
              <a:cxnLst/>
              <a:rect l="l" t="t" r="r" b="b"/>
              <a:pathLst>
                <a:path w="166162" h="166163" extrusionOk="0">
                  <a:moveTo>
                    <a:pt x="83081" y="1"/>
                  </a:moveTo>
                  <a:cubicBezTo>
                    <a:pt x="61045" y="1"/>
                    <a:pt x="39914" y="8753"/>
                    <a:pt x="24335" y="24335"/>
                  </a:cubicBezTo>
                  <a:cubicBezTo>
                    <a:pt x="8753" y="39915"/>
                    <a:pt x="1" y="61046"/>
                    <a:pt x="1" y="83082"/>
                  </a:cubicBezTo>
                  <a:cubicBezTo>
                    <a:pt x="1" y="105114"/>
                    <a:pt x="8753" y="126249"/>
                    <a:pt x="24335" y="141828"/>
                  </a:cubicBezTo>
                  <a:cubicBezTo>
                    <a:pt x="39914" y="157407"/>
                    <a:pt x="61045" y="166162"/>
                    <a:pt x="83081" y="166162"/>
                  </a:cubicBezTo>
                  <a:cubicBezTo>
                    <a:pt x="105114" y="166162"/>
                    <a:pt x="126248" y="157407"/>
                    <a:pt x="141827" y="141828"/>
                  </a:cubicBezTo>
                  <a:cubicBezTo>
                    <a:pt x="157406" y="126249"/>
                    <a:pt x="166162" y="105114"/>
                    <a:pt x="166162" y="83082"/>
                  </a:cubicBezTo>
                  <a:cubicBezTo>
                    <a:pt x="166162" y="61046"/>
                    <a:pt x="157406" y="39915"/>
                    <a:pt x="141827" y="24335"/>
                  </a:cubicBezTo>
                  <a:cubicBezTo>
                    <a:pt x="126248" y="8753"/>
                    <a:pt x="105114" y="1"/>
                    <a:pt x="83081" y="1"/>
                  </a:cubicBezTo>
                  <a:close/>
                </a:path>
              </a:pathLst>
            </a:cu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2"/>
            <p:cNvSpPr/>
            <p:nvPr/>
          </p:nvSpPr>
          <p:spPr>
            <a:xfrm>
              <a:off x="2297475" y="1345125"/>
              <a:ext cx="3023200" cy="3023200"/>
            </a:xfrm>
            <a:custGeom>
              <a:avLst/>
              <a:gdLst/>
              <a:ahLst/>
              <a:cxnLst/>
              <a:rect l="l" t="t" r="r" b="b"/>
              <a:pathLst>
                <a:path w="120928" h="120928" extrusionOk="0">
                  <a:moveTo>
                    <a:pt x="60464" y="0"/>
                  </a:moveTo>
                  <a:cubicBezTo>
                    <a:pt x="44429" y="0"/>
                    <a:pt x="29048" y="6371"/>
                    <a:pt x="17710" y="17709"/>
                  </a:cubicBezTo>
                  <a:cubicBezTo>
                    <a:pt x="6372" y="29048"/>
                    <a:pt x="1" y="44429"/>
                    <a:pt x="1" y="60464"/>
                  </a:cubicBezTo>
                  <a:cubicBezTo>
                    <a:pt x="1" y="76499"/>
                    <a:pt x="6372" y="91879"/>
                    <a:pt x="17710" y="103218"/>
                  </a:cubicBezTo>
                  <a:cubicBezTo>
                    <a:pt x="29048" y="114556"/>
                    <a:pt x="44429" y="120927"/>
                    <a:pt x="60464" y="120927"/>
                  </a:cubicBezTo>
                  <a:cubicBezTo>
                    <a:pt x="76499" y="120927"/>
                    <a:pt x="91880" y="114556"/>
                    <a:pt x="103218" y="103218"/>
                  </a:cubicBezTo>
                  <a:cubicBezTo>
                    <a:pt x="114556" y="91879"/>
                    <a:pt x="120927" y="76499"/>
                    <a:pt x="120927" y="60464"/>
                  </a:cubicBezTo>
                  <a:cubicBezTo>
                    <a:pt x="120927" y="44429"/>
                    <a:pt x="114556" y="29048"/>
                    <a:pt x="103218" y="17709"/>
                  </a:cubicBezTo>
                  <a:cubicBezTo>
                    <a:pt x="91880" y="6371"/>
                    <a:pt x="76499" y="0"/>
                    <a:pt x="60464" y="0"/>
                  </a:cubicBezTo>
                  <a:close/>
                </a:path>
              </a:pathLst>
            </a:cu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 name="Google Shape;178;p22"/>
          <p:cNvSpPr/>
          <p:nvPr/>
        </p:nvSpPr>
        <p:spPr>
          <a:xfrm>
            <a:off x="5138850" y="1617975"/>
            <a:ext cx="554700" cy="5547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2"/>
          <p:cNvSpPr txBox="1">
            <a:spLocks noGrp="1"/>
          </p:cNvSpPr>
          <p:nvPr>
            <p:ph type="ctrTitle"/>
          </p:nvPr>
        </p:nvSpPr>
        <p:spPr>
          <a:xfrm>
            <a:off x="909050" y="1274775"/>
            <a:ext cx="4173900" cy="20394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90000"/>
              </a:lnSpc>
              <a:spcBef>
                <a:spcPts val="0"/>
              </a:spcBef>
              <a:spcAft>
                <a:spcPts val="0"/>
              </a:spcAft>
              <a:buSzPct val="115555"/>
              <a:buNone/>
            </a:pPr>
            <a:r>
              <a:rPr lang="en"/>
              <a:t>Using AI to Screen and Detect Skin Cancer </a:t>
            </a:r>
            <a:endParaRPr>
              <a:solidFill>
                <a:schemeClr val="accent2"/>
              </a:solidFill>
            </a:endParaRPr>
          </a:p>
        </p:txBody>
      </p:sp>
      <p:sp>
        <p:nvSpPr>
          <p:cNvPr id="180" name="Google Shape;180;p22"/>
          <p:cNvSpPr txBox="1">
            <a:spLocks noGrp="1"/>
          </p:cNvSpPr>
          <p:nvPr>
            <p:ph type="subTitle" idx="1"/>
          </p:nvPr>
        </p:nvSpPr>
        <p:spPr>
          <a:xfrm>
            <a:off x="909050" y="3314087"/>
            <a:ext cx="3468900" cy="40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
              <a:t>By: Joel Amaldas</a:t>
            </a:r>
            <a:endParaRPr/>
          </a:p>
          <a:p>
            <a:pPr marL="0" lvl="0" indent="0" algn="l" rtl="0">
              <a:lnSpc>
                <a:spcPct val="100000"/>
              </a:lnSpc>
              <a:spcBef>
                <a:spcPts val="0"/>
              </a:spcBef>
              <a:spcAft>
                <a:spcPts val="0"/>
              </a:spcAft>
              <a:buSzPts val="1200"/>
              <a:buNone/>
            </a:pPr>
            <a:r>
              <a:rPr lang="en"/>
              <a:t>   Grade-9</a:t>
            </a:r>
            <a:endParaRPr/>
          </a:p>
        </p:txBody>
      </p:sp>
      <p:sp>
        <p:nvSpPr>
          <p:cNvPr id="222" name="Google Shape;222;p22"/>
          <p:cNvSpPr/>
          <p:nvPr/>
        </p:nvSpPr>
        <p:spPr>
          <a:xfrm>
            <a:off x="4942875" y="3780724"/>
            <a:ext cx="315000" cy="3150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2"/>
          <p:cNvSpPr/>
          <p:nvPr/>
        </p:nvSpPr>
        <p:spPr>
          <a:xfrm>
            <a:off x="7900100" y="2301100"/>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2"/>
          <p:cNvSpPr/>
          <p:nvPr/>
        </p:nvSpPr>
        <p:spPr>
          <a:xfrm>
            <a:off x="7851050" y="2487800"/>
            <a:ext cx="151500" cy="151500"/>
          </a:xfrm>
          <a:prstGeom prst="ellipse">
            <a:avLst/>
          </a:prstGeom>
          <a:gradFill>
            <a:gsLst>
              <a:gs pos="0">
                <a:srgbClr val="0388E5">
                  <a:alpha val="9803"/>
                </a:srgbClr>
              </a:gs>
              <a:gs pos="100000">
                <a:srgbClr val="0048A7">
                  <a:alpha val="9803"/>
                </a:srgbClr>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2"/>
          <p:cNvSpPr/>
          <p:nvPr/>
        </p:nvSpPr>
        <p:spPr>
          <a:xfrm>
            <a:off x="6029650" y="3534425"/>
            <a:ext cx="105900" cy="105900"/>
          </a:xfrm>
          <a:prstGeom prst="ellipse">
            <a:avLst/>
          </a:prstGeom>
          <a:gradFill>
            <a:gsLst>
              <a:gs pos="0">
                <a:srgbClr val="0388E5">
                  <a:alpha val="9803"/>
                </a:srgbClr>
              </a:gs>
              <a:gs pos="100000">
                <a:srgbClr val="0048A7">
                  <a:alpha val="9803"/>
                </a:srgbClr>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2"/>
          <p:cNvSpPr/>
          <p:nvPr/>
        </p:nvSpPr>
        <p:spPr>
          <a:xfrm>
            <a:off x="5623475" y="1734525"/>
            <a:ext cx="151500" cy="151500"/>
          </a:xfrm>
          <a:prstGeom prst="ellipse">
            <a:avLst/>
          </a:prstGeom>
          <a:gradFill>
            <a:gsLst>
              <a:gs pos="0">
                <a:srgbClr val="AD8DFF">
                  <a:alpha val="9803"/>
                </a:srgbClr>
              </a:gs>
              <a:gs pos="100000">
                <a:srgbClr val="6746B9">
                  <a:alpha val="9803"/>
                </a:srgbClr>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2"/>
          <p:cNvSpPr/>
          <p:nvPr/>
        </p:nvSpPr>
        <p:spPr>
          <a:xfrm>
            <a:off x="7655900" y="1123275"/>
            <a:ext cx="151500" cy="1515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Picture 4" descr="A computer chip connected to a cable&#10;&#10;Description automatically generated with medium confidence">
            <a:extLst>
              <a:ext uri="{FF2B5EF4-FFF2-40B4-BE49-F238E27FC236}">
                <a16:creationId xmlns:a16="http://schemas.microsoft.com/office/drawing/2014/main" id="{069174DC-D65B-8185-8B8D-982C18E50BD3}"/>
              </a:ext>
            </a:extLst>
          </p:cNvPr>
          <p:cNvPicPr>
            <a:picLocks noChangeAspect="1"/>
          </p:cNvPicPr>
          <p:nvPr/>
        </p:nvPicPr>
        <p:blipFill>
          <a:blip r:embed="rId3"/>
          <a:stretch>
            <a:fillRect/>
          </a:stretch>
        </p:blipFill>
        <p:spPr>
          <a:xfrm>
            <a:off x="4572000" y="696494"/>
            <a:ext cx="3884946" cy="34809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1"/>
          <p:cNvSpPr txBox="1">
            <a:spLocks noGrp="1"/>
          </p:cNvSpPr>
          <p:nvPr>
            <p:ph type="title"/>
          </p:nvPr>
        </p:nvSpPr>
        <p:spPr>
          <a:xfrm>
            <a:off x="532975" y="445025"/>
            <a:ext cx="8077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2200" b="0">
                <a:latin typeface="Montserrat ExtraBold"/>
                <a:ea typeface="Montserrat ExtraBold"/>
                <a:cs typeface="Montserrat ExtraBold"/>
                <a:sym typeface="Montserrat ExtraBold"/>
              </a:rPr>
              <a:t>BACKGROUND RESEARCH</a:t>
            </a:r>
            <a:r>
              <a:rPr lang="en" sz="2100" b="0">
                <a:latin typeface="Montserrat ExtraBold"/>
                <a:ea typeface="Montserrat ExtraBold"/>
                <a:cs typeface="Montserrat ExtraBold"/>
                <a:sym typeface="Montserrat ExtraBold"/>
              </a:rPr>
              <a:t> </a:t>
            </a:r>
            <a:r>
              <a:rPr lang="en" sz="2500" b="0">
                <a:latin typeface="Montserrat ExtraBold"/>
                <a:ea typeface="Montserrat ExtraBold"/>
                <a:cs typeface="Montserrat ExtraBold"/>
                <a:sym typeface="Montserrat ExtraBold"/>
              </a:rPr>
              <a:t>(</a:t>
            </a:r>
            <a:r>
              <a:rPr lang="en" sz="2400" b="0">
                <a:latin typeface="Montserrat ExtraBold"/>
                <a:ea typeface="Montserrat ExtraBold"/>
                <a:cs typeface="Montserrat ExtraBold"/>
                <a:sym typeface="Montserrat ExtraBold"/>
              </a:rPr>
              <a:t>Deep Neural Network)</a:t>
            </a:r>
            <a:endParaRPr sz="2800" b="0">
              <a:latin typeface="Montserrat ExtraBold"/>
              <a:ea typeface="Montserrat ExtraBold"/>
              <a:cs typeface="Montserrat ExtraBold"/>
              <a:sym typeface="Montserrat ExtraBold"/>
            </a:endParaRPr>
          </a:p>
        </p:txBody>
      </p:sp>
      <p:sp>
        <p:nvSpPr>
          <p:cNvPr id="318" name="Google Shape;318;p31"/>
          <p:cNvSpPr txBox="1">
            <a:spLocks noGrp="1"/>
          </p:cNvSpPr>
          <p:nvPr>
            <p:ph type="body" idx="1"/>
          </p:nvPr>
        </p:nvSpPr>
        <p:spPr>
          <a:xfrm>
            <a:off x="176981" y="1152474"/>
            <a:ext cx="8701548" cy="3620103"/>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sz="1500" b="1" dirty="0">
                <a:solidFill>
                  <a:schemeClr val="dk1"/>
                </a:solidFill>
                <a:latin typeface="Montserrat"/>
                <a:ea typeface="Montserrat"/>
                <a:cs typeface="Montserrat"/>
                <a:sym typeface="Montserrat"/>
              </a:rPr>
              <a:t>To create a deep CNN model, many different neural networks are available, including TensorFlow, TensorFlow Lite, </a:t>
            </a:r>
            <a:r>
              <a:rPr lang="en-US" sz="1500" b="1" dirty="0" err="1">
                <a:solidFill>
                  <a:schemeClr val="dk1"/>
                </a:solidFill>
                <a:latin typeface="Montserrat"/>
                <a:ea typeface="Montserrat"/>
                <a:cs typeface="Montserrat"/>
                <a:sym typeface="Montserrat"/>
              </a:rPr>
              <a:t>TensorRT</a:t>
            </a:r>
            <a:r>
              <a:rPr lang="en-US" sz="1500" b="1" dirty="0">
                <a:solidFill>
                  <a:schemeClr val="dk1"/>
                </a:solidFill>
                <a:latin typeface="Montserrat"/>
                <a:ea typeface="Montserrat"/>
                <a:cs typeface="Montserrat"/>
                <a:sym typeface="Montserrat"/>
              </a:rPr>
              <a:t>, and SSD-</a:t>
            </a:r>
            <a:r>
              <a:rPr lang="en-US" sz="1500" b="1" dirty="0" err="1">
                <a:solidFill>
                  <a:schemeClr val="dk1"/>
                </a:solidFill>
                <a:latin typeface="Montserrat"/>
                <a:ea typeface="Montserrat"/>
                <a:cs typeface="Montserrat"/>
                <a:sym typeface="Montserrat"/>
              </a:rPr>
              <a:t>mobilenet</a:t>
            </a:r>
            <a:r>
              <a:rPr lang="en-US" sz="1500" b="1" dirty="0">
                <a:solidFill>
                  <a:schemeClr val="dk1"/>
                </a:solidFill>
                <a:latin typeface="Montserrat"/>
                <a:ea typeface="Montserrat"/>
                <a:cs typeface="Montserrat"/>
                <a:sym typeface="Montserrat"/>
              </a:rPr>
              <a:t>. These all follow the basics of convolutional neural networks, which have multi-stage pipelines. YOLO (You Only Look Once), it utilizes single-shot detection to process images in only a single pass through the neural network, opting for faster detection. </a:t>
            </a:r>
          </a:p>
          <a:p>
            <a:pPr marL="139700" lvl="0" indent="0" algn="l" rtl="0">
              <a:lnSpc>
                <a:spcPct val="115000"/>
              </a:lnSpc>
              <a:spcBef>
                <a:spcPts val="0"/>
              </a:spcBef>
              <a:spcAft>
                <a:spcPts val="0"/>
              </a:spcAft>
              <a:buSzPts val="1400"/>
              <a:buNone/>
            </a:pPr>
            <a:r>
              <a:rPr lang="en-US" sz="1500" b="1" dirty="0">
                <a:solidFill>
                  <a:schemeClr val="dk1"/>
                </a:solidFill>
                <a:latin typeface="Montserrat"/>
                <a:ea typeface="Montserrat"/>
                <a:cs typeface="Montserrat"/>
                <a:sym typeface="Montserrat"/>
              </a:rPr>
              <a:t>Traditional CNNs use separate models for region proposal and classification, whereas YOLO uses a single, unified model, drastically improving speed and efficiency. I will be using the Jetson Nano, a mini supercomputer manufactured by Nvidia, similar to the Raspberry Pi. However, the Jetson Nano is manufactured specifically for real-time object detection, having an Nvidia CUDA deep neural network-enabled GPU, Nvidia Tegra.</a:t>
            </a:r>
          </a:p>
          <a:p>
            <a:pPr marL="139700" lvl="0" indent="0" algn="l" rtl="0">
              <a:lnSpc>
                <a:spcPct val="115000"/>
              </a:lnSpc>
              <a:spcBef>
                <a:spcPts val="0"/>
              </a:spcBef>
              <a:spcAft>
                <a:spcPts val="0"/>
              </a:spcAft>
              <a:buSzPts val="1400"/>
              <a:buNone/>
            </a:pPr>
            <a:endParaRPr sz="1500" b="1" dirty="0">
              <a:solidFill>
                <a:schemeClr val="dk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2"/>
          <p:cNvSpPr/>
          <p:nvPr/>
        </p:nvSpPr>
        <p:spPr>
          <a:xfrm>
            <a:off x="6608178" y="1767883"/>
            <a:ext cx="1007400" cy="1007400"/>
          </a:xfrm>
          <a:prstGeom prst="ellipse">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4" name="Google Shape;324;p32"/>
          <p:cNvSpPr/>
          <p:nvPr/>
        </p:nvSpPr>
        <p:spPr>
          <a:xfrm>
            <a:off x="4058340" y="1759417"/>
            <a:ext cx="1007400" cy="1007400"/>
          </a:xfrm>
          <a:prstGeom prst="ellipse">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5" name="Google Shape;325;p32"/>
          <p:cNvSpPr/>
          <p:nvPr/>
        </p:nvSpPr>
        <p:spPr>
          <a:xfrm>
            <a:off x="1435036" y="1759418"/>
            <a:ext cx="1007400" cy="1007400"/>
          </a:xfrm>
          <a:prstGeom prst="ellipse">
            <a:avLst/>
          </a:prstGeom>
          <a:solidFill>
            <a:schemeClr val="accent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6" name="Google Shape;326;p32"/>
          <p:cNvSpPr txBox="1">
            <a:spLocks noGrp="1"/>
          </p:cNvSpPr>
          <p:nvPr>
            <p:ph type="title"/>
          </p:nvPr>
        </p:nvSpPr>
        <p:spPr>
          <a:xfrm>
            <a:off x="715100" y="515850"/>
            <a:ext cx="7713900" cy="61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200"/>
              <a:buFont typeface="Albert Sans"/>
              <a:buNone/>
            </a:pPr>
            <a:r>
              <a:rPr lang="en" dirty="0"/>
              <a:t>                      </a:t>
            </a:r>
            <a:r>
              <a:rPr lang="en" sz="3900" b="0" dirty="0">
                <a:latin typeface="Montserrat ExtraBold"/>
                <a:ea typeface="Montserrat ExtraBold"/>
                <a:cs typeface="Montserrat ExtraBold"/>
                <a:sym typeface="Montserrat ExtraBold"/>
              </a:rPr>
              <a:t>METHOD</a:t>
            </a:r>
            <a:endParaRPr sz="3900" b="0" dirty="0">
              <a:latin typeface="Montserrat ExtraBold"/>
              <a:ea typeface="Montserrat ExtraBold"/>
              <a:cs typeface="Montserrat ExtraBold"/>
              <a:sym typeface="Montserrat ExtraBold"/>
            </a:endParaRPr>
          </a:p>
        </p:txBody>
      </p:sp>
      <p:sp>
        <p:nvSpPr>
          <p:cNvPr id="327" name="Google Shape;327;p32"/>
          <p:cNvSpPr txBox="1">
            <a:spLocks noGrp="1"/>
          </p:cNvSpPr>
          <p:nvPr>
            <p:ph type="subTitle" idx="1"/>
          </p:nvPr>
        </p:nvSpPr>
        <p:spPr>
          <a:xfrm>
            <a:off x="695903" y="2625704"/>
            <a:ext cx="2485800" cy="493800"/>
          </a:xfrm>
          <a:prstGeom prst="rect">
            <a:avLst/>
          </a:prstGeom>
          <a:noFill/>
          <a:ln>
            <a:noFill/>
          </a:ln>
        </p:spPr>
        <p:txBody>
          <a:bodyPr spcFirstLastPara="1" wrap="square" lIns="91425" tIns="91425" rIns="91425" bIns="91425" anchor="b" anchorCtr="0">
            <a:noAutofit/>
          </a:bodyPr>
          <a:lstStyle/>
          <a:p>
            <a:pPr marL="457200" lvl="0" indent="-304800" algn="l" rtl="0">
              <a:lnSpc>
                <a:spcPct val="100000"/>
              </a:lnSpc>
              <a:spcBef>
                <a:spcPts val="0"/>
              </a:spcBef>
              <a:spcAft>
                <a:spcPts val="0"/>
              </a:spcAft>
              <a:buClr>
                <a:schemeClr val="dk1"/>
              </a:buClr>
              <a:buSzPts val="1976"/>
              <a:buFont typeface="Bebas Neue"/>
              <a:buNone/>
            </a:pPr>
            <a:r>
              <a:rPr lang="en" sz="1400" b="0">
                <a:latin typeface="Montserrat ExtraBold"/>
                <a:ea typeface="Montserrat ExtraBold"/>
                <a:cs typeface="Montserrat ExtraBold"/>
                <a:sym typeface="Montserrat ExtraBold"/>
              </a:rPr>
              <a:t>Annotate the Dataset</a:t>
            </a:r>
            <a:endParaRPr sz="1400" b="0">
              <a:latin typeface="Montserrat ExtraBold"/>
              <a:ea typeface="Montserrat ExtraBold"/>
              <a:cs typeface="Montserrat ExtraBold"/>
              <a:sym typeface="Montserrat ExtraBold"/>
            </a:endParaRPr>
          </a:p>
        </p:txBody>
      </p:sp>
      <p:sp>
        <p:nvSpPr>
          <p:cNvPr id="328" name="Google Shape;328;p32"/>
          <p:cNvSpPr txBox="1">
            <a:spLocks noGrp="1"/>
          </p:cNvSpPr>
          <p:nvPr>
            <p:ph type="subTitle" idx="2"/>
          </p:nvPr>
        </p:nvSpPr>
        <p:spPr>
          <a:xfrm>
            <a:off x="715100" y="3041630"/>
            <a:ext cx="2486100" cy="1451100"/>
          </a:xfrm>
          <a:prstGeom prst="rect">
            <a:avLst/>
          </a:prstGeom>
          <a:noFill/>
          <a:ln>
            <a:noFill/>
          </a:ln>
        </p:spPr>
        <p:txBody>
          <a:bodyPr spcFirstLastPara="1" wrap="square" lIns="91425" tIns="91425" rIns="91425" bIns="91425" anchor="t" anchorCtr="0">
            <a:noAutofit/>
          </a:bodyPr>
          <a:lstStyle/>
          <a:p>
            <a:pPr marL="152400" lvl="0" indent="0" algn="ctr" rtl="0">
              <a:lnSpc>
                <a:spcPct val="100000"/>
              </a:lnSpc>
              <a:spcBef>
                <a:spcPts val="0"/>
              </a:spcBef>
              <a:spcAft>
                <a:spcPts val="0"/>
              </a:spcAft>
              <a:buSzPts val="1200"/>
              <a:buNone/>
            </a:pPr>
            <a:r>
              <a:rPr lang="en">
                <a:latin typeface="Montserrat SemiBold"/>
                <a:ea typeface="Montserrat SemiBold"/>
                <a:cs typeface="Montserrat SemiBold"/>
                <a:sym typeface="Montserrat SemiBold"/>
              </a:rPr>
              <a:t>Collection of images and text files that tell the program where the object is in each photo</a:t>
            </a:r>
            <a:endParaRPr>
              <a:latin typeface="Montserrat SemiBold"/>
              <a:ea typeface="Montserrat SemiBold"/>
              <a:cs typeface="Montserrat SemiBold"/>
              <a:sym typeface="Montserrat SemiBold"/>
            </a:endParaRPr>
          </a:p>
        </p:txBody>
      </p:sp>
      <p:sp>
        <p:nvSpPr>
          <p:cNvPr id="329" name="Google Shape;329;p32"/>
          <p:cNvSpPr txBox="1">
            <a:spLocks noGrp="1"/>
          </p:cNvSpPr>
          <p:nvPr>
            <p:ph type="subTitle" idx="3"/>
          </p:nvPr>
        </p:nvSpPr>
        <p:spPr>
          <a:xfrm>
            <a:off x="3479240" y="2625699"/>
            <a:ext cx="2486100" cy="493800"/>
          </a:xfrm>
          <a:prstGeom prst="rect">
            <a:avLst/>
          </a:prstGeom>
          <a:noFill/>
          <a:ln>
            <a:noFill/>
          </a:ln>
        </p:spPr>
        <p:txBody>
          <a:bodyPr spcFirstLastPara="1" wrap="square" lIns="91425" tIns="91425" rIns="91425" bIns="91425" anchor="b" anchorCtr="0">
            <a:noAutofit/>
          </a:bodyPr>
          <a:lstStyle/>
          <a:p>
            <a:pPr marL="457200" lvl="0" indent="-304800" algn="l" rtl="0">
              <a:lnSpc>
                <a:spcPct val="100000"/>
              </a:lnSpc>
              <a:spcBef>
                <a:spcPts val="0"/>
              </a:spcBef>
              <a:spcAft>
                <a:spcPts val="0"/>
              </a:spcAft>
              <a:buClr>
                <a:schemeClr val="dk1"/>
              </a:buClr>
              <a:buSzPts val="2400"/>
              <a:buFont typeface="Bebas Neue"/>
              <a:buNone/>
            </a:pPr>
            <a:r>
              <a:rPr lang="en" sz="1700"/>
              <a:t>Train the Model</a:t>
            </a:r>
            <a:endParaRPr/>
          </a:p>
        </p:txBody>
      </p:sp>
      <p:sp>
        <p:nvSpPr>
          <p:cNvPr id="330" name="Google Shape;330;p32"/>
          <p:cNvSpPr txBox="1">
            <a:spLocks noGrp="1"/>
          </p:cNvSpPr>
          <p:nvPr>
            <p:ph type="subTitle" idx="4"/>
          </p:nvPr>
        </p:nvSpPr>
        <p:spPr>
          <a:xfrm>
            <a:off x="3328950" y="3041630"/>
            <a:ext cx="2486100" cy="14511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None/>
            </a:pPr>
            <a:r>
              <a:rPr lang="en">
                <a:latin typeface="Montserrat SemiBold"/>
                <a:ea typeface="Montserrat SemiBold"/>
                <a:cs typeface="Montserrat SemiBold"/>
                <a:sym typeface="Montserrat SemiBold"/>
              </a:rPr>
              <a:t>Train the model using the dataset, doing a process of trial and error to improve accuracy.</a:t>
            </a:r>
            <a:endParaRPr>
              <a:latin typeface="Montserrat SemiBold"/>
              <a:ea typeface="Montserrat SemiBold"/>
              <a:cs typeface="Montserrat SemiBold"/>
              <a:sym typeface="Montserrat SemiBold"/>
            </a:endParaRPr>
          </a:p>
          <a:p>
            <a:pPr marL="457200" lvl="0" indent="-304800" algn="l" rtl="0">
              <a:lnSpc>
                <a:spcPct val="100000"/>
              </a:lnSpc>
              <a:spcBef>
                <a:spcPts val="0"/>
              </a:spcBef>
              <a:spcAft>
                <a:spcPts val="0"/>
              </a:spcAft>
              <a:buSzPts val="1200"/>
              <a:buNone/>
            </a:pPr>
            <a:endParaRPr/>
          </a:p>
        </p:txBody>
      </p:sp>
      <p:sp>
        <p:nvSpPr>
          <p:cNvPr id="331" name="Google Shape;331;p32"/>
          <p:cNvSpPr txBox="1">
            <a:spLocks noGrp="1"/>
          </p:cNvSpPr>
          <p:nvPr>
            <p:ph type="subTitle" idx="5"/>
          </p:nvPr>
        </p:nvSpPr>
        <p:spPr>
          <a:xfrm>
            <a:off x="5942500" y="2633016"/>
            <a:ext cx="2486100" cy="493800"/>
          </a:xfrm>
          <a:prstGeom prst="rect">
            <a:avLst/>
          </a:prstGeom>
          <a:noFill/>
          <a:ln>
            <a:noFill/>
          </a:ln>
        </p:spPr>
        <p:txBody>
          <a:bodyPr spcFirstLastPara="1" wrap="square" lIns="91425" tIns="91425" rIns="91425" bIns="91425" anchor="b" anchorCtr="0">
            <a:normAutofit/>
          </a:bodyPr>
          <a:lstStyle/>
          <a:p>
            <a:pPr marL="457200" lvl="0" indent="-304800" algn="l" rtl="0">
              <a:lnSpc>
                <a:spcPct val="100000"/>
              </a:lnSpc>
              <a:spcBef>
                <a:spcPts val="0"/>
              </a:spcBef>
              <a:spcAft>
                <a:spcPts val="0"/>
              </a:spcAft>
              <a:buClr>
                <a:schemeClr val="dk1"/>
              </a:buClr>
              <a:buSzPts val="2400"/>
              <a:buFont typeface="Bebas Neue"/>
              <a:buNone/>
            </a:pPr>
            <a:r>
              <a:rPr lang="en" sz="1700"/>
              <a:t>Code the Program</a:t>
            </a:r>
            <a:endParaRPr/>
          </a:p>
        </p:txBody>
      </p:sp>
      <p:sp>
        <p:nvSpPr>
          <p:cNvPr id="332" name="Google Shape;332;p32"/>
          <p:cNvSpPr txBox="1">
            <a:spLocks noGrp="1"/>
          </p:cNvSpPr>
          <p:nvPr>
            <p:ph type="subTitle" idx="6"/>
          </p:nvPr>
        </p:nvSpPr>
        <p:spPr>
          <a:xfrm>
            <a:off x="5942800" y="3041630"/>
            <a:ext cx="2486100" cy="14511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None/>
            </a:pPr>
            <a:r>
              <a:rPr lang="en" dirty="0">
                <a:latin typeface="Montserrat SemiBold"/>
                <a:ea typeface="Montserrat SemiBold"/>
                <a:cs typeface="Montserrat SemiBold"/>
                <a:sym typeface="Montserrat SemiBold"/>
              </a:rPr>
              <a:t>Create the program to utilize the trained model and plot bounding boxes on the live video stream</a:t>
            </a:r>
            <a:endParaRPr dirty="0">
              <a:latin typeface="Montserrat SemiBold"/>
              <a:ea typeface="Montserrat SemiBold"/>
              <a:cs typeface="Montserrat SemiBold"/>
              <a:sym typeface="Montserrat SemiBold"/>
            </a:endParaRPr>
          </a:p>
        </p:txBody>
      </p:sp>
      <p:sp>
        <p:nvSpPr>
          <p:cNvPr id="333" name="Google Shape;333;p32"/>
          <p:cNvSpPr txBox="1"/>
          <p:nvPr/>
        </p:nvSpPr>
        <p:spPr>
          <a:xfrm>
            <a:off x="459500" y="1181300"/>
            <a:ext cx="8409600" cy="388500"/>
          </a:xfrm>
          <a:prstGeom prst="rect">
            <a:avLst/>
          </a:prstGeom>
          <a:noFill/>
          <a:ln>
            <a:noFill/>
          </a:ln>
        </p:spPr>
        <p:txBody>
          <a:bodyPr spcFirstLastPara="1" wrap="square" lIns="91425" tIns="91425" rIns="91425" bIns="91425" anchor="b" anchorCtr="0">
            <a:noAutofit/>
          </a:bodyPr>
          <a:lstStyle/>
          <a:p>
            <a:pPr marL="139700" marR="0" lvl="0" indent="0" algn="l" rtl="0">
              <a:lnSpc>
                <a:spcPct val="100000"/>
              </a:lnSpc>
              <a:spcBef>
                <a:spcPts val="0"/>
              </a:spcBef>
              <a:spcAft>
                <a:spcPts val="0"/>
              </a:spcAft>
              <a:buClr>
                <a:schemeClr val="dk1"/>
              </a:buClr>
              <a:buSzPts val="2400"/>
              <a:buFont typeface="Bebas Neue"/>
              <a:buNone/>
            </a:pPr>
            <a:r>
              <a:rPr lang="en" sz="1800" i="0" u="none" strike="noStrike" cap="none">
                <a:solidFill>
                  <a:schemeClr val="dk1"/>
                </a:solidFill>
                <a:latin typeface="Montserrat SemiBold"/>
                <a:ea typeface="Montserrat SemiBold"/>
                <a:cs typeface="Montserrat SemiBold"/>
                <a:sym typeface="Montserrat SemiBold"/>
              </a:rPr>
              <a:t>To make a real-time AI </a:t>
            </a:r>
            <a:r>
              <a:rPr lang="en" sz="1800">
                <a:solidFill>
                  <a:schemeClr val="dk1"/>
                </a:solidFill>
                <a:latin typeface="Montserrat SemiBold"/>
                <a:ea typeface="Montserrat SemiBold"/>
                <a:cs typeface="Montserrat SemiBold"/>
                <a:sym typeface="Montserrat SemiBold"/>
              </a:rPr>
              <a:t>Screening</a:t>
            </a:r>
            <a:r>
              <a:rPr lang="en" sz="1800" i="0" u="none" strike="noStrike" cap="none">
                <a:solidFill>
                  <a:schemeClr val="dk1"/>
                </a:solidFill>
                <a:latin typeface="Montserrat SemiBold"/>
                <a:ea typeface="Montserrat SemiBold"/>
                <a:cs typeface="Montserrat SemiBold"/>
                <a:sym typeface="Montserrat SemiBold"/>
              </a:rPr>
              <a:t> using YOLO v5, three main steps:</a:t>
            </a:r>
            <a:endParaRPr>
              <a:latin typeface="Montserrat SemiBold"/>
              <a:ea typeface="Montserrat SemiBold"/>
              <a:cs typeface="Montserrat SemiBold"/>
              <a:sym typeface="Montserrat SemiBold"/>
            </a:endParaRPr>
          </a:p>
        </p:txBody>
      </p:sp>
      <p:grpSp>
        <p:nvGrpSpPr>
          <p:cNvPr id="334" name="Google Shape;334;p32"/>
          <p:cNvGrpSpPr/>
          <p:nvPr/>
        </p:nvGrpSpPr>
        <p:grpSpPr>
          <a:xfrm>
            <a:off x="1570915" y="1913724"/>
            <a:ext cx="751781" cy="737503"/>
            <a:chOff x="-1183550" y="3586525"/>
            <a:chExt cx="296175" cy="290550"/>
          </a:xfrm>
        </p:grpSpPr>
        <p:sp>
          <p:nvSpPr>
            <p:cNvPr id="335" name="Google Shape;335;p32"/>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2"/>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2"/>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2"/>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2"/>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2"/>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2"/>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2"/>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2"/>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4" name="Google Shape;344;p32"/>
          <p:cNvGrpSpPr/>
          <p:nvPr/>
        </p:nvGrpSpPr>
        <p:grpSpPr>
          <a:xfrm>
            <a:off x="6768263" y="1961743"/>
            <a:ext cx="694026" cy="612260"/>
            <a:chOff x="-45674075" y="3586425"/>
            <a:chExt cx="300900" cy="265450"/>
          </a:xfrm>
        </p:grpSpPr>
        <p:sp>
          <p:nvSpPr>
            <p:cNvPr id="345" name="Google Shape;345;p32"/>
            <p:cNvSpPr/>
            <p:nvPr/>
          </p:nvSpPr>
          <p:spPr>
            <a:xfrm>
              <a:off x="-45674075" y="3586425"/>
              <a:ext cx="300125" cy="70925"/>
            </a:xfrm>
            <a:custGeom>
              <a:avLst/>
              <a:gdLst/>
              <a:ahLst/>
              <a:cxnLst/>
              <a:rect l="l" t="t" r="r" b="b"/>
              <a:pathLst>
                <a:path w="12005" h="2837" extrusionOk="0">
                  <a:moveTo>
                    <a:pt x="6018" y="1418"/>
                  </a:moveTo>
                  <a:cubicBezTo>
                    <a:pt x="6207" y="1418"/>
                    <a:pt x="6365" y="1576"/>
                    <a:pt x="6365" y="1765"/>
                  </a:cubicBezTo>
                  <a:cubicBezTo>
                    <a:pt x="6365" y="1986"/>
                    <a:pt x="6207" y="2143"/>
                    <a:pt x="6018" y="2143"/>
                  </a:cubicBezTo>
                  <a:lnTo>
                    <a:pt x="5294" y="2143"/>
                  </a:lnTo>
                  <a:cubicBezTo>
                    <a:pt x="5105" y="2143"/>
                    <a:pt x="4947" y="1986"/>
                    <a:pt x="4947" y="1765"/>
                  </a:cubicBezTo>
                  <a:cubicBezTo>
                    <a:pt x="4947" y="1576"/>
                    <a:pt x="5105" y="1418"/>
                    <a:pt x="5294" y="1418"/>
                  </a:cubicBezTo>
                  <a:close/>
                  <a:moveTo>
                    <a:pt x="8129" y="1418"/>
                  </a:moveTo>
                  <a:cubicBezTo>
                    <a:pt x="8318" y="1418"/>
                    <a:pt x="8476" y="1576"/>
                    <a:pt x="8476" y="1765"/>
                  </a:cubicBezTo>
                  <a:cubicBezTo>
                    <a:pt x="8476" y="1986"/>
                    <a:pt x="8318" y="2143"/>
                    <a:pt x="8129" y="2143"/>
                  </a:cubicBezTo>
                  <a:lnTo>
                    <a:pt x="7436" y="2143"/>
                  </a:lnTo>
                  <a:cubicBezTo>
                    <a:pt x="7215" y="2143"/>
                    <a:pt x="7089" y="1986"/>
                    <a:pt x="7089" y="1765"/>
                  </a:cubicBezTo>
                  <a:cubicBezTo>
                    <a:pt x="7089" y="1576"/>
                    <a:pt x="7215" y="1418"/>
                    <a:pt x="7436" y="1418"/>
                  </a:cubicBezTo>
                  <a:close/>
                  <a:moveTo>
                    <a:pt x="10240" y="1418"/>
                  </a:moveTo>
                  <a:cubicBezTo>
                    <a:pt x="10429" y="1418"/>
                    <a:pt x="10587" y="1576"/>
                    <a:pt x="10587" y="1765"/>
                  </a:cubicBezTo>
                  <a:cubicBezTo>
                    <a:pt x="10587" y="1986"/>
                    <a:pt x="10429" y="2143"/>
                    <a:pt x="10240" y="2143"/>
                  </a:cubicBezTo>
                  <a:lnTo>
                    <a:pt x="9515" y="2143"/>
                  </a:lnTo>
                  <a:cubicBezTo>
                    <a:pt x="9326" y="2143"/>
                    <a:pt x="9169" y="1986"/>
                    <a:pt x="9169" y="1765"/>
                  </a:cubicBezTo>
                  <a:cubicBezTo>
                    <a:pt x="9169" y="1576"/>
                    <a:pt x="9326" y="1418"/>
                    <a:pt x="9515" y="1418"/>
                  </a:cubicBezTo>
                  <a:close/>
                  <a:moveTo>
                    <a:pt x="1041" y="1"/>
                  </a:moveTo>
                  <a:cubicBezTo>
                    <a:pt x="442" y="1"/>
                    <a:pt x="1" y="473"/>
                    <a:pt x="1" y="1072"/>
                  </a:cubicBezTo>
                  <a:lnTo>
                    <a:pt x="1" y="2836"/>
                  </a:lnTo>
                  <a:lnTo>
                    <a:pt x="12004" y="2836"/>
                  </a:lnTo>
                  <a:lnTo>
                    <a:pt x="12004" y="1072"/>
                  </a:lnTo>
                  <a:cubicBezTo>
                    <a:pt x="12004" y="473"/>
                    <a:pt x="11532" y="1"/>
                    <a:pt x="109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2"/>
            <p:cNvSpPr/>
            <p:nvPr/>
          </p:nvSpPr>
          <p:spPr>
            <a:xfrm>
              <a:off x="-45673275" y="3675425"/>
              <a:ext cx="300100" cy="176450"/>
            </a:xfrm>
            <a:custGeom>
              <a:avLst/>
              <a:gdLst/>
              <a:ahLst/>
              <a:cxnLst/>
              <a:rect l="l" t="t" r="r" b="b"/>
              <a:pathLst>
                <a:path w="12004" h="7058" extrusionOk="0">
                  <a:moveTo>
                    <a:pt x="3852" y="1387"/>
                  </a:moveTo>
                  <a:cubicBezTo>
                    <a:pt x="3946" y="1387"/>
                    <a:pt x="4049" y="1418"/>
                    <a:pt x="4128" y="1481"/>
                  </a:cubicBezTo>
                  <a:cubicBezTo>
                    <a:pt x="4254" y="1607"/>
                    <a:pt x="4254" y="1828"/>
                    <a:pt x="4128" y="2017"/>
                  </a:cubicBezTo>
                  <a:lnTo>
                    <a:pt x="2993" y="3151"/>
                  </a:lnTo>
                  <a:lnTo>
                    <a:pt x="4128" y="4317"/>
                  </a:lnTo>
                  <a:cubicBezTo>
                    <a:pt x="4254" y="4443"/>
                    <a:pt x="4254" y="4695"/>
                    <a:pt x="4128" y="4852"/>
                  </a:cubicBezTo>
                  <a:cubicBezTo>
                    <a:pt x="4064" y="4900"/>
                    <a:pt x="3978" y="4923"/>
                    <a:pt x="3887" y="4923"/>
                  </a:cubicBezTo>
                  <a:cubicBezTo>
                    <a:pt x="3797" y="4923"/>
                    <a:pt x="3702" y="4900"/>
                    <a:pt x="3623" y="4852"/>
                  </a:cubicBezTo>
                  <a:lnTo>
                    <a:pt x="2206" y="3435"/>
                  </a:lnTo>
                  <a:cubicBezTo>
                    <a:pt x="2080" y="3309"/>
                    <a:pt x="2080" y="3057"/>
                    <a:pt x="2206" y="2899"/>
                  </a:cubicBezTo>
                  <a:lnTo>
                    <a:pt x="3623" y="1481"/>
                  </a:lnTo>
                  <a:cubicBezTo>
                    <a:pt x="3671" y="1418"/>
                    <a:pt x="3757" y="1387"/>
                    <a:pt x="3852" y="1387"/>
                  </a:cubicBezTo>
                  <a:close/>
                  <a:moveTo>
                    <a:pt x="8070" y="1450"/>
                  </a:moveTo>
                  <a:cubicBezTo>
                    <a:pt x="8168" y="1450"/>
                    <a:pt x="8270" y="1481"/>
                    <a:pt x="8349" y="1544"/>
                  </a:cubicBezTo>
                  <a:lnTo>
                    <a:pt x="9767" y="2962"/>
                  </a:lnTo>
                  <a:cubicBezTo>
                    <a:pt x="9861" y="3025"/>
                    <a:pt x="9861" y="3246"/>
                    <a:pt x="9767" y="3435"/>
                  </a:cubicBezTo>
                  <a:lnTo>
                    <a:pt x="8349" y="4852"/>
                  </a:lnTo>
                  <a:cubicBezTo>
                    <a:pt x="8286" y="4900"/>
                    <a:pt x="8192" y="4923"/>
                    <a:pt x="8093" y="4923"/>
                  </a:cubicBezTo>
                  <a:cubicBezTo>
                    <a:pt x="7995" y="4923"/>
                    <a:pt x="7892" y="4900"/>
                    <a:pt x="7814" y="4852"/>
                  </a:cubicBezTo>
                  <a:cubicBezTo>
                    <a:pt x="7719" y="4726"/>
                    <a:pt x="7719" y="4474"/>
                    <a:pt x="7814" y="4317"/>
                  </a:cubicBezTo>
                  <a:lnTo>
                    <a:pt x="8979" y="3183"/>
                  </a:lnTo>
                  <a:lnTo>
                    <a:pt x="7814" y="2049"/>
                  </a:lnTo>
                  <a:cubicBezTo>
                    <a:pt x="7719" y="1923"/>
                    <a:pt x="7719" y="1702"/>
                    <a:pt x="7814" y="1544"/>
                  </a:cubicBezTo>
                  <a:cubicBezTo>
                    <a:pt x="7877" y="1481"/>
                    <a:pt x="7971" y="1450"/>
                    <a:pt x="8070" y="1450"/>
                  </a:cubicBezTo>
                  <a:close/>
                  <a:moveTo>
                    <a:pt x="6704" y="737"/>
                  </a:moveTo>
                  <a:cubicBezTo>
                    <a:pt x="6738" y="737"/>
                    <a:pt x="6773" y="744"/>
                    <a:pt x="6805" y="757"/>
                  </a:cubicBezTo>
                  <a:cubicBezTo>
                    <a:pt x="6994" y="788"/>
                    <a:pt x="7089" y="977"/>
                    <a:pt x="7057" y="1166"/>
                  </a:cubicBezTo>
                  <a:lnTo>
                    <a:pt x="5608" y="5388"/>
                  </a:lnTo>
                  <a:cubicBezTo>
                    <a:pt x="5553" y="5553"/>
                    <a:pt x="5402" y="5646"/>
                    <a:pt x="5260" y="5646"/>
                  </a:cubicBezTo>
                  <a:cubicBezTo>
                    <a:pt x="5239" y="5646"/>
                    <a:pt x="5219" y="5644"/>
                    <a:pt x="5199" y="5640"/>
                  </a:cubicBezTo>
                  <a:cubicBezTo>
                    <a:pt x="4978" y="5546"/>
                    <a:pt x="4915" y="5357"/>
                    <a:pt x="4947" y="5199"/>
                  </a:cubicBezTo>
                  <a:lnTo>
                    <a:pt x="6364" y="977"/>
                  </a:lnTo>
                  <a:cubicBezTo>
                    <a:pt x="6439" y="828"/>
                    <a:pt x="6573" y="737"/>
                    <a:pt x="6704" y="737"/>
                  </a:cubicBezTo>
                  <a:close/>
                  <a:moveTo>
                    <a:pt x="0" y="1"/>
                  </a:moveTo>
                  <a:lnTo>
                    <a:pt x="0" y="5987"/>
                  </a:lnTo>
                  <a:cubicBezTo>
                    <a:pt x="0" y="6585"/>
                    <a:pt x="473" y="7058"/>
                    <a:pt x="1040" y="7058"/>
                  </a:cubicBezTo>
                  <a:lnTo>
                    <a:pt x="10933" y="7058"/>
                  </a:lnTo>
                  <a:cubicBezTo>
                    <a:pt x="11531" y="7058"/>
                    <a:pt x="12004" y="6585"/>
                    <a:pt x="12004" y="5987"/>
                  </a:cubicBezTo>
                  <a:lnTo>
                    <a:pt x="1200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7" name="Google Shape;347;p32"/>
          <p:cNvGrpSpPr/>
          <p:nvPr/>
        </p:nvGrpSpPr>
        <p:grpSpPr>
          <a:xfrm>
            <a:off x="4203418" y="1922188"/>
            <a:ext cx="725620" cy="725620"/>
            <a:chOff x="-44512325" y="3176075"/>
            <a:chExt cx="300900" cy="300900"/>
          </a:xfrm>
        </p:grpSpPr>
        <p:sp>
          <p:nvSpPr>
            <p:cNvPr id="348" name="Google Shape;348;p32"/>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2"/>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2"/>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33"/>
          <p:cNvPicPr preferRelativeResize="0"/>
          <p:nvPr/>
        </p:nvPicPr>
        <p:blipFill>
          <a:blip r:embed="rId3">
            <a:alphaModFix/>
          </a:blip>
          <a:stretch>
            <a:fillRect/>
          </a:stretch>
        </p:blipFill>
        <p:spPr>
          <a:xfrm>
            <a:off x="1707975" y="0"/>
            <a:ext cx="5728041" cy="5143499"/>
          </a:xfrm>
          <a:prstGeom prst="rect">
            <a:avLst/>
          </a:prstGeom>
          <a:noFill/>
          <a:ln>
            <a:noFill/>
          </a:ln>
        </p:spPr>
      </p:pic>
      <p:sp>
        <p:nvSpPr>
          <p:cNvPr id="4" name="TextBox 3">
            <a:extLst>
              <a:ext uri="{FF2B5EF4-FFF2-40B4-BE49-F238E27FC236}">
                <a16:creationId xmlns:a16="http://schemas.microsoft.com/office/drawing/2014/main" id="{FF082212-76F1-7D79-CEC6-F33292412A8B}"/>
              </a:ext>
            </a:extLst>
          </p:cNvPr>
          <p:cNvSpPr txBox="1"/>
          <p:nvPr/>
        </p:nvSpPr>
        <p:spPr>
          <a:xfrm>
            <a:off x="-578025" y="229892"/>
            <a:ext cx="4572000" cy="307777"/>
          </a:xfrm>
          <a:prstGeom prst="rect">
            <a:avLst/>
          </a:prstGeom>
          <a:noFill/>
        </p:spPr>
        <p:txBody>
          <a:bodyPr wrap="square">
            <a:spAutoFit/>
          </a:bodyPr>
          <a:lstStyle/>
          <a:p>
            <a:pPr algn="ctr"/>
            <a:r>
              <a:rPr lang="en-US" sz="1400" b="1" cap="none" spc="0" dirty="0">
                <a:ln w="0"/>
                <a:solidFill>
                  <a:schemeClr val="tx1"/>
                </a:solidFill>
                <a:effectLst>
                  <a:outerShdw blurRad="38100" dist="19050" dir="2700000" algn="tl" rotWithShape="0">
                    <a:schemeClr val="dk1">
                      <a:alpha val="40000"/>
                    </a:schemeClr>
                  </a:outerShdw>
                </a:effectLst>
              </a:rPr>
              <a:t>PICTURE OF MY DEVICE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0">
                <a:latin typeface="Montserrat ExtraBold"/>
                <a:ea typeface="Montserrat ExtraBold"/>
                <a:cs typeface="Montserrat ExtraBold"/>
                <a:sym typeface="Montserrat ExtraBold"/>
              </a:rPr>
              <a:t>ANNOTATING THE DATASET</a:t>
            </a:r>
            <a:endParaRPr sz="3900" b="0">
              <a:latin typeface="Montserrat ExtraBold"/>
              <a:ea typeface="Montserrat ExtraBold"/>
              <a:cs typeface="Montserrat ExtraBold"/>
              <a:sym typeface="Montserrat ExtraBold"/>
            </a:endParaRPr>
          </a:p>
        </p:txBody>
      </p:sp>
      <p:sp>
        <p:nvSpPr>
          <p:cNvPr id="361" name="Google Shape;361;p34"/>
          <p:cNvSpPr txBox="1">
            <a:spLocks noGrp="1"/>
          </p:cNvSpPr>
          <p:nvPr>
            <p:ph type="body" idx="1"/>
          </p:nvPr>
        </p:nvSpPr>
        <p:spPr>
          <a:xfrm>
            <a:off x="371660" y="937996"/>
            <a:ext cx="8570839" cy="3918591"/>
          </a:xfrm>
          <a:prstGeom prst="rect">
            <a:avLst/>
          </a:prstGeom>
        </p:spPr>
        <p:txBody>
          <a:bodyPr spcFirstLastPara="1" wrap="square" lIns="91425" tIns="91425" rIns="91425" bIns="91425" anchor="t" anchorCtr="0">
            <a:noAutofit/>
          </a:bodyPr>
          <a:lstStyle/>
          <a:p>
            <a:pPr marL="0" lvl="0" indent="0" algn="l" rtl="0">
              <a:lnSpc>
                <a:spcPct val="80000"/>
              </a:lnSpc>
              <a:spcBef>
                <a:spcPts val="1000"/>
              </a:spcBef>
              <a:spcAft>
                <a:spcPts val="0"/>
              </a:spcAft>
              <a:buSzPts val="852"/>
              <a:buNone/>
            </a:pPr>
            <a:r>
              <a:rPr lang="en" sz="1440" b="1" dirty="0">
                <a:solidFill>
                  <a:schemeClr val="dk1"/>
                </a:solidFill>
                <a:latin typeface="Montserrat"/>
                <a:ea typeface="Montserrat"/>
                <a:cs typeface="Montserrat"/>
                <a:sym typeface="Montserrat"/>
              </a:rPr>
              <a:t>What is a dataset?</a:t>
            </a:r>
            <a:endParaRPr sz="1440" b="1" dirty="0">
              <a:solidFill>
                <a:schemeClr val="dk1"/>
              </a:solidFill>
              <a:latin typeface="Montserrat"/>
              <a:ea typeface="Montserrat"/>
              <a:cs typeface="Montserrat"/>
              <a:sym typeface="Montserrat"/>
            </a:endParaRPr>
          </a:p>
          <a:p>
            <a:pPr marL="0" lvl="0" indent="0" algn="l" rtl="0">
              <a:lnSpc>
                <a:spcPct val="110000"/>
              </a:lnSpc>
              <a:spcBef>
                <a:spcPts val="1000"/>
              </a:spcBef>
              <a:spcAft>
                <a:spcPts val="0"/>
              </a:spcAft>
              <a:buSzPts val="852"/>
              <a:buNone/>
            </a:pPr>
            <a:r>
              <a:rPr lang="en-US" sz="1440" b="1" dirty="0">
                <a:solidFill>
                  <a:schemeClr val="dk1"/>
                </a:solidFill>
                <a:latin typeface="Montserrat"/>
                <a:ea typeface="Montserrat"/>
                <a:cs typeface="Montserrat"/>
                <a:sym typeface="Montserrat"/>
              </a:rPr>
              <a:t>A dataset is a collection of images and text files. These text files contain data on the location of the object in each photo of the dataset. This format of text files is specific to the YOLO neural network, as other neural networks, such as Pascal VOC CNNs, use XML files (Extensible Markup Language).</a:t>
            </a:r>
          </a:p>
          <a:p>
            <a:pPr marL="0" lvl="0" indent="0" algn="l" rtl="0">
              <a:lnSpc>
                <a:spcPct val="110000"/>
              </a:lnSpc>
              <a:spcBef>
                <a:spcPts val="1000"/>
              </a:spcBef>
              <a:spcAft>
                <a:spcPts val="0"/>
              </a:spcAft>
              <a:buSzPts val="852"/>
              <a:buNone/>
            </a:pPr>
            <a:r>
              <a:rPr lang="en-US" sz="1440" b="1" dirty="0">
                <a:solidFill>
                  <a:schemeClr val="dk1"/>
                </a:solidFill>
                <a:latin typeface="Montserrat"/>
                <a:ea typeface="Montserrat"/>
                <a:cs typeface="Montserrat"/>
                <a:sym typeface="Montserrat"/>
              </a:rPr>
              <a:t>First, I researched a dataset to find one that would be appropriate for screening melanoma. Using a dataset from Kaggle with 10,000 images, they had two object detection classes: malignant and benign. Using this information, we can annotate the dataset.</a:t>
            </a:r>
          </a:p>
          <a:p>
            <a:pPr marL="0" lvl="0" indent="0" algn="l" rtl="0">
              <a:lnSpc>
                <a:spcPct val="110000"/>
              </a:lnSpc>
              <a:spcBef>
                <a:spcPts val="1000"/>
              </a:spcBef>
              <a:spcAft>
                <a:spcPts val="0"/>
              </a:spcAft>
              <a:buSzPts val="852"/>
              <a:buNone/>
            </a:pPr>
            <a:r>
              <a:rPr lang="en-US" sz="1440" b="1" dirty="0">
                <a:solidFill>
                  <a:schemeClr val="dk1"/>
                </a:solidFill>
                <a:latin typeface="Montserrat"/>
                <a:ea typeface="Montserrat"/>
                <a:cs typeface="Montserrat"/>
                <a:sym typeface="Montserrat"/>
              </a:rPr>
              <a:t>I annotated each one using a program called </a:t>
            </a:r>
            <a:r>
              <a:rPr lang="en-US" sz="1440" b="1" dirty="0" err="1">
                <a:solidFill>
                  <a:schemeClr val="dk1"/>
                </a:solidFill>
                <a:latin typeface="Montserrat"/>
                <a:ea typeface="Montserrat"/>
                <a:cs typeface="Montserrat"/>
                <a:sym typeface="Montserrat"/>
              </a:rPr>
              <a:t>LabelImg</a:t>
            </a:r>
            <a:r>
              <a:rPr lang="en-US" sz="1440" b="1" dirty="0">
                <a:solidFill>
                  <a:schemeClr val="dk1"/>
                </a:solidFill>
                <a:latin typeface="Montserrat"/>
                <a:ea typeface="Montserrat"/>
                <a:cs typeface="Montserrat"/>
                <a:sym typeface="Montserrat"/>
              </a:rPr>
              <a:t>, which labels using bounding boxes. Since there are a total of 10,000 images, with 5,000 images for each class, this will make my object detection model very accurate. I labelled all 10,000 images, putting a bounding box on each image to show the program where the lesion is and whether it is malignant or benign.</a:t>
            </a:r>
          </a:p>
          <a:p>
            <a:pPr marL="0" lvl="0" indent="0" algn="l" rtl="0">
              <a:lnSpc>
                <a:spcPct val="105000"/>
              </a:lnSpc>
              <a:spcBef>
                <a:spcPts val="0"/>
              </a:spcBef>
              <a:spcAft>
                <a:spcPts val="0"/>
              </a:spcAft>
              <a:buSzPts val="852"/>
              <a:buNone/>
            </a:pPr>
            <a:endParaRPr sz="1285" b="1" dirty="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txBox="1">
            <a:spLocks noGrp="1"/>
          </p:cNvSpPr>
          <p:nvPr>
            <p:ph type="title"/>
          </p:nvPr>
        </p:nvSpPr>
        <p:spPr>
          <a:xfrm>
            <a:off x="720000" y="392800"/>
            <a:ext cx="7704000" cy="50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0">
                <a:latin typeface="Montserrat ExtraBold"/>
                <a:ea typeface="Montserrat ExtraBold"/>
                <a:cs typeface="Montserrat ExtraBold"/>
                <a:sym typeface="Montserrat ExtraBold"/>
              </a:rPr>
              <a:t>TRAINING THE MODEL</a:t>
            </a:r>
            <a:endParaRPr sz="3900" b="0">
              <a:latin typeface="Montserrat ExtraBold"/>
              <a:ea typeface="Montserrat ExtraBold"/>
              <a:cs typeface="Montserrat ExtraBold"/>
              <a:sym typeface="Montserrat ExtraBold"/>
            </a:endParaRPr>
          </a:p>
        </p:txBody>
      </p:sp>
      <p:sp>
        <p:nvSpPr>
          <p:cNvPr id="367" name="Google Shape;367;p35"/>
          <p:cNvSpPr txBox="1">
            <a:spLocks noGrp="1"/>
          </p:cNvSpPr>
          <p:nvPr>
            <p:ph type="body" idx="1"/>
          </p:nvPr>
        </p:nvSpPr>
        <p:spPr>
          <a:xfrm>
            <a:off x="401157" y="1256563"/>
            <a:ext cx="8217800" cy="33681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latin typeface="Montserrat"/>
                <a:ea typeface="Montserrat"/>
                <a:cs typeface="Montserrat"/>
                <a:sym typeface="Montserrat"/>
              </a:rPr>
              <a:t>Next, I train my model using the YOLO v5 neural network. To train it locally on my Jetson Nano, I first need to select a pre-trained model and retrain it with my own dataset to get faster results. I chose the second smallest and fastest model available, YOLO v5s. Before I start training, I need to install the prerequisites. To do that, I need to clone the YOLOv5 repository to get the pre-trained models. After that, I need to install </a:t>
            </a:r>
            <a:r>
              <a:rPr lang="en-US" b="1" dirty="0" err="1">
                <a:solidFill>
                  <a:schemeClr val="dk1"/>
                </a:solidFill>
                <a:latin typeface="Montserrat"/>
                <a:ea typeface="Montserrat"/>
                <a:cs typeface="Montserrat"/>
                <a:sym typeface="Montserrat"/>
              </a:rPr>
              <a:t>comet_ml</a:t>
            </a:r>
            <a:r>
              <a:rPr lang="en-US" b="1" dirty="0">
                <a:solidFill>
                  <a:schemeClr val="dk1"/>
                </a:solidFill>
                <a:latin typeface="Montserrat"/>
                <a:ea typeface="Montserrat"/>
                <a:cs typeface="Montserrat"/>
                <a:sym typeface="Montserrat"/>
              </a:rPr>
              <a:t>, which provides training results, through pip (preferred installer program). I then import </a:t>
            </a:r>
            <a:r>
              <a:rPr lang="en-US" b="1" dirty="0" err="1">
                <a:solidFill>
                  <a:schemeClr val="dk1"/>
                </a:solidFill>
                <a:latin typeface="Montserrat"/>
                <a:ea typeface="Montserrat"/>
                <a:cs typeface="Montserrat"/>
                <a:sym typeface="Montserrat"/>
              </a:rPr>
              <a:t>PyTorch</a:t>
            </a:r>
            <a:r>
              <a:rPr lang="en-US" b="1" dirty="0">
                <a:solidFill>
                  <a:schemeClr val="dk1"/>
                </a:solidFill>
                <a:latin typeface="Montserrat"/>
                <a:ea typeface="Montserrat"/>
                <a:cs typeface="Montserrat"/>
                <a:sym typeface="Montserrat"/>
              </a:rPr>
              <a:t>, which is the backbone of the YOLO v5 neural network</a:t>
            </a:r>
            <a:r>
              <a:rPr lang="en" b="1" dirty="0">
                <a:solidFill>
                  <a:schemeClr val="dk1"/>
                </a:solidFill>
                <a:latin typeface="Montserrat"/>
                <a:ea typeface="Montserrat"/>
                <a:cs typeface="Montserrat"/>
                <a:sym typeface="Montserrat"/>
              </a:rPr>
              <a:t>.</a:t>
            </a:r>
            <a:endParaRPr b="1"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368" name="Google Shape;368;p35"/>
          <p:cNvPicPr preferRelativeResize="0"/>
          <p:nvPr/>
        </p:nvPicPr>
        <p:blipFill>
          <a:blip r:embed="rId3">
            <a:alphaModFix/>
          </a:blip>
          <a:stretch>
            <a:fillRect/>
          </a:stretch>
        </p:blipFill>
        <p:spPr>
          <a:xfrm>
            <a:off x="1814725" y="3283250"/>
            <a:ext cx="5522551" cy="1341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0">
                <a:latin typeface="Montserrat ExtraBold"/>
                <a:ea typeface="Montserrat ExtraBold"/>
                <a:cs typeface="Montserrat ExtraBold"/>
                <a:sym typeface="Montserrat ExtraBold"/>
              </a:rPr>
              <a:t>TRAINING THE MODEL</a:t>
            </a:r>
            <a:endParaRPr sz="3800" b="0">
              <a:latin typeface="Montserrat ExtraBold"/>
              <a:ea typeface="Montserrat ExtraBold"/>
              <a:cs typeface="Montserrat ExtraBold"/>
              <a:sym typeface="Montserrat ExtraBold"/>
            </a:endParaRPr>
          </a:p>
        </p:txBody>
      </p:sp>
      <p:sp>
        <p:nvSpPr>
          <p:cNvPr id="374" name="Google Shape;374;p36"/>
          <p:cNvSpPr txBox="1">
            <a:spLocks noGrp="1"/>
          </p:cNvSpPr>
          <p:nvPr>
            <p:ph type="body" idx="1"/>
          </p:nvPr>
        </p:nvSpPr>
        <p:spPr>
          <a:xfrm>
            <a:off x="466049" y="1079582"/>
            <a:ext cx="6300511" cy="35573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b="1" dirty="0">
                <a:solidFill>
                  <a:schemeClr val="dk1"/>
                </a:solidFill>
                <a:latin typeface="Montserrat"/>
                <a:ea typeface="Montserrat"/>
                <a:cs typeface="Montserrat"/>
                <a:sym typeface="Montserrat"/>
              </a:rPr>
              <a:t>While training the model, I used the YOLO v5 neural network as the base of my project. It serves as the core of AI object detection for my program and can do it at high speeds.</a:t>
            </a:r>
          </a:p>
          <a:p>
            <a:pPr marL="0" lvl="0" indent="0" algn="l" rtl="0">
              <a:spcBef>
                <a:spcPts val="0"/>
              </a:spcBef>
              <a:spcAft>
                <a:spcPts val="0"/>
              </a:spcAft>
              <a:buNone/>
            </a:pPr>
            <a:endParaRPr lang="en-US" sz="15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500" b="1" dirty="0">
                <a:solidFill>
                  <a:schemeClr val="dk1"/>
                </a:solidFill>
                <a:latin typeface="Montserrat"/>
                <a:ea typeface="Montserrat"/>
                <a:cs typeface="Montserrat"/>
                <a:sym typeface="Montserrat"/>
              </a:rPr>
              <a:t>YOLO or You Only Look Once, works faster and more efficiently than traditional convolutional neural networks. This is because it utilizes single-shot detection, processing it by passing it only a single time.</a:t>
            </a:r>
          </a:p>
          <a:p>
            <a:pPr marL="0" lvl="0" indent="0" algn="l" rtl="0">
              <a:spcBef>
                <a:spcPts val="0"/>
              </a:spcBef>
              <a:spcAft>
                <a:spcPts val="0"/>
              </a:spcAft>
              <a:buNone/>
            </a:pPr>
            <a:endParaRPr lang="en-US" sz="15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500" b="1" dirty="0">
                <a:solidFill>
                  <a:schemeClr val="dk1"/>
                </a:solidFill>
                <a:latin typeface="Montserrat"/>
                <a:ea typeface="Montserrat"/>
                <a:cs typeface="Montserrat"/>
                <a:sym typeface="Montserrat"/>
              </a:rPr>
              <a:t>I use the YOLO v5s pre-trained model as the "base" of my project, building many more layers on top using my annotated dataset.</a:t>
            </a:r>
            <a:endParaRPr dirty="0"/>
          </a:p>
          <a:p>
            <a:pPr marL="0" lvl="0" indent="0" algn="l" rtl="0">
              <a:spcBef>
                <a:spcPts val="0"/>
              </a:spcBef>
              <a:spcAft>
                <a:spcPts val="0"/>
              </a:spcAft>
              <a:buNone/>
            </a:pPr>
            <a:endParaRPr dirty="0"/>
          </a:p>
        </p:txBody>
      </p:sp>
      <p:pic>
        <p:nvPicPr>
          <p:cNvPr id="375" name="Google Shape;375;p36"/>
          <p:cNvPicPr preferRelativeResize="0"/>
          <p:nvPr/>
        </p:nvPicPr>
        <p:blipFill>
          <a:blip r:embed="rId3">
            <a:alphaModFix/>
          </a:blip>
          <a:stretch>
            <a:fillRect/>
          </a:stretch>
        </p:blipFill>
        <p:spPr>
          <a:xfrm>
            <a:off x="6442800" y="1620675"/>
            <a:ext cx="2146800" cy="22568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0" dirty="0">
                <a:latin typeface="Montserrat ExtraBold"/>
                <a:ea typeface="Montserrat ExtraBold"/>
                <a:cs typeface="Montserrat ExtraBold"/>
                <a:sym typeface="Montserrat ExtraBold"/>
              </a:rPr>
              <a:t>TRAINING THE MODEL</a:t>
            </a:r>
            <a:endParaRPr sz="3800" b="0" dirty="0">
              <a:latin typeface="Montserrat ExtraBold"/>
              <a:ea typeface="Montserrat ExtraBold"/>
              <a:cs typeface="Montserrat ExtraBold"/>
              <a:sym typeface="Montserrat ExtraBold"/>
            </a:endParaRPr>
          </a:p>
        </p:txBody>
      </p:sp>
      <p:sp>
        <p:nvSpPr>
          <p:cNvPr id="381" name="Google Shape;381;p37"/>
          <p:cNvSpPr txBox="1">
            <a:spLocks noGrp="1"/>
          </p:cNvSpPr>
          <p:nvPr>
            <p:ph type="body" idx="1"/>
          </p:nvPr>
        </p:nvSpPr>
        <p:spPr>
          <a:xfrm>
            <a:off x="407055" y="1073682"/>
            <a:ext cx="8312191" cy="3575009"/>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US" sz="1500" b="1" dirty="0">
                <a:solidFill>
                  <a:schemeClr val="dk1"/>
                </a:solidFill>
                <a:latin typeface="Montserrat"/>
                <a:ea typeface="Montserrat"/>
                <a:cs typeface="Montserrat"/>
                <a:sym typeface="Montserrat"/>
              </a:rPr>
              <a:t>The model trains by looking at each image and the corresponding text file. When training on the dataset, YOLOv5 takes the text file for each image and processes it to figure out where the lesion is in each photo.</a:t>
            </a:r>
          </a:p>
          <a:p>
            <a:pPr marL="0" lvl="0" indent="0" algn="l" rtl="0">
              <a:spcBef>
                <a:spcPts val="0"/>
              </a:spcBef>
              <a:spcAft>
                <a:spcPts val="0"/>
              </a:spcAft>
              <a:buNone/>
            </a:pPr>
            <a:endParaRPr lang="en-US" sz="15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500" b="1" dirty="0">
                <a:solidFill>
                  <a:schemeClr val="dk1"/>
                </a:solidFill>
                <a:latin typeface="Montserrat"/>
                <a:ea typeface="Montserrat"/>
                <a:cs typeface="Montserrat"/>
                <a:sym typeface="Montserrat"/>
              </a:rPr>
              <a:t>The training parameters that I used were 7.2 million, for the YOLOv5s model. From the dataset, there were two directories: test and train. The YOLO neural network trains the model using the train directory, which contains all 10,000 images I annotated. For the training process to complete, it took about 1 day on my home PC.</a:t>
            </a:r>
          </a:p>
          <a:p>
            <a:pPr marL="0" lvl="0" indent="0" algn="l" rtl="0">
              <a:spcBef>
                <a:spcPts val="0"/>
              </a:spcBef>
              <a:spcAft>
                <a:spcPts val="0"/>
              </a:spcAft>
              <a:buNone/>
            </a:pPr>
            <a:endParaRPr lang="en-US" sz="15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500" b="1" dirty="0">
                <a:solidFill>
                  <a:schemeClr val="dk1"/>
                </a:solidFill>
                <a:latin typeface="Montserrat"/>
                <a:ea typeface="Montserrat"/>
                <a:cs typeface="Montserrat"/>
                <a:sym typeface="Montserrat"/>
              </a:rPr>
              <a:t>After the model finishes training, YOLOv5 tests and measures the accuracy of the model through various tests. These tests are conducted using images from the test directory, which are not the same as the train directory to ensure it is working properly. One of the tests gathers images that look similar to the trained data, such as an eyeball, and tests the model. Next, it plots various graphs about the confidence, precision, and recall values.</a:t>
            </a:r>
          </a:p>
          <a:p>
            <a:pPr marL="0" lvl="0" indent="0" algn="l" rtl="0">
              <a:spcBef>
                <a:spcPts val="0"/>
              </a:spcBef>
              <a:spcAft>
                <a:spcPts val="0"/>
              </a:spcAft>
              <a:buNone/>
            </a:pPr>
            <a:endParaRPr lang="en-US" sz="15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500" b="1" dirty="0">
                <a:solidFill>
                  <a:schemeClr val="dk1"/>
                </a:solidFill>
                <a:latin typeface="Montserrat"/>
                <a:ea typeface="Montserrat"/>
                <a:cs typeface="Montserrat"/>
                <a:sym typeface="Montserrat"/>
              </a:rPr>
              <a:t>It also saved the best checkpoint, which was the version of the model that had the best speed and accuracy. It is saved as best. pt, which will run our melanoma screening object detection program.</a:t>
            </a:r>
            <a:endParaRPr sz="1500" b="1"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b="1" dirty="0">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0">
                <a:latin typeface="Montserrat ExtraBold"/>
                <a:ea typeface="Montserrat ExtraBold"/>
                <a:cs typeface="Montserrat ExtraBold"/>
                <a:sym typeface="Montserrat ExtraBold"/>
              </a:rPr>
              <a:t>TRAINING THE MODEL</a:t>
            </a:r>
            <a:endParaRPr sz="3900" b="0">
              <a:latin typeface="Montserrat ExtraBold"/>
              <a:ea typeface="Montserrat ExtraBold"/>
              <a:cs typeface="Montserrat ExtraBold"/>
              <a:sym typeface="Montserrat ExtraBold"/>
            </a:endParaRPr>
          </a:p>
        </p:txBody>
      </p:sp>
      <p:pic>
        <p:nvPicPr>
          <p:cNvPr id="387" name="Google Shape;387;p38"/>
          <p:cNvPicPr preferRelativeResize="0"/>
          <p:nvPr/>
        </p:nvPicPr>
        <p:blipFill>
          <a:blip r:embed="rId3">
            <a:alphaModFix/>
          </a:blip>
          <a:stretch>
            <a:fillRect/>
          </a:stretch>
        </p:blipFill>
        <p:spPr>
          <a:xfrm>
            <a:off x="720000" y="1336675"/>
            <a:ext cx="7704003" cy="3050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39"/>
          <p:cNvPicPr preferRelativeResize="0"/>
          <p:nvPr/>
        </p:nvPicPr>
        <p:blipFill>
          <a:blip r:embed="rId3">
            <a:alphaModFix/>
          </a:blip>
          <a:stretch>
            <a:fillRect/>
          </a:stretch>
        </p:blipFill>
        <p:spPr>
          <a:xfrm>
            <a:off x="4741475" y="201013"/>
            <a:ext cx="4741475" cy="4741475"/>
          </a:xfrm>
          <a:prstGeom prst="rect">
            <a:avLst/>
          </a:prstGeom>
          <a:noFill/>
          <a:ln>
            <a:noFill/>
          </a:ln>
        </p:spPr>
      </p:pic>
      <p:pic>
        <p:nvPicPr>
          <p:cNvPr id="393" name="Google Shape;393;p39"/>
          <p:cNvPicPr preferRelativeResize="0"/>
          <p:nvPr/>
        </p:nvPicPr>
        <p:blipFill>
          <a:blip r:embed="rId4">
            <a:alphaModFix/>
          </a:blip>
          <a:stretch>
            <a:fillRect/>
          </a:stretch>
        </p:blipFill>
        <p:spPr>
          <a:xfrm>
            <a:off x="0" y="201013"/>
            <a:ext cx="4741475" cy="4741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40"/>
          <p:cNvPicPr preferRelativeResize="0"/>
          <p:nvPr/>
        </p:nvPicPr>
        <p:blipFill>
          <a:blip r:embed="rId3">
            <a:alphaModFix/>
          </a:blip>
          <a:stretch>
            <a:fillRect/>
          </a:stretch>
        </p:blipFill>
        <p:spPr>
          <a:xfrm>
            <a:off x="1677879" y="636418"/>
            <a:ext cx="7146522" cy="4522063"/>
          </a:xfrm>
          <a:prstGeom prst="rect">
            <a:avLst/>
          </a:prstGeom>
          <a:noFill/>
          <a:ln>
            <a:noFill/>
          </a:ln>
        </p:spPr>
      </p:pic>
      <p:sp>
        <p:nvSpPr>
          <p:cNvPr id="2" name="TextBox 1">
            <a:extLst>
              <a:ext uri="{FF2B5EF4-FFF2-40B4-BE49-F238E27FC236}">
                <a16:creationId xmlns:a16="http://schemas.microsoft.com/office/drawing/2014/main" id="{9F7EE14E-BEC2-9229-E14A-14CAB8C5B5F4}"/>
              </a:ext>
            </a:extLst>
          </p:cNvPr>
          <p:cNvSpPr txBox="1"/>
          <p:nvPr/>
        </p:nvSpPr>
        <p:spPr>
          <a:xfrm>
            <a:off x="2149523" y="328641"/>
            <a:ext cx="4224644" cy="307777"/>
          </a:xfrm>
          <a:prstGeom prst="rect">
            <a:avLst/>
          </a:prstGeom>
          <a:noFill/>
        </p:spPr>
        <p:txBody>
          <a:bodyPr wrap="square" rtlCol="0">
            <a:spAutoFit/>
          </a:bodyPr>
          <a:lstStyle/>
          <a:p>
            <a:r>
              <a:rPr lang="en-US" b="1" dirty="0">
                <a:solidFill>
                  <a:srgbClr val="002060"/>
                </a:solidFill>
              </a:rPr>
              <a:t>Confidence and Precision Peak During Training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xfrm>
            <a:off x="715100" y="1199200"/>
            <a:ext cx="649200" cy="523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01</a:t>
            </a:r>
            <a:endParaRPr/>
          </a:p>
        </p:txBody>
      </p:sp>
      <p:sp>
        <p:nvSpPr>
          <p:cNvPr id="233" name="Google Shape;233;p23"/>
          <p:cNvSpPr txBox="1">
            <a:spLocks noGrp="1"/>
          </p:cNvSpPr>
          <p:nvPr>
            <p:ph type="subTitle" idx="1"/>
          </p:nvPr>
        </p:nvSpPr>
        <p:spPr>
          <a:xfrm>
            <a:off x="1364300" y="1199200"/>
            <a:ext cx="7064700" cy="52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dirty="0"/>
              <a:t>Introduction</a:t>
            </a:r>
            <a:endParaRPr dirty="0"/>
          </a:p>
        </p:txBody>
      </p:sp>
      <p:sp>
        <p:nvSpPr>
          <p:cNvPr id="234" name="Google Shape;234;p23"/>
          <p:cNvSpPr txBox="1">
            <a:spLocks noGrp="1"/>
          </p:cNvSpPr>
          <p:nvPr>
            <p:ph type="title" idx="2"/>
          </p:nvPr>
        </p:nvSpPr>
        <p:spPr>
          <a:xfrm>
            <a:off x="715100" y="535000"/>
            <a:ext cx="7713900" cy="66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Table of contents</a:t>
            </a:r>
            <a:endParaRPr/>
          </a:p>
        </p:txBody>
      </p:sp>
      <p:sp>
        <p:nvSpPr>
          <p:cNvPr id="235" name="Google Shape;235;p23"/>
          <p:cNvSpPr txBox="1">
            <a:spLocks noGrp="1"/>
          </p:cNvSpPr>
          <p:nvPr>
            <p:ph type="title" idx="3"/>
          </p:nvPr>
        </p:nvSpPr>
        <p:spPr>
          <a:xfrm>
            <a:off x="715100" y="1723000"/>
            <a:ext cx="649200" cy="523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02</a:t>
            </a:r>
            <a:endParaRPr/>
          </a:p>
        </p:txBody>
      </p:sp>
      <p:sp>
        <p:nvSpPr>
          <p:cNvPr id="236" name="Google Shape;236;p23"/>
          <p:cNvSpPr txBox="1">
            <a:spLocks noGrp="1"/>
          </p:cNvSpPr>
          <p:nvPr>
            <p:ph type="subTitle" idx="4"/>
          </p:nvPr>
        </p:nvSpPr>
        <p:spPr>
          <a:xfrm>
            <a:off x="1364300" y="1723000"/>
            <a:ext cx="7064700" cy="52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dirty="0"/>
              <a:t>Problem and solution</a:t>
            </a:r>
            <a:endParaRPr dirty="0"/>
          </a:p>
        </p:txBody>
      </p:sp>
      <p:sp>
        <p:nvSpPr>
          <p:cNvPr id="237" name="Google Shape;237;p23"/>
          <p:cNvSpPr txBox="1">
            <a:spLocks noGrp="1"/>
          </p:cNvSpPr>
          <p:nvPr>
            <p:ph type="title" idx="5"/>
          </p:nvPr>
        </p:nvSpPr>
        <p:spPr>
          <a:xfrm>
            <a:off x="715100" y="2246800"/>
            <a:ext cx="649200" cy="523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03</a:t>
            </a:r>
            <a:endParaRPr/>
          </a:p>
        </p:txBody>
      </p:sp>
      <p:sp>
        <p:nvSpPr>
          <p:cNvPr id="238" name="Google Shape;238;p23"/>
          <p:cNvSpPr txBox="1">
            <a:spLocks noGrp="1"/>
          </p:cNvSpPr>
          <p:nvPr>
            <p:ph type="subTitle" idx="6"/>
          </p:nvPr>
        </p:nvSpPr>
        <p:spPr>
          <a:xfrm>
            <a:off x="1364300" y="2246800"/>
            <a:ext cx="7064700" cy="52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dirty="0"/>
              <a:t>Background Research</a:t>
            </a:r>
            <a:endParaRPr dirty="0"/>
          </a:p>
        </p:txBody>
      </p:sp>
      <p:sp>
        <p:nvSpPr>
          <p:cNvPr id="239" name="Google Shape;239;p23"/>
          <p:cNvSpPr txBox="1">
            <a:spLocks noGrp="1"/>
          </p:cNvSpPr>
          <p:nvPr>
            <p:ph type="title" idx="7"/>
          </p:nvPr>
        </p:nvSpPr>
        <p:spPr>
          <a:xfrm>
            <a:off x="715100" y="2770600"/>
            <a:ext cx="649200" cy="523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04</a:t>
            </a:r>
            <a:endParaRPr/>
          </a:p>
        </p:txBody>
      </p:sp>
      <p:sp>
        <p:nvSpPr>
          <p:cNvPr id="240" name="Google Shape;240;p23"/>
          <p:cNvSpPr txBox="1">
            <a:spLocks noGrp="1"/>
          </p:cNvSpPr>
          <p:nvPr>
            <p:ph type="subTitle" idx="8"/>
          </p:nvPr>
        </p:nvSpPr>
        <p:spPr>
          <a:xfrm>
            <a:off x="1364300" y="2770600"/>
            <a:ext cx="7064700" cy="52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dirty="0"/>
              <a:t>Method</a:t>
            </a:r>
            <a:endParaRPr dirty="0"/>
          </a:p>
        </p:txBody>
      </p:sp>
      <p:sp>
        <p:nvSpPr>
          <p:cNvPr id="241" name="Google Shape;241;p23"/>
          <p:cNvSpPr txBox="1">
            <a:spLocks noGrp="1"/>
          </p:cNvSpPr>
          <p:nvPr>
            <p:ph type="title" idx="9"/>
          </p:nvPr>
        </p:nvSpPr>
        <p:spPr>
          <a:xfrm>
            <a:off x="715100" y="3294400"/>
            <a:ext cx="649200" cy="523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05</a:t>
            </a:r>
            <a:endParaRPr/>
          </a:p>
        </p:txBody>
      </p:sp>
      <p:sp>
        <p:nvSpPr>
          <p:cNvPr id="242" name="Google Shape;242;p23"/>
          <p:cNvSpPr txBox="1">
            <a:spLocks noGrp="1"/>
          </p:cNvSpPr>
          <p:nvPr>
            <p:ph type="subTitle" idx="13"/>
          </p:nvPr>
        </p:nvSpPr>
        <p:spPr>
          <a:xfrm>
            <a:off x="1364300" y="3294400"/>
            <a:ext cx="7064700" cy="52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dirty="0"/>
              <a:t>Trial and Error</a:t>
            </a:r>
            <a:endParaRPr dirty="0"/>
          </a:p>
        </p:txBody>
      </p:sp>
      <p:sp>
        <p:nvSpPr>
          <p:cNvPr id="243" name="Google Shape;243;p23"/>
          <p:cNvSpPr txBox="1">
            <a:spLocks noGrp="1"/>
          </p:cNvSpPr>
          <p:nvPr>
            <p:ph type="title" idx="14"/>
          </p:nvPr>
        </p:nvSpPr>
        <p:spPr>
          <a:xfrm>
            <a:off x="715100" y="3818200"/>
            <a:ext cx="649200" cy="523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t>06</a:t>
            </a:r>
            <a:endParaRPr/>
          </a:p>
        </p:txBody>
      </p:sp>
      <p:sp>
        <p:nvSpPr>
          <p:cNvPr id="244" name="Google Shape;244;p23"/>
          <p:cNvSpPr txBox="1">
            <a:spLocks noGrp="1"/>
          </p:cNvSpPr>
          <p:nvPr>
            <p:ph type="subTitle" idx="15"/>
          </p:nvPr>
        </p:nvSpPr>
        <p:spPr>
          <a:xfrm>
            <a:off x="1364300" y="3818200"/>
            <a:ext cx="7064700" cy="523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dirty="0"/>
              <a:t>Analysis and Conclusion</a:t>
            </a:r>
            <a:endParaRPr dirty="0"/>
          </a:p>
        </p:txBody>
      </p:sp>
      <p:sp>
        <p:nvSpPr>
          <p:cNvPr id="245" name="Google Shape;245;p23"/>
          <p:cNvSpPr/>
          <p:nvPr/>
        </p:nvSpPr>
        <p:spPr>
          <a:xfrm>
            <a:off x="7048850" y="3331325"/>
            <a:ext cx="555600" cy="5556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6" name="Google Shape;246;p23"/>
          <p:cNvGrpSpPr/>
          <p:nvPr/>
        </p:nvGrpSpPr>
        <p:grpSpPr>
          <a:xfrm>
            <a:off x="7277540" y="3456026"/>
            <a:ext cx="835737" cy="835737"/>
            <a:chOff x="7774163" y="804325"/>
            <a:chExt cx="587100" cy="587100"/>
          </a:xfrm>
        </p:grpSpPr>
        <p:sp>
          <p:nvSpPr>
            <p:cNvPr id="247" name="Google Shape;247;p23"/>
            <p:cNvSpPr/>
            <p:nvPr/>
          </p:nvSpPr>
          <p:spPr>
            <a:xfrm>
              <a:off x="7774163" y="804325"/>
              <a:ext cx="587100" cy="587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3"/>
            <p:cNvSpPr/>
            <p:nvPr/>
          </p:nvSpPr>
          <p:spPr>
            <a:xfrm>
              <a:off x="7845113" y="875275"/>
              <a:ext cx="445200" cy="445200"/>
            </a:xfrm>
            <a:prstGeom prst="ellipse">
              <a:avLst/>
            </a:prstGeom>
            <a:gradFill>
              <a:gsLst>
                <a:gs pos="0">
                  <a:schemeClr val="accent3"/>
                </a:gs>
                <a:gs pos="100000">
                  <a:schemeClr val="accent2"/>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9" name="Google Shape;249;p23"/>
            <p:cNvGrpSpPr/>
            <p:nvPr/>
          </p:nvGrpSpPr>
          <p:grpSpPr>
            <a:xfrm>
              <a:off x="7941423" y="971571"/>
              <a:ext cx="252594" cy="252615"/>
              <a:chOff x="-44924250" y="3206000"/>
              <a:chExt cx="300100" cy="300125"/>
            </a:xfrm>
          </p:grpSpPr>
          <p:sp>
            <p:nvSpPr>
              <p:cNvPr id="250" name="Google Shape;250;p23"/>
              <p:cNvSpPr/>
              <p:nvPr/>
            </p:nvSpPr>
            <p:spPr>
              <a:xfrm>
                <a:off x="-44747025" y="3365100"/>
                <a:ext cx="122875" cy="87450"/>
              </a:xfrm>
              <a:custGeom>
                <a:avLst/>
                <a:gdLst/>
                <a:ahLst/>
                <a:cxnLst/>
                <a:rect l="l" t="t" r="r" b="b"/>
                <a:pathLst>
                  <a:path w="4915" h="3498" extrusionOk="0">
                    <a:moveTo>
                      <a:pt x="0" y="1"/>
                    </a:moveTo>
                    <a:lnTo>
                      <a:pt x="0" y="3498"/>
                    </a:lnTo>
                    <a:lnTo>
                      <a:pt x="4915" y="3498"/>
                    </a:lnTo>
                    <a:lnTo>
                      <a:pt x="491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3"/>
              <p:cNvSpPr/>
              <p:nvPr/>
            </p:nvSpPr>
            <p:spPr>
              <a:xfrm>
                <a:off x="-44747025" y="3470650"/>
                <a:ext cx="122875" cy="35475"/>
              </a:xfrm>
              <a:custGeom>
                <a:avLst/>
                <a:gdLst/>
                <a:ahLst/>
                <a:cxnLst/>
                <a:rect l="l" t="t" r="r" b="b"/>
                <a:pathLst>
                  <a:path w="4915" h="1419" extrusionOk="0">
                    <a:moveTo>
                      <a:pt x="0" y="0"/>
                    </a:moveTo>
                    <a:lnTo>
                      <a:pt x="0" y="347"/>
                    </a:lnTo>
                    <a:cubicBezTo>
                      <a:pt x="0" y="946"/>
                      <a:pt x="473" y="1418"/>
                      <a:pt x="1071" y="1418"/>
                    </a:cubicBezTo>
                    <a:lnTo>
                      <a:pt x="3875" y="1418"/>
                    </a:lnTo>
                    <a:cubicBezTo>
                      <a:pt x="4442" y="1418"/>
                      <a:pt x="4915" y="946"/>
                      <a:pt x="4915" y="347"/>
                    </a:cubicBezTo>
                    <a:lnTo>
                      <a:pt x="491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3"/>
              <p:cNvSpPr/>
              <p:nvPr/>
            </p:nvSpPr>
            <p:spPr>
              <a:xfrm>
                <a:off x="-44747025" y="3313125"/>
                <a:ext cx="122875" cy="35475"/>
              </a:xfrm>
              <a:custGeom>
                <a:avLst/>
                <a:gdLst/>
                <a:ahLst/>
                <a:cxnLst/>
                <a:rect l="l" t="t" r="r" b="b"/>
                <a:pathLst>
                  <a:path w="4915" h="1419" extrusionOk="0">
                    <a:moveTo>
                      <a:pt x="1071" y="1"/>
                    </a:moveTo>
                    <a:cubicBezTo>
                      <a:pt x="473" y="1"/>
                      <a:pt x="0" y="473"/>
                      <a:pt x="0" y="1072"/>
                    </a:cubicBezTo>
                    <a:lnTo>
                      <a:pt x="0" y="1418"/>
                    </a:lnTo>
                    <a:lnTo>
                      <a:pt x="4915" y="1418"/>
                    </a:lnTo>
                    <a:lnTo>
                      <a:pt x="4915" y="1072"/>
                    </a:lnTo>
                    <a:cubicBezTo>
                      <a:pt x="4915" y="473"/>
                      <a:pt x="4442" y="1"/>
                      <a:pt x="38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3"/>
              <p:cNvSpPr/>
              <p:nvPr/>
            </p:nvSpPr>
            <p:spPr>
              <a:xfrm>
                <a:off x="-44924250" y="3384000"/>
                <a:ext cx="159125" cy="69350"/>
              </a:xfrm>
              <a:custGeom>
                <a:avLst/>
                <a:gdLst/>
                <a:ahLst/>
                <a:cxnLst/>
                <a:rect l="l" t="t" r="r" b="b"/>
                <a:pathLst>
                  <a:path w="6365" h="2774" extrusionOk="0">
                    <a:moveTo>
                      <a:pt x="1" y="1"/>
                    </a:moveTo>
                    <a:lnTo>
                      <a:pt x="1" y="316"/>
                    </a:lnTo>
                    <a:lnTo>
                      <a:pt x="32" y="316"/>
                    </a:lnTo>
                    <a:cubicBezTo>
                      <a:pt x="32" y="915"/>
                      <a:pt x="505" y="1387"/>
                      <a:pt x="1103" y="1387"/>
                    </a:cubicBezTo>
                    <a:lnTo>
                      <a:pt x="4254" y="1387"/>
                    </a:lnTo>
                    <a:lnTo>
                      <a:pt x="4254" y="2080"/>
                    </a:lnTo>
                    <a:lnTo>
                      <a:pt x="3183" y="2080"/>
                    </a:lnTo>
                    <a:cubicBezTo>
                      <a:pt x="2994" y="2080"/>
                      <a:pt x="2836" y="2238"/>
                      <a:pt x="2836" y="2427"/>
                    </a:cubicBezTo>
                    <a:cubicBezTo>
                      <a:pt x="2836" y="2647"/>
                      <a:pt x="2994" y="2773"/>
                      <a:pt x="3183" y="2773"/>
                    </a:cubicBezTo>
                    <a:lnTo>
                      <a:pt x="6365" y="2773"/>
                    </a:lnTo>
                    <a:lnTo>
                      <a:pt x="63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3"/>
              <p:cNvSpPr/>
              <p:nvPr/>
            </p:nvSpPr>
            <p:spPr>
              <a:xfrm>
                <a:off x="-44924250" y="3206000"/>
                <a:ext cx="264675" cy="159125"/>
              </a:xfrm>
              <a:custGeom>
                <a:avLst/>
                <a:gdLst/>
                <a:ahLst/>
                <a:cxnLst/>
                <a:rect l="l" t="t" r="r" b="b"/>
                <a:pathLst>
                  <a:path w="10587" h="6365" extrusionOk="0">
                    <a:moveTo>
                      <a:pt x="1072" y="1"/>
                    </a:moveTo>
                    <a:cubicBezTo>
                      <a:pt x="473" y="1"/>
                      <a:pt x="1" y="473"/>
                      <a:pt x="1" y="1041"/>
                    </a:cubicBezTo>
                    <a:lnTo>
                      <a:pt x="1" y="6365"/>
                    </a:lnTo>
                    <a:lnTo>
                      <a:pt x="6365" y="6365"/>
                    </a:lnTo>
                    <a:lnTo>
                      <a:pt x="6365" y="5357"/>
                    </a:lnTo>
                    <a:cubicBezTo>
                      <a:pt x="6365" y="4349"/>
                      <a:pt x="7152" y="3561"/>
                      <a:pt x="8160" y="3561"/>
                    </a:cubicBezTo>
                    <a:lnTo>
                      <a:pt x="10586" y="3561"/>
                    </a:lnTo>
                    <a:lnTo>
                      <a:pt x="10586" y="1041"/>
                    </a:lnTo>
                    <a:cubicBezTo>
                      <a:pt x="10586" y="473"/>
                      <a:pt x="10114" y="1"/>
                      <a:pt x="95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5" name="Google Shape;255;p23"/>
          <p:cNvSpPr/>
          <p:nvPr/>
        </p:nvSpPr>
        <p:spPr>
          <a:xfrm>
            <a:off x="6902850" y="2629688"/>
            <a:ext cx="283500" cy="2835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3"/>
          <p:cNvSpPr/>
          <p:nvPr/>
        </p:nvSpPr>
        <p:spPr>
          <a:xfrm>
            <a:off x="7089750" y="2796925"/>
            <a:ext cx="151500" cy="151500"/>
          </a:xfrm>
          <a:prstGeom prst="ellipse">
            <a:avLst/>
          </a:prstGeom>
          <a:gradFill>
            <a:gsLst>
              <a:gs pos="0">
                <a:srgbClr val="AD8DFF">
                  <a:alpha val="9803"/>
                </a:srgbClr>
              </a:gs>
              <a:gs pos="100000">
                <a:srgbClr val="6746B9">
                  <a:alpha val="9803"/>
                </a:srgbClr>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 name="Google Shape;257;p23"/>
          <p:cNvGrpSpPr/>
          <p:nvPr/>
        </p:nvGrpSpPr>
        <p:grpSpPr>
          <a:xfrm>
            <a:off x="7558464" y="2451050"/>
            <a:ext cx="554809" cy="554809"/>
            <a:chOff x="5724800" y="2169125"/>
            <a:chExt cx="587100" cy="587100"/>
          </a:xfrm>
        </p:grpSpPr>
        <p:sp>
          <p:nvSpPr>
            <p:cNvPr id="258" name="Google Shape;258;p23"/>
            <p:cNvSpPr/>
            <p:nvPr/>
          </p:nvSpPr>
          <p:spPr>
            <a:xfrm>
              <a:off x="5724800" y="2169125"/>
              <a:ext cx="587100" cy="5871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3"/>
            <p:cNvSpPr/>
            <p:nvPr/>
          </p:nvSpPr>
          <p:spPr>
            <a:xfrm>
              <a:off x="5795750" y="2240075"/>
              <a:ext cx="445200" cy="445200"/>
            </a:xfrm>
            <a:prstGeom prst="ellipse">
              <a:avLst/>
            </a:prstGeom>
            <a:gradFill>
              <a:gsLst>
                <a:gs pos="0">
                  <a:schemeClr val="dk2"/>
                </a:gs>
                <a:gs pos="100000">
                  <a:schemeClr val="lt1"/>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3"/>
            <p:cNvSpPr/>
            <p:nvPr/>
          </p:nvSpPr>
          <p:spPr>
            <a:xfrm>
              <a:off x="5889083" y="2332610"/>
              <a:ext cx="258497" cy="260131"/>
            </a:xfrm>
            <a:custGeom>
              <a:avLst/>
              <a:gdLst/>
              <a:ahLst/>
              <a:cxnLst/>
              <a:rect l="l" t="t" r="r" b="b"/>
              <a:pathLst>
                <a:path w="42238" h="42505" extrusionOk="0">
                  <a:moveTo>
                    <a:pt x="21119" y="10637"/>
                  </a:moveTo>
                  <a:cubicBezTo>
                    <a:pt x="26971" y="10637"/>
                    <a:pt x="31734" y="15400"/>
                    <a:pt x="31734" y="21253"/>
                  </a:cubicBezTo>
                  <a:cubicBezTo>
                    <a:pt x="31734" y="27107"/>
                    <a:pt x="26971" y="31868"/>
                    <a:pt x="21119" y="31868"/>
                  </a:cubicBezTo>
                  <a:cubicBezTo>
                    <a:pt x="15264" y="31868"/>
                    <a:pt x="10503" y="27107"/>
                    <a:pt x="10503" y="21253"/>
                  </a:cubicBezTo>
                  <a:cubicBezTo>
                    <a:pt x="10503" y="15400"/>
                    <a:pt x="15264" y="10637"/>
                    <a:pt x="21119" y="10637"/>
                  </a:cubicBezTo>
                  <a:close/>
                  <a:moveTo>
                    <a:pt x="21732" y="0"/>
                  </a:moveTo>
                  <a:cubicBezTo>
                    <a:pt x="21732" y="0"/>
                    <a:pt x="21222" y="1034"/>
                    <a:pt x="20821" y="2142"/>
                  </a:cubicBezTo>
                  <a:cubicBezTo>
                    <a:pt x="20639" y="2622"/>
                    <a:pt x="20479" y="3095"/>
                    <a:pt x="20357" y="3480"/>
                  </a:cubicBezTo>
                  <a:cubicBezTo>
                    <a:pt x="20346" y="3483"/>
                    <a:pt x="20329" y="3483"/>
                    <a:pt x="20318" y="3483"/>
                  </a:cubicBezTo>
                  <a:cubicBezTo>
                    <a:pt x="19842" y="3513"/>
                    <a:pt x="19443" y="3513"/>
                    <a:pt x="19171" y="3570"/>
                  </a:cubicBezTo>
                  <a:cubicBezTo>
                    <a:pt x="18896" y="3612"/>
                    <a:pt x="18739" y="3635"/>
                    <a:pt x="18739" y="3635"/>
                  </a:cubicBezTo>
                  <a:cubicBezTo>
                    <a:pt x="18739" y="3635"/>
                    <a:pt x="18582" y="3660"/>
                    <a:pt x="18305" y="3702"/>
                  </a:cubicBezTo>
                  <a:cubicBezTo>
                    <a:pt x="18031" y="3743"/>
                    <a:pt x="17636" y="3792"/>
                    <a:pt x="17177" y="3926"/>
                  </a:cubicBezTo>
                  <a:cubicBezTo>
                    <a:pt x="17165" y="3928"/>
                    <a:pt x="17152" y="3933"/>
                    <a:pt x="17140" y="3935"/>
                  </a:cubicBezTo>
                  <a:cubicBezTo>
                    <a:pt x="16914" y="3603"/>
                    <a:pt x="16630" y="3196"/>
                    <a:pt x="16321" y="2790"/>
                  </a:cubicBezTo>
                  <a:cubicBezTo>
                    <a:pt x="15972" y="2326"/>
                    <a:pt x="15605" y="1869"/>
                    <a:pt x="15319" y="1530"/>
                  </a:cubicBezTo>
                  <a:cubicBezTo>
                    <a:pt x="15031" y="1186"/>
                    <a:pt x="14837" y="976"/>
                    <a:pt x="14837" y="976"/>
                  </a:cubicBezTo>
                  <a:cubicBezTo>
                    <a:pt x="14837" y="976"/>
                    <a:pt x="14532" y="1087"/>
                    <a:pt x="14078" y="1251"/>
                  </a:cubicBezTo>
                  <a:cubicBezTo>
                    <a:pt x="13628" y="1422"/>
                    <a:pt x="13009" y="1616"/>
                    <a:pt x="12437" y="1916"/>
                  </a:cubicBezTo>
                  <a:cubicBezTo>
                    <a:pt x="11862" y="2202"/>
                    <a:pt x="11267" y="2453"/>
                    <a:pt x="10858" y="2712"/>
                  </a:cubicBezTo>
                  <a:cubicBezTo>
                    <a:pt x="10445" y="2961"/>
                    <a:pt x="10168" y="3127"/>
                    <a:pt x="10168" y="3127"/>
                  </a:cubicBezTo>
                  <a:cubicBezTo>
                    <a:pt x="10168" y="3127"/>
                    <a:pt x="10311" y="4293"/>
                    <a:pt x="10549" y="5407"/>
                  </a:cubicBezTo>
                  <a:cubicBezTo>
                    <a:pt x="10657" y="5910"/>
                    <a:pt x="10782" y="6397"/>
                    <a:pt x="10891" y="6792"/>
                  </a:cubicBezTo>
                  <a:cubicBezTo>
                    <a:pt x="10881" y="6799"/>
                    <a:pt x="10870" y="6806"/>
                    <a:pt x="10861" y="6815"/>
                  </a:cubicBezTo>
                  <a:cubicBezTo>
                    <a:pt x="10477" y="7099"/>
                    <a:pt x="10159" y="7339"/>
                    <a:pt x="9937" y="7505"/>
                  </a:cubicBezTo>
                  <a:cubicBezTo>
                    <a:pt x="9732" y="7692"/>
                    <a:pt x="9612" y="7798"/>
                    <a:pt x="9612" y="7798"/>
                  </a:cubicBezTo>
                  <a:cubicBezTo>
                    <a:pt x="9612" y="7798"/>
                    <a:pt x="9494" y="7904"/>
                    <a:pt x="9289" y="8091"/>
                  </a:cubicBezTo>
                  <a:cubicBezTo>
                    <a:pt x="9093" y="8287"/>
                    <a:pt x="8770" y="8525"/>
                    <a:pt x="8458" y="8890"/>
                  </a:cubicBezTo>
                  <a:cubicBezTo>
                    <a:pt x="8451" y="8899"/>
                    <a:pt x="8440" y="8908"/>
                    <a:pt x="8433" y="8917"/>
                  </a:cubicBezTo>
                  <a:cubicBezTo>
                    <a:pt x="8063" y="8760"/>
                    <a:pt x="7604" y="8574"/>
                    <a:pt x="7127" y="8398"/>
                  </a:cubicBezTo>
                  <a:cubicBezTo>
                    <a:pt x="6046" y="7997"/>
                    <a:pt x="4897" y="7676"/>
                    <a:pt x="4897" y="7676"/>
                  </a:cubicBezTo>
                  <a:cubicBezTo>
                    <a:pt x="4897" y="7676"/>
                    <a:pt x="4844" y="7733"/>
                    <a:pt x="4761" y="7849"/>
                  </a:cubicBezTo>
                  <a:cubicBezTo>
                    <a:pt x="4676" y="7960"/>
                    <a:pt x="4556" y="8121"/>
                    <a:pt x="4410" y="8313"/>
                  </a:cubicBezTo>
                  <a:cubicBezTo>
                    <a:pt x="4133" y="8707"/>
                    <a:pt x="3706" y="9194"/>
                    <a:pt x="3388" y="9755"/>
                  </a:cubicBezTo>
                  <a:cubicBezTo>
                    <a:pt x="3056" y="10307"/>
                    <a:pt x="2707" y="10849"/>
                    <a:pt x="2486" y="11278"/>
                  </a:cubicBezTo>
                  <a:cubicBezTo>
                    <a:pt x="2276" y="11712"/>
                    <a:pt x="2135" y="12001"/>
                    <a:pt x="2135" y="12001"/>
                  </a:cubicBezTo>
                  <a:cubicBezTo>
                    <a:pt x="2135" y="12001"/>
                    <a:pt x="2887" y="12908"/>
                    <a:pt x="3686" y="13718"/>
                  </a:cubicBezTo>
                  <a:cubicBezTo>
                    <a:pt x="4046" y="14082"/>
                    <a:pt x="4413" y="14424"/>
                    <a:pt x="4717" y="14698"/>
                  </a:cubicBezTo>
                  <a:cubicBezTo>
                    <a:pt x="4713" y="14710"/>
                    <a:pt x="4706" y="14721"/>
                    <a:pt x="4701" y="14733"/>
                  </a:cubicBezTo>
                  <a:cubicBezTo>
                    <a:pt x="4537" y="15181"/>
                    <a:pt x="4401" y="15555"/>
                    <a:pt x="4306" y="15815"/>
                  </a:cubicBezTo>
                  <a:cubicBezTo>
                    <a:pt x="4253" y="15945"/>
                    <a:pt x="4230" y="16051"/>
                    <a:pt x="4212" y="16125"/>
                  </a:cubicBezTo>
                  <a:cubicBezTo>
                    <a:pt x="4193" y="16196"/>
                    <a:pt x="4184" y="16235"/>
                    <a:pt x="4184" y="16235"/>
                  </a:cubicBezTo>
                  <a:cubicBezTo>
                    <a:pt x="4184" y="16235"/>
                    <a:pt x="4013" y="16849"/>
                    <a:pt x="3799" y="17777"/>
                  </a:cubicBezTo>
                  <a:cubicBezTo>
                    <a:pt x="3796" y="17789"/>
                    <a:pt x="3794" y="17802"/>
                    <a:pt x="3794" y="17814"/>
                  </a:cubicBezTo>
                  <a:cubicBezTo>
                    <a:pt x="3399" y="17883"/>
                    <a:pt x="2915" y="17975"/>
                    <a:pt x="2421" y="18089"/>
                  </a:cubicBezTo>
                  <a:cubicBezTo>
                    <a:pt x="1299" y="18335"/>
                    <a:pt x="166" y="18691"/>
                    <a:pt x="166" y="18691"/>
                  </a:cubicBezTo>
                  <a:cubicBezTo>
                    <a:pt x="166" y="18691"/>
                    <a:pt x="99" y="19007"/>
                    <a:pt x="85" y="19489"/>
                  </a:cubicBezTo>
                  <a:cubicBezTo>
                    <a:pt x="62" y="19969"/>
                    <a:pt x="30" y="20611"/>
                    <a:pt x="0" y="21253"/>
                  </a:cubicBezTo>
                  <a:cubicBezTo>
                    <a:pt x="30" y="21894"/>
                    <a:pt x="62" y="22536"/>
                    <a:pt x="85" y="23016"/>
                  </a:cubicBezTo>
                  <a:cubicBezTo>
                    <a:pt x="99" y="23498"/>
                    <a:pt x="166" y="23814"/>
                    <a:pt x="166" y="23814"/>
                  </a:cubicBezTo>
                  <a:cubicBezTo>
                    <a:pt x="166" y="23814"/>
                    <a:pt x="1299" y="24170"/>
                    <a:pt x="2421" y="24417"/>
                  </a:cubicBezTo>
                  <a:cubicBezTo>
                    <a:pt x="2915" y="24527"/>
                    <a:pt x="3399" y="24622"/>
                    <a:pt x="3794" y="24691"/>
                  </a:cubicBezTo>
                  <a:cubicBezTo>
                    <a:pt x="3794" y="24703"/>
                    <a:pt x="3796" y="24717"/>
                    <a:pt x="3799" y="24728"/>
                  </a:cubicBezTo>
                  <a:cubicBezTo>
                    <a:pt x="4013" y="25656"/>
                    <a:pt x="4184" y="26270"/>
                    <a:pt x="4184" y="26270"/>
                  </a:cubicBezTo>
                  <a:cubicBezTo>
                    <a:pt x="4184" y="26270"/>
                    <a:pt x="4193" y="26309"/>
                    <a:pt x="4212" y="26380"/>
                  </a:cubicBezTo>
                  <a:cubicBezTo>
                    <a:pt x="4230" y="26452"/>
                    <a:pt x="4253" y="26560"/>
                    <a:pt x="4306" y="26690"/>
                  </a:cubicBezTo>
                  <a:cubicBezTo>
                    <a:pt x="4401" y="26950"/>
                    <a:pt x="4539" y="27324"/>
                    <a:pt x="4701" y="27772"/>
                  </a:cubicBezTo>
                  <a:cubicBezTo>
                    <a:pt x="4706" y="27781"/>
                    <a:pt x="4713" y="27795"/>
                    <a:pt x="4717" y="27807"/>
                  </a:cubicBezTo>
                  <a:cubicBezTo>
                    <a:pt x="4413" y="28079"/>
                    <a:pt x="4046" y="28423"/>
                    <a:pt x="3686" y="28787"/>
                  </a:cubicBezTo>
                  <a:cubicBezTo>
                    <a:pt x="2887" y="29595"/>
                    <a:pt x="2135" y="30502"/>
                    <a:pt x="2135" y="30502"/>
                  </a:cubicBezTo>
                  <a:cubicBezTo>
                    <a:pt x="2135" y="30502"/>
                    <a:pt x="2276" y="30793"/>
                    <a:pt x="2486" y="31227"/>
                  </a:cubicBezTo>
                  <a:cubicBezTo>
                    <a:pt x="2707" y="31656"/>
                    <a:pt x="3058" y="32198"/>
                    <a:pt x="3388" y="32750"/>
                  </a:cubicBezTo>
                  <a:cubicBezTo>
                    <a:pt x="3706" y="33311"/>
                    <a:pt x="4133" y="33798"/>
                    <a:pt x="4410" y="34192"/>
                  </a:cubicBezTo>
                  <a:cubicBezTo>
                    <a:pt x="4556" y="34384"/>
                    <a:pt x="4676" y="34543"/>
                    <a:pt x="4761" y="34656"/>
                  </a:cubicBezTo>
                  <a:cubicBezTo>
                    <a:pt x="4844" y="34769"/>
                    <a:pt x="4897" y="34829"/>
                    <a:pt x="4897" y="34829"/>
                  </a:cubicBezTo>
                  <a:cubicBezTo>
                    <a:pt x="4897" y="34829"/>
                    <a:pt x="6046" y="34509"/>
                    <a:pt x="7127" y="34105"/>
                  </a:cubicBezTo>
                  <a:cubicBezTo>
                    <a:pt x="7604" y="33932"/>
                    <a:pt x="8063" y="33745"/>
                    <a:pt x="8433" y="33588"/>
                  </a:cubicBezTo>
                  <a:cubicBezTo>
                    <a:pt x="8440" y="33597"/>
                    <a:pt x="8451" y="33606"/>
                    <a:pt x="8458" y="33615"/>
                  </a:cubicBezTo>
                  <a:cubicBezTo>
                    <a:pt x="8770" y="33978"/>
                    <a:pt x="9093" y="34215"/>
                    <a:pt x="9289" y="34412"/>
                  </a:cubicBezTo>
                  <a:cubicBezTo>
                    <a:pt x="9497" y="34599"/>
                    <a:pt x="9612" y="34707"/>
                    <a:pt x="9612" y="34707"/>
                  </a:cubicBezTo>
                  <a:cubicBezTo>
                    <a:pt x="9612" y="34707"/>
                    <a:pt x="9730" y="34813"/>
                    <a:pt x="9937" y="35000"/>
                  </a:cubicBezTo>
                  <a:cubicBezTo>
                    <a:pt x="10159" y="35166"/>
                    <a:pt x="10477" y="35404"/>
                    <a:pt x="10861" y="35690"/>
                  </a:cubicBezTo>
                  <a:cubicBezTo>
                    <a:pt x="10870" y="35697"/>
                    <a:pt x="10881" y="35706"/>
                    <a:pt x="10891" y="35713"/>
                  </a:cubicBezTo>
                  <a:cubicBezTo>
                    <a:pt x="10782" y="36106"/>
                    <a:pt x="10657" y="36592"/>
                    <a:pt x="10549" y="37096"/>
                  </a:cubicBezTo>
                  <a:cubicBezTo>
                    <a:pt x="10311" y="38213"/>
                    <a:pt x="10168" y="39376"/>
                    <a:pt x="10168" y="39376"/>
                  </a:cubicBezTo>
                  <a:cubicBezTo>
                    <a:pt x="10168" y="39376"/>
                    <a:pt x="10445" y="39544"/>
                    <a:pt x="10858" y="39793"/>
                  </a:cubicBezTo>
                  <a:cubicBezTo>
                    <a:pt x="11267" y="40050"/>
                    <a:pt x="11862" y="40303"/>
                    <a:pt x="12437" y="40590"/>
                  </a:cubicBezTo>
                  <a:cubicBezTo>
                    <a:pt x="13009" y="40887"/>
                    <a:pt x="13628" y="41081"/>
                    <a:pt x="14078" y="41254"/>
                  </a:cubicBezTo>
                  <a:cubicBezTo>
                    <a:pt x="14532" y="41418"/>
                    <a:pt x="14837" y="41527"/>
                    <a:pt x="14837" y="41527"/>
                  </a:cubicBezTo>
                  <a:cubicBezTo>
                    <a:pt x="14837" y="41527"/>
                    <a:pt x="15031" y="41317"/>
                    <a:pt x="15319" y="40973"/>
                  </a:cubicBezTo>
                  <a:cubicBezTo>
                    <a:pt x="15603" y="40633"/>
                    <a:pt x="15972" y="40176"/>
                    <a:pt x="16321" y="39715"/>
                  </a:cubicBezTo>
                  <a:cubicBezTo>
                    <a:pt x="16630" y="39309"/>
                    <a:pt x="16914" y="38903"/>
                    <a:pt x="17140" y="38568"/>
                  </a:cubicBezTo>
                  <a:cubicBezTo>
                    <a:pt x="17152" y="38570"/>
                    <a:pt x="17165" y="38575"/>
                    <a:pt x="17177" y="38577"/>
                  </a:cubicBezTo>
                  <a:cubicBezTo>
                    <a:pt x="17636" y="38713"/>
                    <a:pt x="18031" y="38762"/>
                    <a:pt x="18305" y="38803"/>
                  </a:cubicBezTo>
                  <a:cubicBezTo>
                    <a:pt x="18582" y="38845"/>
                    <a:pt x="18739" y="38868"/>
                    <a:pt x="18739" y="38868"/>
                  </a:cubicBezTo>
                  <a:cubicBezTo>
                    <a:pt x="18739" y="38868"/>
                    <a:pt x="18896" y="38893"/>
                    <a:pt x="19171" y="38935"/>
                  </a:cubicBezTo>
                  <a:cubicBezTo>
                    <a:pt x="19443" y="38993"/>
                    <a:pt x="19842" y="38993"/>
                    <a:pt x="20318" y="39020"/>
                  </a:cubicBezTo>
                  <a:cubicBezTo>
                    <a:pt x="20329" y="39023"/>
                    <a:pt x="20346" y="39023"/>
                    <a:pt x="20357" y="39023"/>
                  </a:cubicBezTo>
                  <a:cubicBezTo>
                    <a:pt x="20479" y="39408"/>
                    <a:pt x="20639" y="39881"/>
                    <a:pt x="20821" y="40361"/>
                  </a:cubicBezTo>
                  <a:cubicBezTo>
                    <a:pt x="21222" y="41469"/>
                    <a:pt x="21732" y="42505"/>
                    <a:pt x="21732" y="42505"/>
                  </a:cubicBezTo>
                  <a:cubicBezTo>
                    <a:pt x="21732" y="42505"/>
                    <a:pt x="22053" y="42489"/>
                    <a:pt x="22533" y="42466"/>
                  </a:cubicBezTo>
                  <a:cubicBezTo>
                    <a:pt x="22773" y="42452"/>
                    <a:pt x="23055" y="42436"/>
                    <a:pt x="23355" y="42420"/>
                  </a:cubicBezTo>
                  <a:cubicBezTo>
                    <a:pt x="23655" y="42390"/>
                    <a:pt x="23971" y="42334"/>
                    <a:pt x="24290" y="42290"/>
                  </a:cubicBezTo>
                  <a:cubicBezTo>
                    <a:pt x="24926" y="42187"/>
                    <a:pt x="25566" y="42113"/>
                    <a:pt x="26032" y="41972"/>
                  </a:cubicBezTo>
                  <a:cubicBezTo>
                    <a:pt x="26500" y="41852"/>
                    <a:pt x="26812" y="41773"/>
                    <a:pt x="26812" y="41773"/>
                  </a:cubicBezTo>
                  <a:cubicBezTo>
                    <a:pt x="26812" y="41773"/>
                    <a:pt x="27010" y="40626"/>
                    <a:pt x="27091" y="39475"/>
                  </a:cubicBezTo>
                  <a:cubicBezTo>
                    <a:pt x="27130" y="38960"/>
                    <a:pt x="27149" y="38459"/>
                    <a:pt x="27158" y="38053"/>
                  </a:cubicBezTo>
                  <a:cubicBezTo>
                    <a:pt x="27170" y="38049"/>
                    <a:pt x="27181" y="38044"/>
                    <a:pt x="27193" y="38039"/>
                  </a:cubicBezTo>
                  <a:cubicBezTo>
                    <a:pt x="27640" y="37873"/>
                    <a:pt x="28017" y="37744"/>
                    <a:pt x="28273" y="37636"/>
                  </a:cubicBezTo>
                  <a:cubicBezTo>
                    <a:pt x="28522" y="37516"/>
                    <a:pt x="28667" y="37446"/>
                    <a:pt x="28667" y="37446"/>
                  </a:cubicBezTo>
                  <a:cubicBezTo>
                    <a:pt x="28667" y="37446"/>
                    <a:pt x="28810" y="37377"/>
                    <a:pt x="29060" y="37257"/>
                  </a:cubicBezTo>
                  <a:cubicBezTo>
                    <a:pt x="29304" y="37126"/>
                    <a:pt x="29683" y="36989"/>
                    <a:pt x="30082" y="36724"/>
                  </a:cubicBezTo>
                  <a:cubicBezTo>
                    <a:pt x="30091" y="36719"/>
                    <a:pt x="30105" y="36712"/>
                    <a:pt x="30114" y="36706"/>
                  </a:cubicBezTo>
                  <a:cubicBezTo>
                    <a:pt x="30426" y="36959"/>
                    <a:pt x="30811" y="37269"/>
                    <a:pt x="31222" y="37569"/>
                  </a:cubicBezTo>
                  <a:cubicBezTo>
                    <a:pt x="32148" y="38261"/>
                    <a:pt x="33161" y="38891"/>
                    <a:pt x="33161" y="38891"/>
                  </a:cubicBezTo>
                  <a:cubicBezTo>
                    <a:pt x="33161" y="38891"/>
                    <a:pt x="33419" y="38699"/>
                    <a:pt x="33809" y="38413"/>
                  </a:cubicBezTo>
                  <a:cubicBezTo>
                    <a:pt x="34188" y="38116"/>
                    <a:pt x="34730" y="37765"/>
                    <a:pt x="35192" y="37315"/>
                  </a:cubicBezTo>
                  <a:cubicBezTo>
                    <a:pt x="35665" y="36879"/>
                    <a:pt x="36156" y="36463"/>
                    <a:pt x="36482" y="36108"/>
                  </a:cubicBezTo>
                  <a:lnTo>
                    <a:pt x="37024" y="35517"/>
                  </a:lnTo>
                  <a:cubicBezTo>
                    <a:pt x="37024" y="35517"/>
                    <a:pt x="36558" y="34437"/>
                    <a:pt x="36020" y="33435"/>
                  </a:cubicBezTo>
                  <a:cubicBezTo>
                    <a:pt x="35775" y="32983"/>
                    <a:pt x="35519" y="32551"/>
                    <a:pt x="35305" y="32203"/>
                  </a:cubicBezTo>
                  <a:cubicBezTo>
                    <a:pt x="35312" y="32191"/>
                    <a:pt x="35321" y="32182"/>
                    <a:pt x="35328" y="32173"/>
                  </a:cubicBezTo>
                  <a:cubicBezTo>
                    <a:pt x="35614" y="31790"/>
                    <a:pt x="35852" y="31471"/>
                    <a:pt x="36018" y="31250"/>
                  </a:cubicBezTo>
                  <a:cubicBezTo>
                    <a:pt x="36165" y="31012"/>
                    <a:pt x="36248" y="30878"/>
                    <a:pt x="36248" y="30878"/>
                  </a:cubicBezTo>
                  <a:cubicBezTo>
                    <a:pt x="36248" y="30878"/>
                    <a:pt x="36332" y="30742"/>
                    <a:pt x="36475" y="30504"/>
                  </a:cubicBezTo>
                  <a:cubicBezTo>
                    <a:pt x="36611" y="30262"/>
                    <a:pt x="36849" y="29939"/>
                    <a:pt x="37052" y="29508"/>
                  </a:cubicBezTo>
                  <a:cubicBezTo>
                    <a:pt x="37056" y="29496"/>
                    <a:pt x="37063" y="29484"/>
                    <a:pt x="37068" y="29473"/>
                  </a:cubicBezTo>
                  <a:cubicBezTo>
                    <a:pt x="37467" y="29519"/>
                    <a:pt x="37959" y="29570"/>
                    <a:pt x="38464" y="29602"/>
                  </a:cubicBezTo>
                  <a:cubicBezTo>
                    <a:pt x="39285" y="29660"/>
                    <a:pt x="40128" y="29668"/>
                    <a:pt x="40543" y="29668"/>
                  </a:cubicBezTo>
                  <a:cubicBezTo>
                    <a:pt x="40709" y="29668"/>
                    <a:pt x="40806" y="29667"/>
                    <a:pt x="40806" y="29667"/>
                  </a:cubicBezTo>
                  <a:cubicBezTo>
                    <a:pt x="40806" y="29667"/>
                    <a:pt x="40846" y="29595"/>
                    <a:pt x="40894" y="29464"/>
                  </a:cubicBezTo>
                  <a:cubicBezTo>
                    <a:pt x="40945" y="29332"/>
                    <a:pt x="41014" y="29143"/>
                    <a:pt x="41099" y="28917"/>
                  </a:cubicBezTo>
                  <a:cubicBezTo>
                    <a:pt x="41254" y="28460"/>
                    <a:pt x="41513" y="27864"/>
                    <a:pt x="41674" y="27241"/>
                  </a:cubicBezTo>
                  <a:cubicBezTo>
                    <a:pt x="41833" y="26618"/>
                    <a:pt x="41993" y="25993"/>
                    <a:pt x="42113" y="25524"/>
                  </a:cubicBezTo>
                  <a:cubicBezTo>
                    <a:pt x="42186" y="25047"/>
                    <a:pt x="42237" y="24730"/>
                    <a:pt x="42237" y="24730"/>
                  </a:cubicBezTo>
                  <a:cubicBezTo>
                    <a:pt x="42237" y="24730"/>
                    <a:pt x="41254" y="24073"/>
                    <a:pt x="40255" y="23523"/>
                  </a:cubicBezTo>
                  <a:cubicBezTo>
                    <a:pt x="39821" y="23279"/>
                    <a:pt x="39376" y="23053"/>
                    <a:pt x="39002" y="22875"/>
                  </a:cubicBezTo>
                  <a:cubicBezTo>
                    <a:pt x="39004" y="22863"/>
                    <a:pt x="39006" y="22852"/>
                    <a:pt x="39006" y="22840"/>
                  </a:cubicBezTo>
                  <a:cubicBezTo>
                    <a:pt x="39055" y="21887"/>
                    <a:pt x="39087" y="21253"/>
                    <a:pt x="39087" y="21253"/>
                  </a:cubicBezTo>
                  <a:cubicBezTo>
                    <a:pt x="39087" y="21253"/>
                    <a:pt x="39055" y="20618"/>
                    <a:pt x="39006" y="19665"/>
                  </a:cubicBezTo>
                  <a:cubicBezTo>
                    <a:pt x="39006" y="19653"/>
                    <a:pt x="39004" y="19642"/>
                    <a:pt x="39002" y="19630"/>
                  </a:cubicBezTo>
                  <a:cubicBezTo>
                    <a:pt x="39376" y="19452"/>
                    <a:pt x="39821" y="19226"/>
                    <a:pt x="40255" y="18982"/>
                  </a:cubicBezTo>
                  <a:cubicBezTo>
                    <a:pt x="41254" y="18432"/>
                    <a:pt x="42237" y="17775"/>
                    <a:pt x="42237" y="17775"/>
                  </a:cubicBezTo>
                  <a:cubicBezTo>
                    <a:pt x="42237" y="17775"/>
                    <a:pt x="42186" y="17456"/>
                    <a:pt x="42113" y="16981"/>
                  </a:cubicBezTo>
                  <a:cubicBezTo>
                    <a:pt x="41993" y="16512"/>
                    <a:pt x="41833" y="15887"/>
                    <a:pt x="41674" y="15264"/>
                  </a:cubicBezTo>
                  <a:cubicBezTo>
                    <a:pt x="41513" y="14638"/>
                    <a:pt x="41254" y="14045"/>
                    <a:pt x="41099" y="13588"/>
                  </a:cubicBezTo>
                  <a:cubicBezTo>
                    <a:pt x="41014" y="13362"/>
                    <a:pt x="40945" y="13173"/>
                    <a:pt x="40894" y="13041"/>
                  </a:cubicBezTo>
                  <a:cubicBezTo>
                    <a:pt x="40846" y="12908"/>
                    <a:pt x="40806" y="12838"/>
                    <a:pt x="40806" y="12838"/>
                  </a:cubicBezTo>
                  <a:cubicBezTo>
                    <a:pt x="40806" y="12838"/>
                    <a:pt x="40693" y="12837"/>
                    <a:pt x="40504" y="12837"/>
                  </a:cubicBezTo>
                  <a:cubicBezTo>
                    <a:pt x="40076" y="12837"/>
                    <a:pt x="39260" y="12845"/>
                    <a:pt x="38464" y="12903"/>
                  </a:cubicBezTo>
                  <a:cubicBezTo>
                    <a:pt x="37959" y="12935"/>
                    <a:pt x="37467" y="12984"/>
                    <a:pt x="37068" y="13032"/>
                  </a:cubicBezTo>
                  <a:cubicBezTo>
                    <a:pt x="37063" y="13021"/>
                    <a:pt x="37056" y="13007"/>
                    <a:pt x="37052" y="12998"/>
                  </a:cubicBezTo>
                  <a:cubicBezTo>
                    <a:pt x="36849" y="12566"/>
                    <a:pt x="36611" y="12243"/>
                    <a:pt x="36475" y="12001"/>
                  </a:cubicBezTo>
                  <a:cubicBezTo>
                    <a:pt x="36332" y="11763"/>
                    <a:pt x="36248" y="11627"/>
                    <a:pt x="36248" y="11627"/>
                  </a:cubicBezTo>
                  <a:cubicBezTo>
                    <a:pt x="36248" y="11627"/>
                    <a:pt x="36165" y="11491"/>
                    <a:pt x="36018" y="11255"/>
                  </a:cubicBezTo>
                  <a:cubicBezTo>
                    <a:pt x="35852" y="11031"/>
                    <a:pt x="35614" y="10713"/>
                    <a:pt x="35328" y="10332"/>
                  </a:cubicBezTo>
                  <a:cubicBezTo>
                    <a:pt x="35321" y="10323"/>
                    <a:pt x="35312" y="10311"/>
                    <a:pt x="35305" y="10302"/>
                  </a:cubicBezTo>
                  <a:cubicBezTo>
                    <a:pt x="35519" y="9954"/>
                    <a:pt x="35775" y="9522"/>
                    <a:pt x="36020" y="9070"/>
                  </a:cubicBezTo>
                  <a:cubicBezTo>
                    <a:pt x="36558" y="8068"/>
                    <a:pt x="37024" y="6988"/>
                    <a:pt x="37024" y="6988"/>
                  </a:cubicBezTo>
                  <a:lnTo>
                    <a:pt x="36482" y="6395"/>
                  </a:lnTo>
                  <a:cubicBezTo>
                    <a:pt x="36156" y="6040"/>
                    <a:pt x="35665" y="5624"/>
                    <a:pt x="35192" y="5188"/>
                  </a:cubicBezTo>
                  <a:cubicBezTo>
                    <a:pt x="34730" y="4740"/>
                    <a:pt x="34185" y="4387"/>
                    <a:pt x="33809" y="4089"/>
                  </a:cubicBezTo>
                  <a:cubicBezTo>
                    <a:pt x="33419" y="3803"/>
                    <a:pt x="33161" y="3612"/>
                    <a:pt x="33161" y="3612"/>
                  </a:cubicBezTo>
                  <a:cubicBezTo>
                    <a:pt x="33161" y="3612"/>
                    <a:pt x="32148" y="4244"/>
                    <a:pt x="31222" y="4934"/>
                  </a:cubicBezTo>
                  <a:cubicBezTo>
                    <a:pt x="30814" y="5236"/>
                    <a:pt x="30426" y="5543"/>
                    <a:pt x="30114" y="5800"/>
                  </a:cubicBezTo>
                  <a:cubicBezTo>
                    <a:pt x="30105" y="5793"/>
                    <a:pt x="30091" y="5786"/>
                    <a:pt x="30082" y="5779"/>
                  </a:cubicBezTo>
                  <a:cubicBezTo>
                    <a:pt x="29683" y="5516"/>
                    <a:pt x="29304" y="5377"/>
                    <a:pt x="29060" y="5248"/>
                  </a:cubicBezTo>
                  <a:cubicBezTo>
                    <a:pt x="28810" y="5126"/>
                    <a:pt x="28667" y="5056"/>
                    <a:pt x="28667" y="5056"/>
                  </a:cubicBezTo>
                  <a:cubicBezTo>
                    <a:pt x="28667" y="5056"/>
                    <a:pt x="28522" y="4990"/>
                    <a:pt x="28273" y="4867"/>
                  </a:cubicBezTo>
                  <a:cubicBezTo>
                    <a:pt x="28017" y="4759"/>
                    <a:pt x="27640" y="4632"/>
                    <a:pt x="27193" y="4463"/>
                  </a:cubicBezTo>
                  <a:cubicBezTo>
                    <a:pt x="27181" y="4461"/>
                    <a:pt x="27170" y="4456"/>
                    <a:pt x="27158" y="4452"/>
                  </a:cubicBezTo>
                  <a:cubicBezTo>
                    <a:pt x="27149" y="4043"/>
                    <a:pt x="27130" y="3543"/>
                    <a:pt x="27091" y="3030"/>
                  </a:cubicBezTo>
                  <a:cubicBezTo>
                    <a:pt x="27010" y="1876"/>
                    <a:pt x="26812" y="732"/>
                    <a:pt x="26812" y="732"/>
                  </a:cubicBezTo>
                  <a:cubicBezTo>
                    <a:pt x="26812" y="732"/>
                    <a:pt x="26500" y="651"/>
                    <a:pt x="26032" y="531"/>
                  </a:cubicBezTo>
                  <a:cubicBezTo>
                    <a:pt x="25566" y="392"/>
                    <a:pt x="24926" y="316"/>
                    <a:pt x="24290" y="215"/>
                  </a:cubicBezTo>
                  <a:cubicBezTo>
                    <a:pt x="23971" y="169"/>
                    <a:pt x="23655" y="113"/>
                    <a:pt x="23355" y="85"/>
                  </a:cubicBezTo>
                  <a:cubicBezTo>
                    <a:pt x="23055" y="67"/>
                    <a:pt x="22773" y="53"/>
                    <a:pt x="22533" y="39"/>
                  </a:cubicBezTo>
                  <a:cubicBezTo>
                    <a:pt x="22053" y="16"/>
                    <a:pt x="21732" y="0"/>
                    <a:pt x="217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1" name="Google Shape;261;p23"/>
          <p:cNvSpPr/>
          <p:nvPr/>
        </p:nvSpPr>
        <p:spPr>
          <a:xfrm>
            <a:off x="8113275" y="3241450"/>
            <a:ext cx="105900" cy="105900"/>
          </a:xfrm>
          <a:prstGeom prst="ellipse">
            <a:avLst/>
          </a:prstGeom>
          <a:solidFill>
            <a:srgbClr val="0388E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2" name="Google Shape;262;p23"/>
          <p:cNvPicPr preferRelativeResize="0">
            <a:picLocks noGrp="1"/>
          </p:cNvPicPr>
          <p:nvPr>
            <p:ph type="pic" idx="2"/>
          </p:nvPr>
        </p:nvPicPr>
        <p:blipFill rotWithShape="1">
          <a:blip r:embed="rId3">
            <a:alphaModFix/>
          </a:blip>
          <a:srcRect l="12502" r="12495"/>
          <a:stretch/>
        </p:blipFill>
        <p:spPr>
          <a:xfrm>
            <a:off x="7492500" y="468400"/>
            <a:ext cx="1170000" cy="11703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0">
                <a:latin typeface="Montserrat ExtraBold"/>
                <a:ea typeface="Montserrat ExtraBold"/>
                <a:cs typeface="Montserrat ExtraBold"/>
                <a:sym typeface="Montserrat ExtraBold"/>
              </a:rPr>
              <a:t>CODING THE PROGRAM</a:t>
            </a:r>
            <a:endParaRPr sz="3900" b="0">
              <a:latin typeface="Montserrat ExtraBold"/>
              <a:ea typeface="Montserrat ExtraBold"/>
              <a:cs typeface="Montserrat ExtraBold"/>
              <a:sym typeface="Montserrat ExtraBold"/>
            </a:endParaRPr>
          </a:p>
        </p:txBody>
      </p:sp>
      <p:sp>
        <p:nvSpPr>
          <p:cNvPr id="404" name="Google Shape;404;p41"/>
          <p:cNvSpPr txBox="1">
            <a:spLocks noGrp="1"/>
          </p:cNvSpPr>
          <p:nvPr>
            <p:ph type="body" idx="1"/>
          </p:nvPr>
        </p:nvSpPr>
        <p:spPr>
          <a:xfrm>
            <a:off x="436552" y="1256100"/>
            <a:ext cx="8517620" cy="38874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SzPts val="852"/>
              <a:buNone/>
            </a:pPr>
            <a:r>
              <a:rPr lang="en" b="1" dirty="0">
                <a:solidFill>
                  <a:schemeClr val="dk1"/>
                </a:solidFill>
                <a:latin typeface="Montserrat"/>
                <a:ea typeface="Montserrat"/>
                <a:cs typeface="Montserrat"/>
                <a:sym typeface="Montserrat"/>
              </a:rPr>
              <a:t>Finally, I code the program to utilize the previously trained model.</a:t>
            </a:r>
            <a:endParaRPr b="1" dirty="0">
              <a:solidFill>
                <a:schemeClr val="dk1"/>
              </a:solidFill>
              <a:latin typeface="Montserrat"/>
              <a:ea typeface="Montserrat"/>
              <a:cs typeface="Montserrat"/>
              <a:sym typeface="Montserrat"/>
            </a:endParaRPr>
          </a:p>
          <a:p>
            <a:pPr marL="0" lvl="0" indent="0" algn="l" rtl="0">
              <a:lnSpc>
                <a:spcPct val="70000"/>
              </a:lnSpc>
              <a:spcBef>
                <a:spcPts val="0"/>
              </a:spcBef>
              <a:spcAft>
                <a:spcPts val="0"/>
              </a:spcAft>
              <a:buSzPts val="852"/>
              <a:buNone/>
            </a:pPr>
            <a:endParaRPr b="1" dirty="0">
              <a:solidFill>
                <a:schemeClr val="dk1"/>
              </a:solidFill>
              <a:latin typeface="Montserrat"/>
              <a:ea typeface="Montserrat"/>
              <a:cs typeface="Montserrat"/>
              <a:sym typeface="Montserrat"/>
            </a:endParaRPr>
          </a:p>
          <a:p>
            <a:pPr marL="457200" lvl="0" indent="-307340" algn="l" rtl="0">
              <a:lnSpc>
                <a:spcPct val="70000"/>
              </a:lnSpc>
              <a:spcBef>
                <a:spcPts val="0"/>
              </a:spcBef>
              <a:spcAft>
                <a:spcPts val="0"/>
              </a:spcAft>
              <a:buClr>
                <a:schemeClr val="dk1"/>
              </a:buClr>
              <a:buSzPts val="1240"/>
              <a:buFont typeface="Montserrat"/>
              <a:buChar char="●"/>
            </a:pPr>
            <a:r>
              <a:rPr lang="en" b="1" dirty="0">
                <a:solidFill>
                  <a:schemeClr val="dk1"/>
                </a:solidFill>
                <a:latin typeface="Montserrat"/>
                <a:ea typeface="Montserrat"/>
                <a:cs typeface="Montserrat"/>
                <a:sym typeface="Montserrat"/>
              </a:rPr>
              <a:t>Import OpenCV: Start by importing OpenCV to handle image processing and capture live video streams from the camera.</a:t>
            </a:r>
            <a:endParaRPr b="1" dirty="0">
              <a:solidFill>
                <a:schemeClr val="dk1"/>
              </a:solidFill>
              <a:latin typeface="Montserrat"/>
              <a:ea typeface="Montserrat"/>
              <a:cs typeface="Montserrat"/>
              <a:sym typeface="Montserrat"/>
            </a:endParaRPr>
          </a:p>
          <a:p>
            <a:pPr marL="457200" lvl="0" indent="0" algn="l" rtl="0">
              <a:lnSpc>
                <a:spcPct val="70000"/>
              </a:lnSpc>
              <a:spcBef>
                <a:spcPts val="0"/>
              </a:spcBef>
              <a:spcAft>
                <a:spcPts val="0"/>
              </a:spcAft>
              <a:buSzPts val="852"/>
              <a:buNone/>
            </a:pPr>
            <a:endParaRPr b="1" dirty="0">
              <a:solidFill>
                <a:schemeClr val="dk1"/>
              </a:solidFill>
              <a:latin typeface="Montserrat"/>
              <a:ea typeface="Montserrat"/>
              <a:cs typeface="Montserrat"/>
              <a:sym typeface="Montserrat"/>
            </a:endParaRPr>
          </a:p>
          <a:p>
            <a:pPr marL="457200" lvl="0" indent="-307340" algn="l" rtl="0">
              <a:lnSpc>
                <a:spcPct val="70000"/>
              </a:lnSpc>
              <a:spcBef>
                <a:spcPts val="0"/>
              </a:spcBef>
              <a:spcAft>
                <a:spcPts val="0"/>
              </a:spcAft>
              <a:buClr>
                <a:schemeClr val="dk1"/>
              </a:buClr>
              <a:buSzPts val="1240"/>
              <a:buFont typeface="Montserrat"/>
              <a:buChar char="●"/>
            </a:pPr>
            <a:r>
              <a:rPr lang="en" b="1" dirty="0">
                <a:solidFill>
                  <a:schemeClr val="dk1"/>
                </a:solidFill>
                <a:latin typeface="Montserrat"/>
                <a:ea typeface="Montserrat"/>
                <a:cs typeface="Montserrat"/>
                <a:sym typeface="Montserrat"/>
              </a:rPr>
              <a:t>Initialize Classes: Define the object classes 'Benign' and 'Malignant' within the program to classify the different types of melanoma tumours detected by the model.</a:t>
            </a:r>
            <a:endParaRPr b="1" dirty="0">
              <a:solidFill>
                <a:schemeClr val="dk1"/>
              </a:solidFill>
              <a:latin typeface="Montserrat"/>
              <a:ea typeface="Montserrat"/>
              <a:cs typeface="Montserrat"/>
              <a:sym typeface="Montserrat"/>
            </a:endParaRPr>
          </a:p>
          <a:p>
            <a:pPr marL="457200" lvl="0" indent="0" algn="l" rtl="0">
              <a:lnSpc>
                <a:spcPct val="70000"/>
              </a:lnSpc>
              <a:spcBef>
                <a:spcPts val="0"/>
              </a:spcBef>
              <a:spcAft>
                <a:spcPts val="0"/>
              </a:spcAft>
              <a:buSzPts val="852"/>
              <a:buNone/>
            </a:pPr>
            <a:endParaRPr b="1" dirty="0">
              <a:solidFill>
                <a:schemeClr val="dk1"/>
              </a:solidFill>
              <a:latin typeface="Montserrat"/>
              <a:ea typeface="Montserrat"/>
              <a:cs typeface="Montserrat"/>
              <a:sym typeface="Montserrat"/>
            </a:endParaRPr>
          </a:p>
          <a:p>
            <a:pPr marL="457200" lvl="0" indent="-307340" algn="l" rtl="0">
              <a:lnSpc>
                <a:spcPct val="70000"/>
              </a:lnSpc>
              <a:spcBef>
                <a:spcPts val="0"/>
              </a:spcBef>
              <a:spcAft>
                <a:spcPts val="0"/>
              </a:spcAft>
              <a:buClr>
                <a:schemeClr val="dk1"/>
              </a:buClr>
              <a:buSzPts val="1240"/>
              <a:buFont typeface="Montserrat"/>
              <a:buChar char="●"/>
            </a:pPr>
            <a:r>
              <a:rPr lang="en" b="1" dirty="0">
                <a:solidFill>
                  <a:schemeClr val="dk1"/>
                </a:solidFill>
                <a:latin typeface="Montserrat"/>
                <a:ea typeface="Montserrat"/>
                <a:cs typeface="Montserrat"/>
                <a:sym typeface="Montserrat"/>
              </a:rPr>
              <a:t>Set Up GStreamer: Configure the GStreamer pipeline to ensure the video stream is properly formatted and displayed with the correct quality on the screen.</a:t>
            </a:r>
            <a:endParaRPr b="1" dirty="0">
              <a:solidFill>
                <a:schemeClr val="dk1"/>
              </a:solidFill>
              <a:latin typeface="Montserrat"/>
              <a:ea typeface="Montserrat"/>
              <a:cs typeface="Montserrat"/>
              <a:sym typeface="Montserrat"/>
            </a:endParaRPr>
          </a:p>
          <a:p>
            <a:pPr marL="457200" lvl="0" indent="0" algn="l" rtl="0">
              <a:lnSpc>
                <a:spcPct val="70000"/>
              </a:lnSpc>
              <a:spcBef>
                <a:spcPts val="0"/>
              </a:spcBef>
              <a:spcAft>
                <a:spcPts val="0"/>
              </a:spcAft>
              <a:buSzPts val="852"/>
              <a:buNone/>
            </a:pPr>
            <a:endParaRPr b="1" dirty="0">
              <a:solidFill>
                <a:schemeClr val="dk1"/>
              </a:solidFill>
              <a:latin typeface="Montserrat"/>
              <a:ea typeface="Montserrat"/>
              <a:cs typeface="Montserrat"/>
              <a:sym typeface="Montserrat"/>
            </a:endParaRPr>
          </a:p>
          <a:p>
            <a:pPr marL="457200" lvl="0" indent="-307340" algn="l" rtl="0">
              <a:lnSpc>
                <a:spcPct val="70000"/>
              </a:lnSpc>
              <a:spcBef>
                <a:spcPts val="0"/>
              </a:spcBef>
              <a:spcAft>
                <a:spcPts val="0"/>
              </a:spcAft>
              <a:buClr>
                <a:schemeClr val="dk1"/>
              </a:buClr>
              <a:buSzPts val="1240"/>
              <a:buFont typeface="Montserrat"/>
              <a:buChar char="●"/>
            </a:pPr>
            <a:r>
              <a:rPr lang="en" b="1" dirty="0">
                <a:solidFill>
                  <a:schemeClr val="dk1"/>
                </a:solidFill>
                <a:latin typeface="Montserrat"/>
                <a:ea typeface="Montserrat"/>
                <a:cs typeface="Montserrat"/>
                <a:sym typeface="Montserrat"/>
              </a:rPr>
              <a:t>Load YOLOv5 Model: Implement code to load the trained YOLOv5 model ('best.pt') so it can process the incoming video stream in real time.</a:t>
            </a:r>
            <a:endParaRPr b="1" dirty="0">
              <a:solidFill>
                <a:schemeClr val="dk1"/>
              </a:solidFill>
              <a:latin typeface="Montserrat"/>
              <a:ea typeface="Montserrat"/>
              <a:cs typeface="Montserrat"/>
              <a:sym typeface="Montserrat"/>
            </a:endParaRPr>
          </a:p>
          <a:p>
            <a:pPr marL="457200" lvl="0" indent="0" algn="l" rtl="0">
              <a:lnSpc>
                <a:spcPct val="70000"/>
              </a:lnSpc>
              <a:spcBef>
                <a:spcPts val="0"/>
              </a:spcBef>
              <a:spcAft>
                <a:spcPts val="0"/>
              </a:spcAft>
              <a:buSzPts val="852"/>
              <a:buNone/>
            </a:pPr>
            <a:endParaRPr b="1" dirty="0">
              <a:solidFill>
                <a:schemeClr val="dk1"/>
              </a:solidFill>
              <a:latin typeface="Montserrat"/>
              <a:ea typeface="Montserrat"/>
              <a:cs typeface="Montserrat"/>
              <a:sym typeface="Montserrat"/>
            </a:endParaRPr>
          </a:p>
          <a:p>
            <a:pPr marL="457200" lvl="0" indent="-307340" algn="l" rtl="0">
              <a:lnSpc>
                <a:spcPct val="70000"/>
              </a:lnSpc>
              <a:spcBef>
                <a:spcPts val="0"/>
              </a:spcBef>
              <a:spcAft>
                <a:spcPts val="0"/>
              </a:spcAft>
              <a:buClr>
                <a:schemeClr val="dk1"/>
              </a:buClr>
              <a:buSzPts val="1240"/>
              <a:buFont typeface="Montserrat"/>
              <a:buChar char="●"/>
            </a:pPr>
            <a:r>
              <a:rPr lang="en" b="1" dirty="0">
                <a:solidFill>
                  <a:schemeClr val="dk1"/>
                </a:solidFill>
                <a:latin typeface="Montserrat"/>
                <a:ea typeface="Montserrat"/>
                <a:cs typeface="Montserrat"/>
                <a:sym typeface="Montserrat"/>
              </a:rPr>
              <a:t>Bounding Box Detection: Use OpenCV functions to process the video frames, applying the YOLOv5 model to detect lesions and draw bounding boxes around them.</a:t>
            </a:r>
            <a:endParaRPr b="1" dirty="0">
              <a:solidFill>
                <a:schemeClr val="dk1"/>
              </a:solidFill>
              <a:latin typeface="Montserrat"/>
              <a:ea typeface="Montserrat"/>
              <a:cs typeface="Montserrat"/>
              <a:sym typeface="Montserrat"/>
            </a:endParaRPr>
          </a:p>
          <a:p>
            <a:pPr marL="457200" lvl="0" indent="0" algn="l" rtl="0">
              <a:lnSpc>
                <a:spcPct val="70000"/>
              </a:lnSpc>
              <a:spcBef>
                <a:spcPts val="0"/>
              </a:spcBef>
              <a:spcAft>
                <a:spcPts val="0"/>
              </a:spcAft>
              <a:buSzPts val="852"/>
              <a:buNone/>
            </a:pPr>
            <a:endParaRPr b="1" dirty="0">
              <a:solidFill>
                <a:schemeClr val="dk1"/>
              </a:solidFill>
              <a:latin typeface="Montserrat"/>
              <a:ea typeface="Montserrat"/>
              <a:cs typeface="Montserrat"/>
              <a:sym typeface="Montserrat"/>
            </a:endParaRPr>
          </a:p>
          <a:p>
            <a:pPr marL="457200" lvl="0" indent="-307340" algn="l" rtl="0">
              <a:lnSpc>
                <a:spcPct val="70000"/>
              </a:lnSpc>
              <a:spcBef>
                <a:spcPts val="0"/>
              </a:spcBef>
              <a:spcAft>
                <a:spcPts val="0"/>
              </a:spcAft>
              <a:buClr>
                <a:schemeClr val="dk1"/>
              </a:buClr>
              <a:buSzPts val="1240"/>
              <a:buFont typeface="Montserrat"/>
              <a:buChar char="●"/>
            </a:pPr>
            <a:r>
              <a:rPr lang="en" b="1" dirty="0">
                <a:solidFill>
                  <a:schemeClr val="dk1"/>
                </a:solidFill>
                <a:latin typeface="Montserrat"/>
                <a:ea typeface="Montserrat"/>
                <a:cs typeface="Montserrat"/>
                <a:sym typeface="Montserrat"/>
              </a:rPr>
              <a:t>Display Results: Code the final step to display the annotated video stream live, showing the detected lesions with labels indicating whether they are benign or malignant.</a:t>
            </a:r>
            <a:endParaRPr b="1" dirty="0">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Shape 408"/>
        <p:cNvGrpSpPr/>
        <p:nvPr/>
      </p:nvGrpSpPr>
      <p:grpSpPr>
        <a:xfrm>
          <a:off x="0" y="0"/>
          <a:ext cx="0" cy="0"/>
          <a:chOff x="0" y="0"/>
          <a:chExt cx="0" cy="0"/>
        </a:xfrm>
      </p:grpSpPr>
      <p:pic>
        <p:nvPicPr>
          <p:cNvPr id="409" name="Google Shape;409;p42"/>
          <p:cNvPicPr preferRelativeResize="0"/>
          <p:nvPr/>
        </p:nvPicPr>
        <p:blipFill>
          <a:blip r:embed="rId3">
            <a:alphaModFix/>
          </a:blip>
          <a:stretch>
            <a:fillRect/>
          </a:stretch>
        </p:blipFill>
        <p:spPr>
          <a:xfrm>
            <a:off x="0" y="-6"/>
            <a:ext cx="9144003" cy="49247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0" dirty="0">
                <a:latin typeface="Montserrat ExtraBold"/>
                <a:ea typeface="Montserrat ExtraBold"/>
                <a:cs typeface="Montserrat ExtraBold"/>
                <a:sym typeface="Montserrat ExtraBold"/>
              </a:rPr>
              <a:t>TRIAL AND ERROR</a:t>
            </a:r>
            <a:endParaRPr sz="3900" b="0" dirty="0">
              <a:latin typeface="Montserrat ExtraBold"/>
              <a:ea typeface="Montserrat ExtraBold"/>
              <a:cs typeface="Montserrat ExtraBold"/>
              <a:sym typeface="Montserrat ExtraBold"/>
            </a:endParaRPr>
          </a:p>
        </p:txBody>
      </p:sp>
      <p:sp>
        <p:nvSpPr>
          <p:cNvPr id="415" name="Google Shape;415;p43"/>
          <p:cNvSpPr txBox="1">
            <a:spLocks noGrp="1"/>
          </p:cNvSpPr>
          <p:nvPr>
            <p:ph type="body" idx="1"/>
          </p:nvPr>
        </p:nvSpPr>
        <p:spPr>
          <a:xfrm>
            <a:off x="466327" y="1092329"/>
            <a:ext cx="8229321" cy="36061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dk1"/>
                </a:solidFill>
                <a:latin typeface="Montserrat"/>
                <a:ea typeface="Montserrat"/>
                <a:cs typeface="Montserrat"/>
                <a:sym typeface="Montserrat"/>
              </a:rPr>
              <a:t>During the process of training, there was trial and error. During unsuccessful training attempts, the YOLOv5 neural network would try again, adding more images to train until it achieved the best confidence score, along with the best precision.</a:t>
            </a:r>
          </a:p>
          <a:p>
            <a:pPr marL="0" lvl="0" indent="0" algn="l" rtl="0">
              <a:spcBef>
                <a:spcPts val="0"/>
              </a:spcBef>
              <a:spcAft>
                <a:spcPts val="0"/>
              </a:spcAft>
              <a:buNone/>
            </a:pPr>
            <a:endParaRPr lang="en-US" sz="20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2000" b="1" dirty="0">
                <a:solidFill>
                  <a:schemeClr val="dk1"/>
                </a:solidFill>
                <a:latin typeface="Montserrat"/>
                <a:ea typeface="Montserrat"/>
                <a:cs typeface="Montserrat"/>
                <a:sym typeface="Montserrat"/>
              </a:rPr>
              <a:t>When the best confidence score and precision are achieved, it is checkpointed and saved as best.pt, which can be used for deploying onto real-time object detection.</a:t>
            </a:r>
            <a:endParaRPr sz="2000" b="1" dirty="0">
              <a:solidFill>
                <a:schemeClr val="dk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0" dirty="0">
                <a:latin typeface="Montserrat ExtraBold"/>
                <a:ea typeface="Montserrat ExtraBold"/>
                <a:cs typeface="Montserrat ExtraBold"/>
                <a:sym typeface="Montserrat ExtraBold"/>
              </a:rPr>
              <a:t>ANALYSIS</a:t>
            </a:r>
            <a:endParaRPr sz="3900" b="0" dirty="0">
              <a:latin typeface="Montserrat ExtraBold"/>
              <a:ea typeface="Montserrat ExtraBold"/>
              <a:cs typeface="Montserrat ExtraBold"/>
              <a:sym typeface="Montserrat ExtraBold"/>
            </a:endParaRPr>
          </a:p>
        </p:txBody>
      </p:sp>
      <p:sp>
        <p:nvSpPr>
          <p:cNvPr id="421" name="Google Shape;421;p44"/>
          <p:cNvSpPr txBox="1">
            <a:spLocks noGrp="1"/>
          </p:cNvSpPr>
          <p:nvPr>
            <p:ph type="body" idx="1"/>
          </p:nvPr>
        </p:nvSpPr>
        <p:spPr>
          <a:xfrm>
            <a:off x="430653" y="1311825"/>
            <a:ext cx="8322147" cy="35055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935"/>
              <a:buNone/>
            </a:pPr>
            <a:r>
              <a:rPr lang="en-US" sz="1550" b="1" dirty="0">
                <a:solidFill>
                  <a:schemeClr val="dk1"/>
                </a:solidFill>
                <a:latin typeface="Montserrat"/>
                <a:ea typeface="Montserrat"/>
                <a:cs typeface="Montserrat"/>
                <a:sym typeface="Montserrat"/>
              </a:rPr>
              <a:t>My real-time live YOLO v5 object detection software is accurate; however, it can lead to false positives. This means that benign tumors are sometimes incorrectly classified as malignant tumors, which are cancerous. False positives arise from issues such as lighting errors, the angle at which the sheet of paper is held, and the focus of the camera (e.g., blurry focus). I ran a test ten times to determine the issues that caused false positives, using data from the test set to verify that the model was not overfit.</a:t>
            </a:r>
          </a:p>
          <a:p>
            <a:pPr marL="0" lvl="0" indent="0" algn="l" rtl="0">
              <a:lnSpc>
                <a:spcPct val="115000"/>
              </a:lnSpc>
              <a:spcBef>
                <a:spcPts val="0"/>
              </a:spcBef>
              <a:spcAft>
                <a:spcPts val="0"/>
              </a:spcAft>
              <a:buSzPts val="935"/>
              <a:buNone/>
            </a:pPr>
            <a:endParaRPr lang="en-US" sz="1550" b="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SzPts val="935"/>
              <a:buNone/>
            </a:pPr>
            <a:r>
              <a:rPr lang="en-US" sz="1550" b="1" dirty="0">
                <a:solidFill>
                  <a:schemeClr val="dk1"/>
                </a:solidFill>
                <a:latin typeface="Montserrat"/>
                <a:ea typeface="Montserrat"/>
                <a:cs typeface="Montserrat"/>
                <a:sym typeface="Montserrat"/>
              </a:rPr>
              <a:t>When the program runs, the object detection software splits up the video frames from the CSI camera and runs the YOLO v5 model on each frame. When an object is detected in the frame, OpenCV plots bounding boxes over the object in the frame, and the LED flashes. This process repeats until the key "Q" is pressed, at which point the program quits and closes.</a:t>
            </a:r>
            <a:endParaRPr sz="119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45"/>
          <p:cNvPicPr preferRelativeResize="0"/>
          <p:nvPr/>
        </p:nvPicPr>
        <p:blipFill>
          <a:blip r:embed="rId3">
            <a:alphaModFix/>
          </a:blip>
          <a:stretch>
            <a:fillRect/>
          </a:stretch>
        </p:blipFill>
        <p:spPr>
          <a:xfrm>
            <a:off x="260375" y="0"/>
            <a:ext cx="8623256"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0">
                <a:latin typeface="Montserrat ExtraBold"/>
                <a:ea typeface="Montserrat ExtraBold"/>
                <a:cs typeface="Montserrat ExtraBold"/>
                <a:sym typeface="Montserrat ExtraBold"/>
              </a:rPr>
              <a:t>CONCLUSION</a:t>
            </a:r>
            <a:endParaRPr sz="3900" b="0">
              <a:latin typeface="Montserrat ExtraBold"/>
              <a:ea typeface="Montserrat ExtraBold"/>
              <a:cs typeface="Montserrat ExtraBold"/>
              <a:sym typeface="Montserrat ExtraBold"/>
            </a:endParaRPr>
          </a:p>
        </p:txBody>
      </p:sp>
      <p:sp>
        <p:nvSpPr>
          <p:cNvPr id="432" name="Google Shape;432;p46"/>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None/>
            </a:pPr>
            <a:r>
              <a:rPr lang="en-US" sz="1900" b="1" dirty="0">
                <a:solidFill>
                  <a:schemeClr val="dk1"/>
                </a:solidFill>
                <a:latin typeface="Montserrat"/>
                <a:ea typeface="Montserrat"/>
                <a:cs typeface="Montserrat"/>
                <a:sym typeface="Montserrat"/>
              </a:rPr>
              <a:t>My real-time melanoma screening and classification software works well and is accurate; however, there are false positive misclassifications, such as classifying benign </a:t>
            </a:r>
            <a:r>
              <a:rPr lang="en-US" sz="1900" b="1" dirty="0" err="1">
                <a:solidFill>
                  <a:schemeClr val="dk1"/>
                </a:solidFill>
                <a:latin typeface="Montserrat"/>
                <a:ea typeface="Montserrat"/>
                <a:cs typeface="Montserrat"/>
                <a:sym typeface="Montserrat"/>
              </a:rPr>
              <a:t>tumours</a:t>
            </a:r>
            <a:r>
              <a:rPr lang="en-US" sz="1900" b="1" dirty="0">
                <a:solidFill>
                  <a:schemeClr val="dk1"/>
                </a:solidFill>
                <a:latin typeface="Montserrat"/>
                <a:ea typeface="Montserrat"/>
                <a:cs typeface="Montserrat"/>
                <a:sym typeface="Montserrat"/>
              </a:rPr>
              <a:t> as malignant or classifying certain shapes as malignant </a:t>
            </a:r>
            <a:r>
              <a:rPr lang="en-US" sz="1900" b="1" dirty="0" err="1">
                <a:solidFill>
                  <a:schemeClr val="dk1"/>
                </a:solidFill>
                <a:latin typeface="Montserrat"/>
                <a:ea typeface="Montserrat"/>
                <a:cs typeface="Montserrat"/>
                <a:sym typeface="Montserrat"/>
              </a:rPr>
              <a:t>tumours</a:t>
            </a:r>
            <a:r>
              <a:rPr lang="en-US" sz="1900" b="1" dirty="0">
                <a:solidFill>
                  <a:schemeClr val="dk1"/>
                </a:solidFill>
                <a:latin typeface="Montserrat"/>
                <a:ea typeface="Montserrat"/>
                <a:cs typeface="Montserrat"/>
                <a:sym typeface="Montserrat"/>
              </a:rPr>
              <a:t>. These are caused by issues such as lighting errors, the angle at which the sheet of paper is held, and the focus of the camera (i.e., blurry focus). However, I discussed with a healthcare professional who works at the Tom Baker Cancer Center about my project. He informed me that false positives are manageable, but false negatives are very serious. "If it is a false negative, things might go unnoticed, which can create more problems. If it is a false positive, it's OK since we can still check it and confirm, 'No, it is not melanoma.' The program should be used as a screening tool, since due to potential false negatives, it cannot diagnose, and healthcare professionals should be the ones actually diagnosing."</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latin typeface="Montserrat ExtraBold"/>
                <a:ea typeface="Montserrat ExtraBold"/>
                <a:cs typeface="Montserrat ExtraBold"/>
                <a:sym typeface="Montserrat ExtraBold"/>
              </a:rPr>
              <a:t>FUTURE IMPROVEMENTS</a:t>
            </a:r>
            <a:endParaRPr b="0">
              <a:latin typeface="Montserrat ExtraBold"/>
              <a:ea typeface="Montserrat ExtraBold"/>
              <a:cs typeface="Montserrat ExtraBold"/>
              <a:sym typeface="Montserrat ExtraBold"/>
            </a:endParaRPr>
          </a:p>
        </p:txBody>
      </p:sp>
      <p:sp>
        <p:nvSpPr>
          <p:cNvPr id="438" name="Google Shape;438;p47"/>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latin typeface="Montserrat"/>
                <a:ea typeface="Montserrat"/>
                <a:cs typeface="Montserrat"/>
                <a:sym typeface="Montserrat"/>
              </a:rPr>
              <a:t>Future improvements that I could implement to my melanoma screening tool are:</a:t>
            </a:r>
            <a:endParaRPr b="1"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b="1" dirty="0">
              <a:solidFill>
                <a:schemeClr val="dk1"/>
              </a:solidFill>
              <a:latin typeface="Montserrat"/>
              <a:ea typeface="Montserrat"/>
              <a:cs typeface="Montserrat"/>
              <a:sym typeface="Montserrat"/>
            </a:endParaRPr>
          </a:p>
          <a:p>
            <a:pPr>
              <a:buClr>
                <a:schemeClr val="dk1"/>
              </a:buClr>
            </a:pPr>
            <a:r>
              <a:rPr lang="en" b="1" dirty="0">
                <a:solidFill>
                  <a:schemeClr val="dk1"/>
                </a:solidFill>
                <a:latin typeface="Montserrat"/>
                <a:ea typeface="Montserrat"/>
                <a:cs typeface="Montserrat"/>
                <a:sym typeface="Montserrat"/>
              </a:rPr>
              <a:t>Mobile App Implementation. Using the trained YOLOv5 neural network, </a:t>
            </a:r>
            <a:r>
              <a:rPr lang="en-CA" b="1" dirty="0">
                <a:solidFill>
                  <a:schemeClr val="dk1"/>
                </a:solidFill>
                <a:latin typeface="Montserrat"/>
                <a:ea typeface="Montserrat"/>
                <a:cs typeface="Montserrat"/>
                <a:sym typeface="Montserrat"/>
              </a:rPr>
              <a:t>I</a:t>
            </a:r>
            <a:r>
              <a:rPr lang="en" b="1" dirty="0">
                <a:solidFill>
                  <a:schemeClr val="dk1"/>
                </a:solidFill>
                <a:latin typeface="Montserrat"/>
                <a:ea typeface="Montserrat"/>
                <a:cs typeface="Montserrat"/>
                <a:sym typeface="Montserrat"/>
              </a:rPr>
              <a:t> can implement it into a mobile app for easier, and more accessible screening and identification.</a:t>
            </a:r>
            <a:endParaRPr b="1" dirty="0">
              <a:solidFill>
                <a:schemeClr val="dk1"/>
              </a:solidFill>
              <a:latin typeface="Montserrat"/>
              <a:ea typeface="Montserrat"/>
              <a:cs typeface="Montserrat"/>
              <a:sym typeface="Montserrat"/>
            </a:endParaRPr>
          </a:p>
          <a:p>
            <a:pPr marL="457200" lvl="0" indent="0" algn="l" rtl="0">
              <a:spcBef>
                <a:spcPts val="0"/>
              </a:spcBef>
              <a:spcAft>
                <a:spcPts val="0"/>
              </a:spcAft>
              <a:buNone/>
            </a:pPr>
            <a:endParaRPr b="1" dirty="0">
              <a:solidFill>
                <a:schemeClr val="dk1"/>
              </a:solidFill>
              <a:latin typeface="Montserrat"/>
              <a:ea typeface="Montserrat"/>
              <a:cs typeface="Montserrat"/>
              <a:sym typeface="Montserrat"/>
            </a:endParaRPr>
          </a:p>
          <a:p>
            <a:pPr>
              <a:buClr>
                <a:schemeClr val="dk1"/>
              </a:buClr>
            </a:pPr>
            <a:r>
              <a:rPr lang="en" b="1" dirty="0">
                <a:solidFill>
                  <a:schemeClr val="dk1"/>
                </a:solidFill>
                <a:latin typeface="Montserrat"/>
                <a:ea typeface="Montserrat"/>
                <a:cs typeface="Montserrat"/>
                <a:sym typeface="Montserrat"/>
              </a:rPr>
              <a:t>Screenshot Feature. When the model detects a tumour, it will take a screenshot and send an email to the doctor’s office, specifying the type of tumour detected.</a:t>
            </a:r>
            <a:endParaRPr b="1" dirty="0">
              <a:solidFill>
                <a:schemeClr val="dk1"/>
              </a:solidFill>
              <a:latin typeface="Montserrat"/>
              <a:ea typeface="Montserrat"/>
              <a:cs typeface="Montserrat"/>
              <a:sym typeface="Montserrat"/>
            </a:endParaRPr>
          </a:p>
          <a:p>
            <a:pPr marL="457200" lvl="0" indent="0" algn="l" rtl="0">
              <a:spcBef>
                <a:spcPts val="0"/>
              </a:spcBef>
              <a:spcAft>
                <a:spcPts val="0"/>
              </a:spcAft>
              <a:buNone/>
            </a:pPr>
            <a:endParaRPr b="1" dirty="0">
              <a:solidFill>
                <a:schemeClr val="dk1"/>
              </a:solidFill>
              <a:latin typeface="Montserrat"/>
              <a:ea typeface="Montserrat"/>
              <a:cs typeface="Montserrat"/>
              <a:sym typeface="Montserrat"/>
            </a:endParaRPr>
          </a:p>
          <a:p>
            <a:pPr>
              <a:buClr>
                <a:schemeClr val="dk1"/>
              </a:buClr>
            </a:pPr>
            <a:r>
              <a:rPr lang="en" b="1" dirty="0">
                <a:solidFill>
                  <a:schemeClr val="dk1"/>
                </a:solidFill>
                <a:latin typeface="Montserrat"/>
                <a:ea typeface="Montserrat"/>
                <a:cs typeface="Montserrat"/>
                <a:sym typeface="Montserrat"/>
              </a:rPr>
              <a:t>Smart Bandage. With our deep AI, </a:t>
            </a:r>
            <a:r>
              <a:rPr lang="en-CA" b="1" dirty="0">
                <a:solidFill>
                  <a:schemeClr val="dk1"/>
                </a:solidFill>
                <a:latin typeface="Montserrat"/>
                <a:ea typeface="Montserrat"/>
                <a:cs typeface="Montserrat"/>
                <a:sym typeface="Montserrat"/>
              </a:rPr>
              <a:t>I</a:t>
            </a:r>
            <a:r>
              <a:rPr lang="en" b="1" dirty="0">
                <a:solidFill>
                  <a:schemeClr val="dk1"/>
                </a:solidFill>
                <a:latin typeface="Montserrat"/>
                <a:ea typeface="Montserrat"/>
                <a:cs typeface="Montserrat"/>
                <a:sym typeface="Montserrat"/>
              </a:rPr>
              <a:t> can implement this into a monitoring device, providing the necessary treatment when required.</a:t>
            </a:r>
            <a:endParaRPr b="1"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b="1" dirty="0">
              <a:solidFill>
                <a:schemeClr val="dk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0">
                <a:latin typeface="Montserrat ExtraBold"/>
                <a:ea typeface="Montserrat ExtraBold"/>
                <a:cs typeface="Montserrat ExtraBold"/>
                <a:sym typeface="Montserrat ExtraBold"/>
              </a:rPr>
              <a:t>REFERENCES</a:t>
            </a:r>
            <a:endParaRPr sz="3900" b="0">
              <a:latin typeface="Montserrat ExtraBold"/>
              <a:ea typeface="Montserrat ExtraBold"/>
              <a:cs typeface="Montserrat ExtraBold"/>
              <a:sym typeface="Montserrat ExtraBold"/>
            </a:endParaRPr>
          </a:p>
        </p:txBody>
      </p:sp>
      <p:sp>
        <p:nvSpPr>
          <p:cNvPr id="444" name="Google Shape;444;p48"/>
          <p:cNvSpPr txBox="1">
            <a:spLocks noGrp="1"/>
          </p:cNvSpPr>
          <p:nvPr>
            <p:ph type="body" idx="1"/>
          </p:nvPr>
        </p:nvSpPr>
        <p:spPr>
          <a:xfrm>
            <a:off x="720000" y="1152475"/>
            <a:ext cx="8166300" cy="3909600"/>
          </a:xfrm>
          <a:prstGeom prst="rect">
            <a:avLst/>
          </a:prstGeom>
        </p:spPr>
        <p:txBody>
          <a:bodyPr spcFirstLastPara="1" wrap="square" lIns="91425" tIns="91425" rIns="91425" bIns="91425" anchor="t" anchorCtr="0">
            <a:noAutofit/>
          </a:bodyPr>
          <a:lstStyle/>
          <a:p>
            <a:pPr marL="457200" lvl="0" indent="-297180" algn="l" rtl="0">
              <a:lnSpc>
                <a:spcPct val="100000"/>
              </a:lnSpc>
              <a:spcBef>
                <a:spcPts val="1200"/>
              </a:spcBef>
              <a:spcAft>
                <a:spcPts val="0"/>
              </a:spcAft>
              <a:buClr>
                <a:schemeClr val="dk1"/>
              </a:buClr>
              <a:buSzPts val="1080"/>
              <a:buFont typeface="Montserrat"/>
              <a:buChar char="●"/>
            </a:pPr>
            <a:r>
              <a:rPr lang="en" sz="870" b="1" dirty="0">
                <a:solidFill>
                  <a:schemeClr val="dk1"/>
                </a:solidFill>
                <a:latin typeface="Montserrat"/>
                <a:ea typeface="Montserrat"/>
                <a:cs typeface="Montserrat"/>
                <a:sym typeface="Montserrat"/>
              </a:rPr>
              <a:t>Canadian Cancer Society / Société </a:t>
            </a:r>
            <a:r>
              <a:rPr lang="en" sz="870" b="1" dirty="0" err="1">
                <a:solidFill>
                  <a:schemeClr val="dk1"/>
                </a:solidFill>
                <a:latin typeface="Montserrat"/>
                <a:ea typeface="Montserrat"/>
                <a:cs typeface="Montserrat"/>
                <a:sym typeface="Montserrat"/>
              </a:rPr>
              <a:t>canadienne</a:t>
            </a:r>
            <a:r>
              <a:rPr lang="en" sz="870" b="1" dirty="0">
                <a:solidFill>
                  <a:schemeClr val="dk1"/>
                </a:solidFill>
                <a:latin typeface="Montserrat"/>
                <a:ea typeface="Montserrat"/>
                <a:cs typeface="Montserrat"/>
                <a:sym typeface="Montserrat"/>
              </a:rPr>
              <a:t> du cancer. (n.d.). </a:t>
            </a:r>
            <a:r>
              <a:rPr lang="en" sz="870" b="1" i="1" dirty="0">
                <a:solidFill>
                  <a:schemeClr val="dk1"/>
                </a:solidFill>
                <a:latin typeface="Montserrat"/>
                <a:ea typeface="Montserrat"/>
                <a:cs typeface="Montserrat"/>
                <a:sym typeface="Montserrat"/>
              </a:rPr>
              <a:t>Types of non-melanoma skin cancer</a:t>
            </a:r>
            <a:r>
              <a:rPr lang="en" sz="870" b="1" dirty="0">
                <a:solidFill>
                  <a:schemeClr val="dk1"/>
                </a:solidFill>
                <a:latin typeface="Montserrat"/>
                <a:ea typeface="Montserrat"/>
                <a:cs typeface="Montserrat"/>
                <a:sym typeface="Montserrat"/>
              </a:rPr>
              <a:t>. Canadian Cancer Society. https://</a:t>
            </a:r>
            <a:r>
              <a:rPr lang="en" sz="870" b="1" dirty="0" err="1">
                <a:solidFill>
                  <a:schemeClr val="dk1"/>
                </a:solidFill>
                <a:latin typeface="Montserrat"/>
                <a:ea typeface="Montserrat"/>
                <a:cs typeface="Montserrat"/>
                <a:sym typeface="Montserrat"/>
              </a:rPr>
              <a:t>cancer.ca</a:t>
            </a:r>
            <a:r>
              <a:rPr lang="en" sz="870" b="1" dirty="0">
                <a:solidFill>
                  <a:schemeClr val="dk1"/>
                </a:solidFill>
                <a:latin typeface="Montserrat"/>
                <a:ea typeface="Montserrat"/>
                <a:cs typeface="Montserrat"/>
                <a:sym typeface="Montserrat"/>
              </a:rPr>
              <a:t>/</a:t>
            </a:r>
            <a:r>
              <a:rPr lang="en" sz="870" b="1" dirty="0" err="1">
                <a:solidFill>
                  <a:schemeClr val="dk1"/>
                </a:solidFill>
                <a:latin typeface="Montserrat"/>
                <a:ea typeface="Montserrat"/>
                <a:cs typeface="Montserrat"/>
                <a:sym typeface="Montserrat"/>
              </a:rPr>
              <a:t>en</a:t>
            </a:r>
            <a:r>
              <a:rPr lang="en" sz="870" b="1" dirty="0">
                <a:solidFill>
                  <a:schemeClr val="dk1"/>
                </a:solidFill>
                <a:latin typeface="Montserrat"/>
                <a:ea typeface="Montserrat"/>
                <a:cs typeface="Montserrat"/>
                <a:sym typeface="Montserrat"/>
              </a:rPr>
              <a:t>/cancer-information/cancer-types/skin-non-melanoma/what-is-non-melanoma-skin-cancer/types-of-non-melanoma</a:t>
            </a:r>
            <a:endParaRPr sz="870" b="1" dirty="0">
              <a:solidFill>
                <a:schemeClr val="dk1"/>
              </a:solidFill>
              <a:latin typeface="Montserrat"/>
              <a:ea typeface="Montserrat"/>
              <a:cs typeface="Montserrat"/>
              <a:sym typeface="Montserrat"/>
            </a:endParaRPr>
          </a:p>
          <a:p>
            <a:pPr marL="457200" lvl="0" indent="-297180" algn="l" rtl="0">
              <a:lnSpc>
                <a:spcPct val="100000"/>
              </a:lnSpc>
              <a:spcBef>
                <a:spcPts val="1200"/>
              </a:spcBef>
              <a:spcAft>
                <a:spcPts val="0"/>
              </a:spcAft>
              <a:buClr>
                <a:schemeClr val="dk1"/>
              </a:buClr>
              <a:buSzPts val="1080"/>
              <a:buFont typeface="Montserrat"/>
              <a:buChar char="●"/>
            </a:pPr>
            <a:r>
              <a:rPr lang="en" sz="870" b="1" dirty="0" err="1">
                <a:solidFill>
                  <a:schemeClr val="dk1"/>
                </a:solidFill>
                <a:latin typeface="Montserrat"/>
                <a:ea typeface="Montserrat"/>
                <a:cs typeface="Montserrat"/>
                <a:sym typeface="Montserrat"/>
              </a:rPr>
              <a:t>Jocher</a:t>
            </a:r>
            <a:r>
              <a:rPr lang="en" sz="870" b="1" dirty="0">
                <a:solidFill>
                  <a:schemeClr val="dk1"/>
                </a:solidFill>
                <a:latin typeface="Montserrat"/>
                <a:ea typeface="Montserrat"/>
                <a:cs typeface="Montserrat"/>
                <a:sym typeface="Montserrat"/>
              </a:rPr>
              <a:t>, G. (2023, April 13). </a:t>
            </a:r>
            <a:r>
              <a:rPr lang="en" sz="870" b="1" i="1" dirty="0">
                <a:solidFill>
                  <a:schemeClr val="dk1"/>
                </a:solidFill>
                <a:latin typeface="Montserrat"/>
                <a:ea typeface="Montserrat"/>
                <a:cs typeface="Montserrat"/>
                <a:sym typeface="Montserrat"/>
              </a:rPr>
              <a:t>Train Custom Data</a:t>
            </a:r>
            <a:r>
              <a:rPr lang="en" sz="870" b="1" dirty="0">
                <a:solidFill>
                  <a:schemeClr val="dk1"/>
                </a:solidFill>
                <a:latin typeface="Montserrat"/>
                <a:ea typeface="Montserrat"/>
                <a:cs typeface="Montserrat"/>
                <a:sym typeface="Montserrat"/>
              </a:rPr>
              <a:t>. GitHub. https://</a:t>
            </a:r>
            <a:r>
              <a:rPr lang="en" sz="870" b="1" dirty="0" err="1">
                <a:solidFill>
                  <a:schemeClr val="dk1"/>
                </a:solidFill>
                <a:latin typeface="Montserrat"/>
                <a:ea typeface="Montserrat"/>
                <a:cs typeface="Montserrat"/>
                <a:sym typeface="Montserrat"/>
              </a:rPr>
              <a:t>github.com</a:t>
            </a:r>
            <a:r>
              <a:rPr lang="en" sz="870" b="1" dirty="0">
                <a:solidFill>
                  <a:schemeClr val="dk1"/>
                </a:solidFill>
                <a:latin typeface="Montserrat"/>
                <a:ea typeface="Montserrat"/>
                <a:cs typeface="Montserrat"/>
                <a:sym typeface="Montserrat"/>
              </a:rPr>
              <a:t>/</a:t>
            </a:r>
            <a:r>
              <a:rPr lang="en" sz="870" b="1" dirty="0" err="1">
                <a:solidFill>
                  <a:schemeClr val="dk1"/>
                </a:solidFill>
                <a:latin typeface="Montserrat"/>
                <a:ea typeface="Montserrat"/>
                <a:cs typeface="Montserrat"/>
                <a:sym typeface="Montserrat"/>
              </a:rPr>
              <a:t>ultralytics</a:t>
            </a:r>
            <a:r>
              <a:rPr lang="en" sz="870" b="1" dirty="0">
                <a:solidFill>
                  <a:schemeClr val="dk1"/>
                </a:solidFill>
                <a:latin typeface="Montserrat"/>
                <a:ea typeface="Montserrat"/>
                <a:cs typeface="Montserrat"/>
                <a:sym typeface="Montserrat"/>
              </a:rPr>
              <a:t>/yolov5/wiki/Train-Custom-Data</a:t>
            </a:r>
            <a:endParaRPr sz="870" b="1" dirty="0">
              <a:solidFill>
                <a:schemeClr val="dk1"/>
              </a:solidFill>
              <a:latin typeface="Montserrat"/>
              <a:ea typeface="Montserrat"/>
              <a:cs typeface="Montserrat"/>
              <a:sym typeface="Montserrat"/>
            </a:endParaRPr>
          </a:p>
          <a:p>
            <a:pPr marL="457200" lvl="0" indent="-297180" algn="l" rtl="0">
              <a:lnSpc>
                <a:spcPct val="100000"/>
              </a:lnSpc>
              <a:spcBef>
                <a:spcPts val="1200"/>
              </a:spcBef>
              <a:spcAft>
                <a:spcPts val="0"/>
              </a:spcAft>
              <a:buClr>
                <a:schemeClr val="dk1"/>
              </a:buClr>
              <a:buSzPts val="1080"/>
              <a:buFont typeface="Montserrat"/>
              <a:buChar char="●"/>
            </a:pPr>
            <a:r>
              <a:rPr lang="en" sz="870" b="1" i="1" dirty="0">
                <a:solidFill>
                  <a:schemeClr val="dk1"/>
                </a:solidFill>
                <a:latin typeface="Montserrat"/>
                <a:ea typeface="Montserrat"/>
                <a:cs typeface="Montserrat"/>
                <a:sym typeface="Montserrat"/>
              </a:rPr>
              <a:t>Melanoma - statistics</a:t>
            </a:r>
            <a:r>
              <a:rPr lang="en" sz="870" b="1" dirty="0">
                <a:solidFill>
                  <a:schemeClr val="dk1"/>
                </a:solidFill>
                <a:latin typeface="Montserrat"/>
                <a:ea typeface="Montserrat"/>
                <a:cs typeface="Montserrat"/>
                <a:sym typeface="Montserrat"/>
              </a:rPr>
              <a:t>. </a:t>
            </a:r>
            <a:r>
              <a:rPr lang="en" sz="870" b="1" dirty="0" err="1">
                <a:solidFill>
                  <a:schemeClr val="dk1"/>
                </a:solidFill>
                <a:latin typeface="Montserrat"/>
                <a:ea typeface="Montserrat"/>
                <a:cs typeface="Montserrat"/>
                <a:sym typeface="Montserrat"/>
              </a:rPr>
              <a:t>Cancer.Net</a:t>
            </a:r>
            <a:r>
              <a:rPr lang="en" sz="870" b="1" dirty="0">
                <a:solidFill>
                  <a:schemeClr val="dk1"/>
                </a:solidFill>
                <a:latin typeface="Montserrat"/>
                <a:ea typeface="Montserrat"/>
                <a:cs typeface="Montserrat"/>
                <a:sym typeface="Montserrat"/>
              </a:rPr>
              <a:t>. (2023, August 9). https://</a:t>
            </a:r>
            <a:r>
              <a:rPr lang="en" sz="870" b="1" dirty="0" err="1">
                <a:solidFill>
                  <a:schemeClr val="dk1"/>
                </a:solidFill>
                <a:latin typeface="Montserrat"/>
                <a:ea typeface="Montserrat"/>
                <a:cs typeface="Montserrat"/>
                <a:sym typeface="Montserrat"/>
              </a:rPr>
              <a:t>www.cancer.net</a:t>
            </a:r>
            <a:r>
              <a:rPr lang="en" sz="870" b="1" dirty="0">
                <a:solidFill>
                  <a:schemeClr val="dk1"/>
                </a:solidFill>
                <a:latin typeface="Montserrat"/>
                <a:ea typeface="Montserrat"/>
                <a:cs typeface="Montserrat"/>
                <a:sym typeface="Montserrat"/>
              </a:rPr>
              <a:t>/cancer-types/melanoma/statistics</a:t>
            </a:r>
            <a:endParaRPr sz="870" b="1" dirty="0">
              <a:solidFill>
                <a:schemeClr val="dk1"/>
              </a:solidFill>
              <a:latin typeface="Montserrat"/>
              <a:ea typeface="Montserrat"/>
              <a:cs typeface="Montserrat"/>
              <a:sym typeface="Montserrat"/>
            </a:endParaRPr>
          </a:p>
          <a:p>
            <a:pPr marL="457200" lvl="0" indent="-297180" algn="l" rtl="0">
              <a:lnSpc>
                <a:spcPct val="100000"/>
              </a:lnSpc>
              <a:spcBef>
                <a:spcPts val="1200"/>
              </a:spcBef>
              <a:spcAft>
                <a:spcPts val="0"/>
              </a:spcAft>
              <a:buClr>
                <a:schemeClr val="dk1"/>
              </a:buClr>
              <a:buSzPts val="1080"/>
              <a:buFont typeface="Montserrat"/>
              <a:buChar char="●"/>
            </a:pPr>
            <a:r>
              <a:rPr lang="en" sz="870" b="1" i="1" dirty="0">
                <a:solidFill>
                  <a:schemeClr val="dk1"/>
                </a:solidFill>
                <a:latin typeface="Montserrat"/>
                <a:ea typeface="Montserrat"/>
                <a:cs typeface="Montserrat"/>
                <a:sym typeface="Montserrat"/>
              </a:rPr>
              <a:t>Melanoma skin cancer</a:t>
            </a:r>
            <a:r>
              <a:rPr lang="en" sz="870" b="1" dirty="0">
                <a:solidFill>
                  <a:schemeClr val="dk1"/>
                </a:solidFill>
                <a:latin typeface="Montserrat"/>
                <a:ea typeface="Montserrat"/>
                <a:cs typeface="Montserrat"/>
                <a:sym typeface="Montserrat"/>
              </a:rPr>
              <a:t>. Cancer Research UK. (2022, December 12). https://</a:t>
            </a:r>
            <a:r>
              <a:rPr lang="en" sz="870" b="1" dirty="0" err="1">
                <a:solidFill>
                  <a:schemeClr val="dk1"/>
                </a:solidFill>
                <a:latin typeface="Montserrat"/>
                <a:ea typeface="Montserrat"/>
                <a:cs typeface="Montserrat"/>
                <a:sym typeface="Montserrat"/>
              </a:rPr>
              <a:t>www.cancerresearchuk.org</a:t>
            </a:r>
            <a:r>
              <a:rPr lang="en" sz="870" b="1" dirty="0">
                <a:solidFill>
                  <a:schemeClr val="dk1"/>
                </a:solidFill>
                <a:latin typeface="Montserrat"/>
                <a:ea typeface="Montserrat"/>
                <a:cs typeface="Montserrat"/>
                <a:sym typeface="Montserrat"/>
              </a:rPr>
              <a:t>/about-cancer/melanoma</a:t>
            </a:r>
            <a:endParaRPr sz="870" b="1" dirty="0">
              <a:solidFill>
                <a:schemeClr val="dk1"/>
              </a:solidFill>
              <a:latin typeface="Montserrat"/>
              <a:ea typeface="Montserrat"/>
              <a:cs typeface="Montserrat"/>
              <a:sym typeface="Montserrat"/>
            </a:endParaRPr>
          </a:p>
          <a:p>
            <a:pPr marL="457200" lvl="0" indent="-297180" algn="l" rtl="0">
              <a:lnSpc>
                <a:spcPct val="100000"/>
              </a:lnSpc>
              <a:spcBef>
                <a:spcPts val="1200"/>
              </a:spcBef>
              <a:spcAft>
                <a:spcPts val="0"/>
              </a:spcAft>
              <a:buClr>
                <a:schemeClr val="dk1"/>
              </a:buClr>
              <a:buSzPts val="1080"/>
              <a:buFont typeface="Montserrat"/>
              <a:buChar char="●"/>
            </a:pPr>
            <a:r>
              <a:rPr lang="en" sz="870" b="1" i="1" dirty="0">
                <a:solidFill>
                  <a:schemeClr val="dk1"/>
                </a:solidFill>
                <a:latin typeface="Montserrat"/>
                <a:ea typeface="Montserrat"/>
                <a:cs typeface="Montserrat"/>
                <a:sym typeface="Montserrat"/>
              </a:rPr>
              <a:t>Skin cancer</a:t>
            </a:r>
            <a:r>
              <a:rPr lang="en" sz="870" b="1" dirty="0">
                <a:solidFill>
                  <a:schemeClr val="dk1"/>
                </a:solidFill>
                <a:latin typeface="Montserrat"/>
                <a:ea typeface="Montserrat"/>
                <a:cs typeface="Montserrat"/>
                <a:sym typeface="Montserrat"/>
              </a:rPr>
              <a:t>. American Academy of Dermatology. (n.d.). https://</a:t>
            </a:r>
            <a:r>
              <a:rPr lang="en" sz="870" b="1" dirty="0" err="1">
                <a:solidFill>
                  <a:schemeClr val="dk1"/>
                </a:solidFill>
                <a:latin typeface="Montserrat"/>
                <a:ea typeface="Montserrat"/>
                <a:cs typeface="Montserrat"/>
                <a:sym typeface="Montserrat"/>
              </a:rPr>
              <a:t>www.aad.org</a:t>
            </a:r>
            <a:r>
              <a:rPr lang="en" sz="870" b="1" dirty="0">
                <a:solidFill>
                  <a:schemeClr val="dk1"/>
                </a:solidFill>
                <a:latin typeface="Montserrat"/>
                <a:ea typeface="Montserrat"/>
                <a:cs typeface="Montserrat"/>
                <a:sym typeface="Montserrat"/>
              </a:rPr>
              <a:t>/media/stats-skin-cancer</a:t>
            </a:r>
            <a:endParaRPr sz="870" b="1" dirty="0">
              <a:solidFill>
                <a:schemeClr val="dk1"/>
              </a:solidFill>
              <a:latin typeface="Montserrat"/>
              <a:ea typeface="Montserrat"/>
              <a:cs typeface="Montserrat"/>
              <a:sym typeface="Montserrat"/>
            </a:endParaRPr>
          </a:p>
          <a:p>
            <a:pPr marL="457200" lvl="0" indent="-297180" algn="l" rtl="0">
              <a:lnSpc>
                <a:spcPct val="100000"/>
              </a:lnSpc>
              <a:spcBef>
                <a:spcPts val="1200"/>
              </a:spcBef>
              <a:spcAft>
                <a:spcPts val="0"/>
              </a:spcAft>
              <a:buClr>
                <a:schemeClr val="dk1"/>
              </a:buClr>
              <a:buSzPts val="1080"/>
              <a:buFont typeface="Montserrat"/>
              <a:buChar char="●"/>
            </a:pPr>
            <a:r>
              <a:rPr lang="en" sz="870" b="1" i="1" dirty="0">
                <a:solidFill>
                  <a:schemeClr val="dk1"/>
                </a:solidFill>
                <a:latin typeface="Montserrat"/>
                <a:ea typeface="Montserrat"/>
                <a:cs typeface="Montserrat"/>
                <a:sym typeface="Montserrat"/>
              </a:rPr>
              <a:t>Skin cancer</a:t>
            </a:r>
            <a:r>
              <a:rPr lang="en" sz="870" b="1" dirty="0">
                <a:solidFill>
                  <a:schemeClr val="dk1"/>
                </a:solidFill>
                <a:latin typeface="Montserrat"/>
                <a:ea typeface="Montserrat"/>
                <a:cs typeface="Montserrat"/>
                <a:sym typeface="Montserrat"/>
              </a:rPr>
              <a:t>. Cancer Research UK. (2023, March 22). https://</a:t>
            </a:r>
            <a:r>
              <a:rPr lang="en" sz="870" b="1" dirty="0" err="1">
                <a:solidFill>
                  <a:schemeClr val="dk1"/>
                </a:solidFill>
                <a:latin typeface="Montserrat"/>
                <a:ea typeface="Montserrat"/>
                <a:cs typeface="Montserrat"/>
                <a:sym typeface="Montserrat"/>
              </a:rPr>
              <a:t>www.cancerresearchuk.org</a:t>
            </a:r>
            <a:r>
              <a:rPr lang="en" sz="870" b="1" dirty="0">
                <a:solidFill>
                  <a:schemeClr val="dk1"/>
                </a:solidFill>
                <a:latin typeface="Montserrat"/>
                <a:ea typeface="Montserrat"/>
                <a:cs typeface="Montserrat"/>
                <a:sym typeface="Montserrat"/>
              </a:rPr>
              <a:t>/about-cancer/skin-cancer</a:t>
            </a:r>
            <a:endParaRPr sz="870" b="1" dirty="0">
              <a:solidFill>
                <a:schemeClr val="dk1"/>
              </a:solidFill>
              <a:latin typeface="Montserrat"/>
              <a:ea typeface="Montserrat"/>
              <a:cs typeface="Montserrat"/>
              <a:sym typeface="Montserrat"/>
            </a:endParaRPr>
          </a:p>
          <a:p>
            <a:pPr marL="457200" lvl="0" indent="-297180" algn="l" rtl="0">
              <a:lnSpc>
                <a:spcPct val="100000"/>
              </a:lnSpc>
              <a:spcBef>
                <a:spcPts val="1200"/>
              </a:spcBef>
              <a:spcAft>
                <a:spcPts val="0"/>
              </a:spcAft>
              <a:buClr>
                <a:schemeClr val="dk1"/>
              </a:buClr>
              <a:buSzPts val="1080"/>
              <a:buFont typeface="Montserrat"/>
              <a:buChar char="●"/>
            </a:pPr>
            <a:r>
              <a:rPr lang="en" sz="870" b="1" dirty="0" err="1">
                <a:solidFill>
                  <a:schemeClr val="dk1"/>
                </a:solidFill>
                <a:latin typeface="Montserrat"/>
                <a:ea typeface="Montserrat"/>
                <a:cs typeface="Montserrat"/>
                <a:sym typeface="Montserrat"/>
              </a:rPr>
              <a:t>Swetter</a:t>
            </a:r>
            <a:r>
              <a:rPr lang="en" sz="870" b="1" dirty="0">
                <a:solidFill>
                  <a:schemeClr val="dk1"/>
                </a:solidFill>
                <a:latin typeface="Montserrat"/>
                <a:ea typeface="Montserrat"/>
                <a:cs typeface="Montserrat"/>
                <a:sym typeface="Montserrat"/>
              </a:rPr>
              <a:t>, S., &amp; Geller, A. (n.d.). </a:t>
            </a:r>
            <a:r>
              <a:rPr lang="en" sz="870" b="1" i="1" dirty="0">
                <a:solidFill>
                  <a:schemeClr val="dk1"/>
                </a:solidFill>
                <a:latin typeface="Montserrat"/>
                <a:ea typeface="Montserrat"/>
                <a:cs typeface="Montserrat"/>
                <a:sym typeface="Montserrat"/>
              </a:rPr>
              <a:t>Melanoma: Clinical features and diagnosis</a:t>
            </a:r>
            <a:r>
              <a:rPr lang="en" sz="870" b="1" dirty="0">
                <a:solidFill>
                  <a:schemeClr val="dk1"/>
                </a:solidFill>
                <a:latin typeface="Montserrat"/>
                <a:ea typeface="Montserrat"/>
                <a:cs typeface="Montserrat"/>
                <a:sym typeface="Montserrat"/>
              </a:rPr>
              <a:t>. </a:t>
            </a:r>
            <a:endParaRPr sz="870" b="1" dirty="0">
              <a:solidFill>
                <a:schemeClr val="dk1"/>
              </a:solidFill>
              <a:latin typeface="Montserrat"/>
              <a:ea typeface="Montserrat"/>
              <a:cs typeface="Montserrat"/>
              <a:sym typeface="Montserrat"/>
            </a:endParaRPr>
          </a:p>
          <a:p>
            <a:pPr marL="457200" lvl="0" indent="-283845" algn="l" rtl="0">
              <a:lnSpc>
                <a:spcPct val="100000"/>
              </a:lnSpc>
              <a:spcBef>
                <a:spcPts val="0"/>
              </a:spcBef>
              <a:spcAft>
                <a:spcPts val="0"/>
              </a:spcAft>
              <a:buClr>
                <a:schemeClr val="dk1"/>
              </a:buClr>
              <a:buSzPts val="870"/>
              <a:buFont typeface="Montserrat"/>
              <a:buChar char="●"/>
            </a:pPr>
            <a:r>
              <a:rPr lang="en" sz="870" b="1" dirty="0">
                <a:solidFill>
                  <a:schemeClr val="dk1"/>
                </a:solidFill>
                <a:latin typeface="Montserrat"/>
                <a:ea typeface="Montserrat"/>
                <a:cs typeface="Montserrat"/>
                <a:sym typeface="Montserrat"/>
              </a:rPr>
              <a:t>UpToDate. (n.d.). https://</a:t>
            </a:r>
            <a:r>
              <a:rPr lang="en" sz="870" b="1" dirty="0" err="1">
                <a:solidFill>
                  <a:schemeClr val="dk1"/>
                </a:solidFill>
                <a:latin typeface="Montserrat"/>
                <a:ea typeface="Montserrat"/>
                <a:cs typeface="Montserrat"/>
                <a:sym typeface="Montserrat"/>
              </a:rPr>
              <a:t>www.uptodate.com</a:t>
            </a:r>
            <a:r>
              <a:rPr lang="en" sz="870" b="1" dirty="0">
                <a:solidFill>
                  <a:schemeClr val="dk1"/>
                </a:solidFill>
                <a:latin typeface="Montserrat"/>
                <a:ea typeface="Montserrat"/>
                <a:cs typeface="Montserrat"/>
                <a:sym typeface="Montserrat"/>
              </a:rPr>
              <a:t>/contents/</a:t>
            </a:r>
            <a:r>
              <a:rPr lang="en" sz="870" b="1" dirty="0" err="1">
                <a:solidFill>
                  <a:schemeClr val="dk1"/>
                </a:solidFill>
                <a:latin typeface="Montserrat"/>
                <a:ea typeface="Montserrat"/>
                <a:cs typeface="Montserrat"/>
                <a:sym typeface="Montserrat"/>
              </a:rPr>
              <a:t>melanoma-clinical-features-and-diagnosis?search</a:t>
            </a:r>
            <a:r>
              <a:rPr lang="en" sz="870" b="1" dirty="0">
                <a:solidFill>
                  <a:schemeClr val="dk1"/>
                </a:solidFill>
                <a:latin typeface="Montserrat"/>
                <a:ea typeface="Montserrat"/>
                <a:cs typeface="Montserrat"/>
                <a:sym typeface="Montserrat"/>
              </a:rPr>
              <a:t>=</a:t>
            </a:r>
            <a:r>
              <a:rPr lang="en" sz="870" b="1" dirty="0" err="1">
                <a:solidFill>
                  <a:schemeClr val="dk1"/>
                </a:solidFill>
                <a:latin typeface="Montserrat"/>
                <a:ea typeface="Montserrat"/>
                <a:cs typeface="Montserrat"/>
                <a:sym typeface="Montserrat"/>
              </a:rPr>
              <a:t>MELANOMA&amp;source</a:t>
            </a:r>
            <a:r>
              <a:rPr lang="en" sz="870" b="1" dirty="0">
                <a:solidFill>
                  <a:schemeClr val="dk1"/>
                </a:solidFill>
                <a:latin typeface="Montserrat"/>
                <a:ea typeface="Montserrat"/>
                <a:cs typeface="Montserrat"/>
                <a:sym typeface="Montserrat"/>
              </a:rPr>
              <a:t>=</a:t>
            </a:r>
            <a:r>
              <a:rPr lang="en" sz="870" b="1" dirty="0" err="1">
                <a:solidFill>
                  <a:schemeClr val="dk1"/>
                </a:solidFill>
                <a:latin typeface="Montserrat"/>
                <a:ea typeface="Montserrat"/>
                <a:cs typeface="Montserrat"/>
                <a:sym typeface="Montserrat"/>
              </a:rPr>
              <a:t>search_result&amp;selectedTitle</a:t>
            </a:r>
            <a:r>
              <a:rPr lang="en" sz="870" b="1" dirty="0">
                <a:solidFill>
                  <a:schemeClr val="dk1"/>
                </a:solidFill>
                <a:latin typeface="Montserrat"/>
                <a:ea typeface="Montserrat"/>
                <a:cs typeface="Montserrat"/>
                <a:sym typeface="Montserrat"/>
              </a:rPr>
              <a:t>=1~150&amp;usage_type=</a:t>
            </a:r>
            <a:r>
              <a:rPr lang="en" sz="870" b="1" dirty="0" err="1">
                <a:solidFill>
                  <a:schemeClr val="dk1"/>
                </a:solidFill>
                <a:latin typeface="Montserrat"/>
                <a:ea typeface="Montserrat"/>
                <a:cs typeface="Montserrat"/>
                <a:sym typeface="Montserrat"/>
              </a:rPr>
              <a:t>default&amp;display_rank</a:t>
            </a:r>
            <a:r>
              <a:rPr lang="en" sz="870" b="1" dirty="0">
                <a:solidFill>
                  <a:schemeClr val="dk1"/>
                </a:solidFill>
                <a:latin typeface="Montserrat"/>
                <a:ea typeface="Montserrat"/>
                <a:cs typeface="Montserrat"/>
                <a:sym typeface="Montserrat"/>
              </a:rPr>
              <a:t>=1</a:t>
            </a:r>
            <a:endParaRPr sz="870" b="1" dirty="0">
              <a:solidFill>
                <a:schemeClr val="dk1"/>
              </a:solidFill>
              <a:latin typeface="Montserrat"/>
              <a:ea typeface="Montserrat"/>
              <a:cs typeface="Montserrat"/>
              <a:sym typeface="Montserrat"/>
            </a:endParaRPr>
          </a:p>
          <a:p>
            <a:pPr marL="457200" lvl="0" indent="-297180" algn="l" rtl="0">
              <a:lnSpc>
                <a:spcPct val="100000"/>
              </a:lnSpc>
              <a:spcBef>
                <a:spcPts val="1200"/>
              </a:spcBef>
              <a:spcAft>
                <a:spcPts val="0"/>
              </a:spcAft>
              <a:buClr>
                <a:schemeClr val="dk1"/>
              </a:buClr>
              <a:buSzPts val="1080"/>
              <a:buFont typeface="Montserrat"/>
              <a:buChar char="●"/>
            </a:pPr>
            <a:r>
              <a:rPr lang="en" sz="870" b="1" dirty="0" err="1">
                <a:solidFill>
                  <a:schemeClr val="dk1"/>
                </a:solidFill>
                <a:latin typeface="Montserrat"/>
                <a:ea typeface="Montserrat"/>
                <a:cs typeface="Montserrat"/>
                <a:sym typeface="Montserrat"/>
              </a:rPr>
              <a:t>Walidamamou</a:t>
            </a:r>
            <a:r>
              <a:rPr lang="en" sz="870" b="1" dirty="0">
                <a:solidFill>
                  <a:schemeClr val="dk1"/>
                </a:solidFill>
                <a:latin typeface="Montserrat"/>
                <a:ea typeface="Montserrat"/>
                <a:cs typeface="Montserrat"/>
                <a:sym typeface="Montserrat"/>
              </a:rPr>
              <a:t>. (2024, February 2). </a:t>
            </a:r>
            <a:r>
              <a:rPr lang="en" sz="870" b="1" i="1" dirty="0">
                <a:solidFill>
                  <a:schemeClr val="dk1"/>
                </a:solidFill>
                <a:latin typeface="Montserrat"/>
                <a:ea typeface="Montserrat"/>
                <a:cs typeface="Montserrat"/>
                <a:sym typeface="Montserrat"/>
              </a:rPr>
              <a:t>Why yolov7 is better than CNN in 2024 ?</a:t>
            </a:r>
            <a:r>
              <a:rPr lang="en" sz="870" b="1" dirty="0">
                <a:solidFill>
                  <a:schemeClr val="dk1"/>
                </a:solidFill>
                <a:latin typeface="Montserrat"/>
                <a:ea typeface="Montserrat"/>
                <a:cs typeface="Montserrat"/>
                <a:sym typeface="Montserrat"/>
              </a:rPr>
              <a:t>. UBIAI. https://</a:t>
            </a:r>
            <a:r>
              <a:rPr lang="en" sz="870" b="1" dirty="0" err="1">
                <a:solidFill>
                  <a:schemeClr val="dk1"/>
                </a:solidFill>
                <a:latin typeface="Montserrat"/>
                <a:ea typeface="Montserrat"/>
                <a:cs typeface="Montserrat"/>
                <a:sym typeface="Montserrat"/>
              </a:rPr>
              <a:t>ubiai.tools</a:t>
            </a:r>
            <a:r>
              <a:rPr lang="en" sz="870" b="1" dirty="0">
                <a:solidFill>
                  <a:schemeClr val="dk1"/>
                </a:solidFill>
                <a:latin typeface="Montserrat"/>
                <a:ea typeface="Montserrat"/>
                <a:cs typeface="Montserrat"/>
                <a:sym typeface="Montserrat"/>
              </a:rPr>
              <a:t>/why-yolov7-is-better-than-cnns/#:~:text=The%20key%20innovation%20of%20YOLO,both%20region%20proposal%20and%20classification</a:t>
            </a:r>
            <a:endParaRPr sz="870" b="1" dirty="0">
              <a:solidFill>
                <a:schemeClr val="dk1"/>
              </a:solidFill>
              <a:latin typeface="Montserrat"/>
              <a:ea typeface="Montserrat"/>
              <a:cs typeface="Montserrat"/>
              <a:sym typeface="Montserrat"/>
            </a:endParaRPr>
          </a:p>
          <a:p>
            <a:pPr marL="457200" lvl="0" indent="-297180" algn="l" rtl="0">
              <a:lnSpc>
                <a:spcPct val="100000"/>
              </a:lnSpc>
              <a:spcBef>
                <a:spcPts val="1200"/>
              </a:spcBef>
              <a:spcAft>
                <a:spcPts val="0"/>
              </a:spcAft>
              <a:buClr>
                <a:schemeClr val="dk1"/>
              </a:buClr>
              <a:buSzPts val="1080"/>
              <a:buFont typeface="Montserrat"/>
              <a:buChar char="●"/>
            </a:pPr>
            <a:r>
              <a:rPr lang="en" sz="870" b="1" dirty="0">
                <a:solidFill>
                  <a:schemeClr val="dk1"/>
                </a:solidFill>
                <a:latin typeface="Montserrat"/>
                <a:ea typeface="Montserrat"/>
                <a:cs typeface="Montserrat"/>
                <a:sym typeface="Montserrat"/>
              </a:rPr>
              <a:t>WebMD. (n.d.). </a:t>
            </a:r>
            <a:r>
              <a:rPr lang="en" sz="870" b="1" i="1" dirty="0">
                <a:solidFill>
                  <a:schemeClr val="dk1"/>
                </a:solidFill>
                <a:latin typeface="Montserrat"/>
                <a:ea typeface="Montserrat"/>
                <a:cs typeface="Montserrat"/>
                <a:sym typeface="Montserrat"/>
              </a:rPr>
              <a:t>Skin cancer: Melanoma, basal cell and squamous cell carcinoma</a:t>
            </a:r>
            <a:r>
              <a:rPr lang="en" sz="870" b="1" dirty="0">
                <a:solidFill>
                  <a:schemeClr val="dk1"/>
                </a:solidFill>
                <a:latin typeface="Montserrat"/>
                <a:ea typeface="Montserrat"/>
                <a:cs typeface="Montserrat"/>
                <a:sym typeface="Montserrat"/>
              </a:rPr>
              <a:t>. WebMD. https://</a:t>
            </a:r>
            <a:r>
              <a:rPr lang="en" sz="870" b="1" dirty="0" err="1">
                <a:solidFill>
                  <a:schemeClr val="dk1"/>
                </a:solidFill>
                <a:latin typeface="Montserrat"/>
                <a:ea typeface="Montserrat"/>
                <a:cs typeface="Montserrat"/>
                <a:sym typeface="Montserrat"/>
              </a:rPr>
              <a:t>www.webmd.com</a:t>
            </a:r>
            <a:r>
              <a:rPr lang="en" sz="870" b="1" dirty="0">
                <a:solidFill>
                  <a:schemeClr val="dk1"/>
                </a:solidFill>
                <a:latin typeface="Montserrat"/>
                <a:ea typeface="Montserrat"/>
                <a:cs typeface="Montserrat"/>
                <a:sym typeface="Montserrat"/>
              </a:rPr>
              <a:t>/melanoma-skin-cancer/skin-cancer </a:t>
            </a:r>
            <a:endParaRPr sz="1080" b="1" dirty="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4"/>
          <p:cNvSpPr txBox="1">
            <a:spLocks noGrp="1"/>
          </p:cNvSpPr>
          <p:nvPr>
            <p:ph type="title"/>
          </p:nvPr>
        </p:nvSpPr>
        <p:spPr>
          <a:xfrm>
            <a:off x="720000" y="415025"/>
            <a:ext cx="7704000" cy="6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0">
                <a:latin typeface="Montserrat ExtraBold"/>
                <a:ea typeface="Montserrat ExtraBold"/>
                <a:cs typeface="Montserrat ExtraBold"/>
                <a:sym typeface="Montserrat ExtraBold"/>
              </a:rPr>
              <a:t>INTRODUCTION</a:t>
            </a:r>
            <a:endParaRPr sz="3900" b="0">
              <a:latin typeface="Montserrat ExtraBold"/>
              <a:ea typeface="Montserrat ExtraBold"/>
              <a:cs typeface="Montserrat ExtraBold"/>
              <a:sym typeface="Montserrat ExtraBold"/>
            </a:endParaRPr>
          </a:p>
        </p:txBody>
      </p:sp>
      <p:sp>
        <p:nvSpPr>
          <p:cNvPr id="268" name="Google Shape;268;p24"/>
          <p:cNvSpPr txBox="1">
            <a:spLocks noGrp="1"/>
          </p:cNvSpPr>
          <p:nvPr>
            <p:ph type="body" idx="1"/>
          </p:nvPr>
        </p:nvSpPr>
        <p:spPr>
          <a:xfrm>
            <a:off x="720000" y="1096875"/>
            <a:ext cx="8040300" cy="3720600"/>
          </a:xfrm>
          <a:prstGeom prst="rect">
            <a:avLst/>
          </a:prstGeom>
        </p:spPr>
        <p:txBody>
          <a:bodyPr spcFirstLastPara="1" wrap="square" lIns="91425" tIns="91425" rIns="91425" bIns="91425" anchor="t" anchorCtr="0">
            <a:noAutofit/>
          </a:bodyPr>
          <a:lstStyle/>
          <a:p>
            <a:pPr marL="139700" lvl="0" indent="0" algn="l" rtl="0">
              <a:lnSpc>
                <a:spcPct val="100000"/>
              </a:lnSpc>
              <a:spcBef>
                <a:spcPts val="0"/>
              </a:spcBef>
              <a:spcAft>
                <a:spcPts val="0"/>
              </a:spcAft>
              <a:buClr>
                <a:srgbClr val="000000"/>
              </a:buClr>
              <a:buSzPts val="1295"/>
              <a:buFont typeface="Arial"/>
              <a:buNone/>
            </a:pPr>
            <a:r>
              <a:rPr lang="en-US" sz="1665" b="1" dirty="0">
                <a:solidFill>
                  <a:schemeClr val="dk1"/>
                </a:solidFill>
                <a:latin typeface="Montserrat"/>
                <a:ea typeface="Montserrat"/>
                <a:cs typeface="Montserrat"/>
                <a:sym typeface="Montserrat"/>
              </a:rPr>
              <a:t>Skin cancer is the most common type of cancer. About one-third of all new cases of cancer in Canada are skin cancers, and the rate continues to rise (Canada.ca, 2023). Advanced melanoma has poor survival rates historically, proving to have a high fatality. There are two main types of skin cancers: melanoma and non-melanoma. Non-melanoma skin cancer includes basal cell carcinoma and squamous cell carcinoma (Canadian Cancer Society), but these are less aggressive and less common in young people (WebMD, 2022). Melanoma skin cancers are more aggressive, and has a higher metastatic potential. "Melanoma is the most serious form of skin cancer. In the United States, it is the fifth most common cancer in males and females; its incidence increases with age," (</a:t>
            </a:r>
            <a:r>
              <a:rPr lang="en-US" sz="1665" b="1" dirty="0" err="1">
                <a:solidFill>
                  <a:schemeClr val="dk1"/>
                </a:solidFill>
                <a:latin typeface="Montserrat"/>
                <a:ea typeface="Montserrat"/>
                <a:cs typeface="Montserrat"/>
                <a:sym typeface="Montserrat"/>
              </a:rPr>
              <a:t>Swetter</a:t>
            </a:r>
            <a:r>
              <a:rPr lang="en-US" sz="1665" b="1" dirty="0">
                <a:solidFill>
                  <a:schemeClr val="dk1"/>
                </a:solidFill>
                <a:latin typeface="Montserrat"/>
                <a:ea typeface="Montserrat"/>
                <a:cs typeface="Montserrat"/>
                <a:sym typeface="Montserrat"/>
              </a:rPr>
              <a:t> &amp; Geller, 2023)</a:t>
            </a:r>
            <a:endParaRPr sz="1095" b="1" dirty="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MELANOMA STATISTICS</a:t>
            </a:r>
            <a:endParaRPr dirty="0"/>
          </a:p>
        </p:txBody>
      </p:sp>
      <p:sp>
        <p:nvSpPr>
          <p:cNvPr id="274" name="Google Shape;274;p25"/>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55B2FA79-88AE-462C-58FD-68331847A64F}"/>
              </a:ext>
            </a:extLst>
          </p:cNvPr>
          <p:cNvPicPr>
            <a:picLocks noChangeAspect="1"/>
          </p:cNvPicPr>
          <p:nvPr/>
        </p:nvPicPr>
        <p:blipFill>
          <a:blip r:embed="rId3"/>
          <a:stretch>
            <a:fillRect/>
          </a:stretch>
        </p:blipFill>
        <p:spPr>
          <a:xfrm>
            <a:off x="720000" y="1152475"/>
            <a:ext cx="6217641" cy="36230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6"/>
          <p:cNvSpPr txBox="1">
            <a:spLocks noGrp="1"/>
          </p:cNvSpPr>
          <p:nvPr>
            <p:ph type="title"/>
          </p:nvPr>
        </p:nvSpPr>
        <p:spPr>
          <a:xfrm>
            <a:off x="720000" y="407625"/>
            <a:ext cx="7704000" cy="43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a:t>                     </a:t>
            </a:r>
            <a:r>
              <a:rPr lang="en" sz="3900" b="0">
                <a:latin typeface="Montserrat ExtraBold"/>
                <a:ea typeface="Montserrat ExtraBold"/>
                <a:cs typeface="Montserrat ExtraBold"/>
                <a:sym typeface="Montserrat ExtraBold"/>
              </a:rPr>
              <a:t>PROBLEM</a:t>
            </a:r>
            <a:endParaRPr sz="3900" b="0">
              <a:latin typeface="Montserrat ExtraBold"/>
              <a:ea typeface="Montserrat ExtraBold"/>
              <a:cs typeface="Montserrat ExtraBold"/>
              <a:sym typeface="Montserrat ExtraBold"/>
            </a:endParaRPr>
          </a:p>
        </p:txBody>
      </p:sp>
      <p:sp>
        <p:nvSpPr>
          <p:cNvPr id="281" name="Google Shape;281;p26"/>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rmAutofit fontScale="92500" lnSpcReduction="10000"/>
          </a:bodyPr>
          <a:lstStyle/>
          <a:p>
            <a:pPr marL="139700" lvl="0" indent="0" algn="l" rtl="0">
              <a:lnSpc>
                <a:spcPct val="115000"/>
              </a:lnSpc>
              <a:spcBef>
                <a:spcPts val="0"/>
              </a:spcBef>
              <a:spcAft>
                <a:spcPts val="0"/>
              </a:spcAft>
              <a:buSzPts val="1400"/>
              <a:buNone/>
            </a:pPr>
            <a:r>
              <a:rPr lang="en-US" sz="1600" b="1" dirty="0">
                <a:solidFill>
                  <a:schemeClr val="dk1"/>
                </a:solidFill>
                <a:latin typeface="Montserrat"/>
                <a:ea typeface="Montserrat"/>
                <a:cs typeface="Montserrat"/>
                <a:sym typeface="Montserrat"/>
              </a:rPr>
              <a:t>Advanced melanoma skin cancer is highly fatal and can invade many tissues with its </a:t>
            </a:r>
            <a:r>
              <a:rPr lang="en-US" sz="1600" b="1" dirty="0" err="1">
                <a:solidFill>
                  <a:schemeClr val="dk1"/>
                </a:solidFill>
                <a:latin typeface="Montserrat"/>
                <a:ea typeface="Montserrat"/>
                <a:cs typeface="Montserrat"/>
                <a:sym typeface="Montserrat"/>
              </a:rPr>
              <a:t>tumours</a:t>
            </a:r>
            <a:r>
              <a:rPr lang="en-US" sz="1600" b="1" dirty="0">
                <a:solidFill>
                  <a:schemeClr val="dk1"/>
                </a:solidFill>
                <a:latin typeface="Montserrat"/>
                <a:ea typeface="Montserrat"/>
                <a:cs typeface="Montserrat"/>
                <a:sym typeface="Montserrat"/>
              </a:rPr>
              <a:t> unless it is treated early on. The screening process to identify melanoma is time-consuming, and classifying between benign and malignant </a:t>
            </a:r>
            <a:r>
              <a:rPr lang="en-US" sz="1600" b="1" dirty="0" err="1">
                <a:solidFill>
                  <a:schemeClr val="dk1"/>
                </a:solidFill>
                <a:latin typeface="Montserrat"/>
                <a:ea typeface="Montserrat"/>
                <a:cs typeface="Montserrat"/>
                <a:sym typeface="Montserrat"/>
              </a:rPr>
              <a:t>tumours</a:t>
            </a:r>
            <a:r>
              <a:rPr lang="en-US" sz="1600" b="1" dirty="0">
                <a:solidFill>
                  <a:schemeClr val="dk1"/>
                </a:solidFill>
                <a:latin typeface="Montserrat"/>
                <a:ea typeface="Montserrat"/>
                <a:cs typeface="Montserrat"/>
                <a:sym typeface="Montserrat"/>
              </a:rPr>
              <a:t> takes even longer. This is because it requires biopsies. Many people may be financially unstable, so for insurance to cover the cost of a biopsy, they may have to wait months or even a year for their appointment. In that time, the lesion has the potential to grow and spread to other tissues. Early detection can save many lives of those affected by melanoma skin cancer. Given these challenges, my project is to innovate a solution to the question:</a:t>
            </a:r>
          </a:p>
          <a:p>
            <a:pPr marL="139700" lvl="0" indent="0" algn="l" rtl="0">
              <a:lnSpc>
                <a:spcPct val="115000"/>
              </a:lnSpc>
              <a:spcBef>
                <a:spcPts val="0"/>
              </a:spcBef>
              <a:spcAft>
                <a:spcPts val="0"/>
              </a:spcAft>
              <a:buSzPts val="1400"/>
              <a:buNone/>
            </a:pPr>
            <a:endParaRPr lang="en-US" sz="1600" b="1" dirty="0">
              <a:solidFill>
                <a:schemeClr val="dk1"/>
              </a:solidFill>
              <a:latin typeface="Montserrat"/>
              <a:ea typeface="Montserrat"/>
              <a:cs typeface="Montserrat"/>
              <a:sym typeface="Montserrat"/>
            </a:endParaRPr>
          </a:p>
          <a:p>
            <a:pPr marL="139700" lvl="0" indent="0" algn="l" rtl="0">
              <a:lnSpc>
                <a:spcPct val="115000"/>
              </a:lnSpc>
              <a:spcBef>
                <a:spcPts val="0"/>
              </a:spcBef>
              <a:spcAft>
                <a:spcPts val="0"/>
              </a:spcAft>
              <a:buSzPts val="1400"/>
              <a:buNone/>
            </a:pPr>
            <a:r>
              <a:rPr lang="en-US" sz="1600" b="1" dirty="0">
                <a:solidFill>
                  <a:schemeClr val="dk1"/>
                </a:solidFill>
                <a:latin typeface="Montserrat"/>
                <a:ea typeface="Montserrat"/>
                <a:cs typeface="Montserrat"/>
                <a:sym typeface="Montserrat"/>
              </a:rPr>
              <a:t>How can I make a real-time object detection program to screen and detect melanoma skin cancer </a:t>
            </a:r>
            <a:r>
              <a:rPr lang="en-US" sz="1600" b="1" dirty="0" err="1">
                <a:solidFill>
                  <a:schemeClr val="dk1"/>
                </a:solidFill>
                <a:latin typeface="Montserrat"/>
                <a:ea typeface="Montserrat"/>
                <a:cs typeface="Montserrat"/>
                <a:sym typeface="Montserrat"/>
              </a:rPr>
              <a:t>tumours</a:t>
            </a:r>
            <a:r>
              <a:rPr lang="en-US" sz="1600" b="1" dirty="0">
                <a:solidFill>
                  <a:schemeClr val="dk1"/>
                </a:solidFill>
                <a:latin typeface="Montserrat"/>
                <a:ea typeface="Montserrat"/>
                <a:cs typeface="Montserrat"/>
                <a:sym typeface="Montserrat"/>
              </a:rPr>
              <a:t> to save lives?</a:t>
            </a:r>
            <a:endParaRPr b="1" dirty="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7"/>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3200"/>
              <a:buNone/>
            </a:pPr>
            <a:r>
              <a:rPr lang="en" sz="3900" b="0">
                <a:latin typeface="Montserrat ExtraBold"/>
                <a:ea typeface="Montserrat ExtraBold"/>
                <a:cs typeface="Montserrat ExtraBold"/>
                <a:sym typeface="Montserrat ExtraBold"/>
              </a:rPr>
              <a:t>                  SOLUTION</a:t>
            </a:r>
            <a:endParaRPr sz="3900" b="0">
              <a:latin typeface="Montserrat ExtraBold"/>
              <a:ea typeface="Montserrat ExtraBold"/>
              <a:cs typeface="Montserrat ExtraBold"/>
              <a:sym typeface="Montserrat ExtraBold"/>
            </a:endParaRPr>
          </a:p>
        </p:txBody>
      </p:sp>
      <p:sp>
        <p:nvSpPr>
          <p:cNvPr id="287" name="Google Shape;287;p27"/>
          <p:cNvSpPr txBox="1">
            <a:spLocks noGrp="1"/>
          </p:cNvSpPr>
          <p:nvPr>
            <p:ph type="body" idx="1"/>
          </p:nvPr>
        </p:nvSpPr>
        <p:spPr>
          <a:xfrm>
            <a:off x="336263" y="1126777"/>
            <a:ext cx="8406581" cy="3816882"/>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b="1" dirty="0">
                <a:solidFill>
                  <a:schemeClr val="dk1"/>
                </a:solidFill>
                <a:latin typeface="Montserrat"/>
                <a:ea typeface="Montserrat"/>
                <a:cs typeface="Montserrat"/>
                <a:sym typeface="Montserrat"/>
              </a:rPr>
              <a:t>Leveraging the YOLO V5 (You Only Look Once) deep convolutional neural network (CNN), we aim to screen and classify the presence of various </a:t>
            </a:r>
            <a:r>
              <a:rPr lang="en-US" b="1" dirty="0" err="1">
                <a:solidFill>
                  <a:schemeClr val="dk1"/>
                </a:solidFill>
                <a:latin typeface="Montserrat"/>
                <a:ea typeface="Montserrat"/>
                <a:cs typeface="Montserrat"/>
                <a:sym typeface="Montserrat"/>
              </a:rPr>
              <a:t>tumour</a:t>
            </a:r>
            <a:r>
              <a:rPr lang="en-US" b="1" dirty="0">
                <a:solidFill>
                  <a:schemeClr val="dk1"/>
                </a:solidFill>
                <a:latin typeface="Montserrat"/>
                <a:ea typeface="Montserrat"/>
                <a:cs typeface="Montserrat"/>
                <a:sym typeface="Montserrat"/>
              </a:rPr>
              <a:t> types using a skin cancer dataset collected from the internet. Numerous studies have demonstrated the efficacy of deep CNN models in distinguishing between melanoma and benign nevus. For example, one study tested a novel system using deep CNNs trained on nearly 130,000 clinical and </a:t>
            </a:r>
            <a:r>
              <a:rPr lang="en-US" b="1" dirty="0" err="1">
                <a:solidFill>
                  <a:schemeClr val="dk1"/>
                </a:solidFill>
                <a:latin typeface="Montserrat"/>
                <a:ea typeface="Montserrat"/>
                <a:cs typeface="Montserrat"/>
                <a:sym typeface="Montserrat"/>
              </a:rPr>
              <a:t>dermoscopic</a:t>
            </a:r>
            <a:r>
              <a:rPr lang="en-US" b="1" dirty="0">
                <a:solidFill>
                  <a:schemeClr val="dk1"/>
                </a:solidFill>
                <a:latin typeface="Montserrat"/>
                <a:ea typeface="Montserrat"/>
                <a:cs typeface="Montserrat"/>
                <a:sym typeface="Montserrat"/>
              </a:rPr>
              <a:t> images of pigmented lesions against 21 expert dermatologists. The results showed that the deep CNNs outperformed the dermatologists on average in classifying melanoma versus benign nevus (</a:t>
            </a:r>
            <a:r>
              <a:rPr lang="en-US" b="1" dirty="0" err="1">
                <a:solidFill>
                  <a:schemeClr val="dk1"/>
                </a:solidFill>
                <a:latin typeface="Montserrat"/>
                <a:ea typeface="Montserrat"/>
                <a:cs typeface="Montserrat"/>
                <a:sym typeface="Montserrat"/>
              </a:rPr>
              <a:t>Swetter</a:t>
            </a:r>
            <a:r>
              <a:rPr lang="en-US" b="1" dirty="0">
                <a:solidFill>
                  <a:schemeClr val="dk1"/>
                </a:solidFill>
                <a:latin typeface="Montserrat"/>
                <a:ea typeface="Montserrat"/>
                <a:cs typeface="Montserrat"/>
                <a:sym typeface="Montserrat"/>
              </a:rPr>
              <a:t> &amp; Geller, 2023).</a:t>
            </a:r>
          </a:p>
          <a:p>
            <a:pPr marL="139700" lvl="0" indent="0" algn="l" rtl="0">
              <a:lnSpc>
                <a:spcPct val="115000"/>
              </a:lnSpc>
              <a:spcBef>
                <a:spcPts val="0"/>
              </a:spcBef>
              <a:spcAft>
                <a:spcPts val="0"/>
              </a:spcAft>
              <a:buSzPts val="1400"/>
              <a:buNone/>
            </a:pPr>
            <a:endParaRPr lang="en-US" b="1" dirty="0">
              <a:solidFill>
                <a:schemeClr val="dk1"/>
              </a:solidFill>
              <a:latin typeface="Montserrat"/>
              <a:ea typeface="Montserrat"/>
              <a:cs typeface="Montserrat"/>
              <a:sym typeface="Montserrat"/>
            </a:endParaRPr>
          </a:p>
          <a:p>
            <a:pPr marL="139700" lvl="0" indent="0" algn="l" rtl="0">
              <a:lnSpc>
                <a:spcPct val="115000"/>
              </a:lnSpc>
              <a:spcBef>
                <a:spcPts val="0"/>
              </a:spcBef>
              <a:spcAft>
                <a:spcPts val="0"/>
              </a:spcAft>
              <a:buSzPts val="1400"/>
              <a:buNone/>
            </a:pPr>
            <a:r>
              <a:rPr lang="en-US" b="1" dirty="0">
                <a:solidFill>
                  <a:schemeClr val="dk1"/>
                </a:solidFill>
                <a:latin typeface="Montserrat"/>
                <a:ea typeface="Montserrat"/>
                <a:cs typeface="Montserrat"/>
                <a:sym typeface="Montserrat"/>
              </a:rPr>
              <a:t>My project proposes a real-time AI object screening system that utilizes a comprehensive dataset of melanoma malignant and benign </a:t>
            </a:r>
            <a:r>
              <a:rPr lang="en-US" b="1" dirty="0" err="1">
                <a:solidFill>
                  <a:schemeClr val="dk1"/>
                </a:solidFill>
                <a:latin typeface="Montserrat"/>
                <a:ea typeface="Montserrat"/>
                <a:cs typeface="Montserrat"/>
                <a:sym typeface="Montserrat"/>
              </a:rPr>
              <a:t>tumours</a:t>
            </a:r>
            <a:r>
              <a:rPr lang="en-US" b="1" dirty="0">
                <a:solidFill>
                  <a:schemeClr val="dk1"/>
                </a:solidFill>
                <a:latin typeface="Montserrat"/>
                <a:ea typeface="Montserrat"/>
                <a:cs typeface="Montserrat"/>
                <a:sym typeface="Montserrat"/>
              </a:rPr>
              <a:t>. This innovation aims to expedite the screening process for identifying skin cancer </a:t>
            </a:r>
            <a:r>
              <a:rPr lang="en-US" b="1" dirty="0" err="1">
                <a:solidFill>
                  <a:schemeClr val="dk1"/>
                </a:solidFill>
                <a:latin typeface="Montserrat"/>
                <a:ea typeface="Montserrat"/>
                <a:cs typeface="Montserrat"/>
                <a:sym typeface="Montserrat"/>
              </a:rPr>
              <a:t>tumours</a:t>
            </a:r>
            <a:r>
              <a:rPr lang="en-US" b="1" dirty="0">
                <a:solidFill>
                  <a:schemeClr val="dk1"/>
                </a:solidFill>
                <a:latin typeface="Montserrat"/>
                <a:ea typeface="Montserrat"/>
                <a:cs typeface="Montserrat"/>
                <a:sym typeface="Montserrat"/>
              </a:rPr>
              <a:t> and classifying their type, enhancing early detection and potentially saving lives.</a:t>
            </a:r>
            <a:br>
              <a:rPr lang="en" b="1" dirty="0">
                <a:latin typeface="Montserrat"/>
                <a:ea typeface="Montserrat"/>
                <a:cs typeface="Montserrat"/>
                <a:sym typeface="Montserrat"/>
              </a:rPr>
            </a:br>
            <a:endParaRPr b="1" dirty="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577300" y="445025"/>
            <a:ext cx="7846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dirty="0"/>
              <a:t> </a:t>
            </a:r>
            <a:r>
              <a:rPr lang="en" sz="2800" b="0" dirty="0">
                <a:latin typeface="Montserrat ExtraBold"/>
                <a:ea typeface="Montserrat ExtraBold"/>
                <a:cs typeface="Montserrat ExtraBold"/>
                <a:sym typeface="Montserrat ExtraBold"/>
              </a:rPr>
              <a:t>BACKGROUND RESEARCH</a:t>
            </a:r>
            <a:r>
              <a:rPr lang="en" sz="3000" b="0" dirty="0">
                <a:latin typeface="Montserrat ExtraBold"/>
                <a:ea typeface="Montserrat ExtraBold"/>
                <a:cs typeface="Montserrat ExtraBold"/>
                <a:sym typeface="Montserrat ExtraBold"/>
              </a:rPr>
              <a:t> </a:t>
            </a:r>
            <a:r>
              <a:rPr lang="en" sz="2700" b="0" dirty="0">
                <a:latin typeface="Montserrat ExtraBold"/>
                <a:ea typeface="Montserrat ExtraBold"/>
                <a:cs typeface="Montserrat ExtraBold"/>
                <a:sym typeface="Montserrat ExtraBold"/>
              </a:rPr>
              <a:t>(Skin Cancer)</a:t>
            </a:r>
            <a:endParaRPr sz="2700" b="0" dirty="0">
              <a:latin typeface="Montserrat ExtraBold"/>
              <a:ea typeface="Montserrat ExtraBold"/>
              <a:cs typeface="Montserrat ExtraBold"/>
              <a:sym typeface="Montserrat ExtraBold"/>
            </a:endParaRPr>
          </a:p>
        </p:txBody>
      </p:sp>
      <p:sp>
        <p:nvSpPr>
          <p:cNvPr id="293" name="Google Shape;293;p28"/>
          <p:cNvSpPr txBox="1">
            <a:spLocks noGrp="1"/>
          </p:cNvSpPr>
          <p:nvPr>
            <p:ph type="body" idx="1"/>
          </p:nvPr>
        </p:nvSpPr>
        <p:spPr>
          <a:xfrm>
            <a:off x="252249" y="1013952"/>
            <a:ext cx="8850456" cy="3613227"/>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sz="1600" b="1" dirty="0">
                <a:solidFill>
                  <a:schemeClr val="dk1"/>
                </a:solidFill>
                <a:latin typeface="Montserrat"/>
                <a:ea typeface="Montserrat"/>
                <a:cs typeface="Montserrat"/>
                <a:sym typeface="Montserrat"/>
              </a:rPr>
              <a:t>Melanoma is one of the most common types of aggressive and fatal skin cancer, known for its rapid invasion into surrounding tissues. It manifests in two types of </a:t>
            </a:r>
            <a:r>
              <a:rPr lang="en-US" sz="1600" b="1" dirty="0" err="1">
                <a:solidFill>
                  <a:schemeClr val="dk1"/>
                </a:solidFill>
                <a:latin typeface="Montserrat"/>
                <a:ea typeface="Montserrat"/>
                <a:cs typeface="Montserrat"/>
                <a:sym typeface="Montserrat"/>
              </a:rPr>
              <a:t>tumours</a:t>
            </a:r>
            <a:r>
              <a:rPr lang="en-US" sz="1600" b="1" dirty="0">
                <a:solidFill>
                  <a:schemeClr val="dk1"/>
                </a:solidFill>
                <a:latin typeface="Montserrat"/>
                <a:ea typeface="Montserrat"/>
                <a:cs typeface="Montserrat"/>
                <a:sym typeface="Montserrat"/>
              </a:rPr>
              <a:t>: malignant and benign. Malignant cancerous tumors not only invade tissues but also destroy cells within them. Benign </a:t>
            </a:r>
            <a:r>
              <a:rPr lang="en-US" sz="1600" b="1" dirty="0" err="1">
                <a:solidFill>
                  <a:schemeClr val="dk1"/>
                </a:solidFill>
                <a:latin typeface="Montserrat"/>
                <a:ea typeface="Montserrat"/>
                <a:cs typeface="Montserrat"/>
                <a:sym typeface="Montserrat"/>
              </a:rPr>
              <a:t>tumours</a:t>
            </a:r>
            <a:r>
              <a:rPr lang="en-US" sz="1600" b="1" dirty="0">
                <a:solidFill>
                  <a:schemeClr val="dk1"/>
                </a:solidFill>
                <a:latin typeface="Montserrat"/>
                <a:ea typeface="Montserrat"/>
                <a:cs typeface="Montserrat"/>
                <a:sym typeface="Montserrat"/>
              </a:rPr>
              <a:t>, while non-cancerous initially, hold the potential to evolve into pre-malignant states and subsequently transform into malignant </a:t>
            </a:r>
            <a:r>
              <a:rPr lang="en-US" sz="1600" b="1" dirty="0" err="1">
                <a:solidFill>
                  <a:schemeClr val="dk1"/>
                </a:solidFill>
                <a:latin typeface="Montserrat"/>
                <a:ea typeface="Montserrat"/>
                <a:cs typeface="Montserrat"/>
                <a:sym typeface="Montserrat"/>
              </a:rPr>
              <a:t>tumours</a:t>
            </a:r>
            <a:r>
              <a:rPr lang="en-US" sz="1600" b="1" dirty="0">
                <a:solidFill>
                  <a:schemeClr val="dk1"/>
                </a:solidFill>
                <a:latin typeface="Montserrat"/>
                <a:ea typeface="Montserrat"/>
                <a:cs typeface="Montserrat"/>
                <a:sym typeface="Montserrat"/>
              </a:rPr>
              <a:t>, posing a significant threat as they begin to invade and destroy cells.</a:t>
            </a:r>
          </a:p>
          <a:p>
            <a:pPr marL="139700" lvl="0" indent="0" algn="l" rtl="0">
              <a:lnSpc>
                <a:spcPct val="115000"/>
              </a:lnSpc>
              <a:spcBef>
                <a:spcPts val="0"/>
              </a:spcBef>
              <a:spcAft>
                <a:spcPts val="0"/>
              </a:spcAft>
              <a:buSzPts val="1400"/>
              <a:buNone/>
            </a:pPr>
            <a:r>
              <a:rPr lang="en-US" sz="1600" b="1" dirty="0">
                <a:solidFill>
                  <a:schemeClr val="dk1"/>
                </a:solidFill>
                <a:latin typeface="Montserrat"/>
                <a:ea typeface="Montserrat"/>
                <a:cs typeface="Montserrat"/>
                <a:sym typeface="Montserrat"/>
              </a:rPr>
              <a:t>The genesis of melanoma skin cancer is in the melanocytes, the cells responsible for producing melanin. It's noteworthy that melanocytes affected by melanoma can cluster to form moles on the skin. These moles, typically benign </a:t>
            </a:r>
            <a:r>
              <a:rPr lang="en-US" sz="1600" b="1" dirty="0" err="1">
                <a:solidFill>
                  <a:schemeClr val="dk1"/>
                </a:solidFill>
                <a:latin typeface="Montserrat"/>
                <a:ea typeface="Montserrat"/>
                <a:cs typeface="Montserrat"/>
                <a:sym typeface="Montserrat"/>
              </a:rPr>
              <a:t>tumours</a:t>
            </a:r>
            <a:r>
              <a:rPr lang="en-US" sz="1600" b="1" dirty="0">
                <a:solidFill>
                  <a:schemeClr val="dk1"/>
                </a:solidFill>
                <a:latin typeface="Montserrat"/>
                <a:ea typeface="Montserrat"/>
                <a:cs typeface="Montserrat"/>
                <a:sym typeface="Montserrat"/>
              </a:rPr>
              <a:t>, serve as non-cancerous indicators but are crucial in training AI models, especially deep convolutional neural networks (CNN). The visible differences, such as moles, provide essential data points for these models to distinguish between benign and malignant conditions effectively.</a:t>
            </a:r>
            <a:endParaRPr sz="1600" b="1" dirty="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9"/>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2DA8DF49-EBA1-D448-14C8-8939460C941D}"/>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0"/>
          <p:cNvPicPr preferRelativeResize="0"/>
          <p:nvPr/>
        </p:nvPicPr>
        <p:blipFill>
          <a:blip r:embed="rId3">
            <a:alphaModFix/>
          </a:blip>
          <a:stretch>
            <a:fillRect/>
          </a:stretch>
        </p:blipFill>
        <p:spPr>
          <a:xfrm>
            <a:off x="5899054" y="407872"/>
            <a:ext cx="2239950" cy="2239950"/>
          </a:xfrm>
          <a:prstGeom prst="rect">
            <a:avLst/>
          </a:prstGeom>
          <a:noFill/>
          <a:ln>
            <a:noFill/>
          </a:ln>
        </p:spPr>
      </p:pic>
      <p:pic>
        <p:nvPicPr>
          <p:cNvPr id="308" name="Google Shape;308;p30"/>
          <p:cNvPicPr preferRelativeResize="0"/>
          <p:nvPr/>
        </p:nvPicPr>
        <p:blipFill>
          <a:blip r:embed="rId4">
            <a:alphaModFix/>
          </a:blip>
          <a:stretch>
            <a:fillRect/>
          </a:stretch>
        </p:blipFill>
        <p:spPr>
          <a:xfrm>
            <a:off x="3257870" y="412101"/>
            <a:ext cx="2300750" cy="2245941"/>
          </a:xfrm>
          <a:prstGeom prst="rect">
            <a:avLst/>
          </a:prstGeom>
          <a:noFill/>
          <a:ln>
            <a:noFill/>
          </a:ln>
        </p:spPr>
      </p:pic>
      <p:pic>
        <p:nvPicPr>
          <p:cNvPr id="309" name="Google Shape;309;p30"/>
          <p:cNvPicPr preferRelativeResize="0"/>
          <p:nvPr/>
        </p:nvPicPr>
        <p:blipFill>
          <a:blip r:embed="rId5">
            <a:alphaModFix/>
          </a:blip>
          <a:stretch>
            <a:fillRect/>
          </a:stretch>
        </p:blipFill>
        <p:spPr>
          <a:xfrm>
            <a:off x="702650" y="412101"/>
            <a:ext cx="2300750" cy="2239950"/>
          </a:xfrm>
          <a:prstGeom prst="rect">
            <a:avLst/>
          </a:prstGeom>
          <a:noFill/>
          <a:ln>
            <a:noFill/>
          </a:ln>
        </p:spPr>
      </p:pic>
      <p:pic>
        <p:nvPicPr>
          <p:cNvPr id="310" name="Google Shape;310;p30"/>
          <p:cNvPicPr preferRelativeResize="0"/>
          <p:nvPr/>
        </p:nvPicPr>
        <p:blipFill>
          <a:blip r:embed="rId6">
            <a:alphaModFix/>
          </a:blip>
          <a:stretch>
            <a:fillRect/>
          </a:stretch>
        </p:blipFill>
        <p:spPr>
          <a:xfrm>
            <a:off x="691336" y="2684975"/>
            <a:ext cx="2300750" cy="2300750"/>
          </a:xfrm>
          <a:prstGeom prst="rect">
            <a:avLst/>
          </a:prstGeom>
          <a:noFill/>
          <a:ln>
            <a:noFill/>
          </a:ln>
        </p:spPr>
      </p:pic>
      <p:pic>
        <p:nvPicPr>
          <p:cNvPr id="311" name="Google Shape;311;p30"/>
          <p:cNvPicPr preferRelativeResize="0"/>
          <p:nvPr/>
        </p:nvPicPr>
        <p:blipFill>
          <a:blip r:embed="rId7">
            <a:alphaModFix/>
          </a:blip>
          <a:stretch>
            <a:fillRect/>
          </a:stretch>
        </p:blipFill>
        <p:spPr>
          <a:xfrm>
            <a:off x="3257870" y="2684975"/>
            <a:ext cx="2306112" cy="2306112"/>
          </a:xfrm>
          <a:prstGeom prst="rect">
            <a:avLst/>
          </a:prstGeom>
          <a:noFill/>
          <a:ln>
            <a:noFill/>
          </a:ln>
        </p:spPr>
      </p:pic>
      <p:pic>
        <p:nvPicPr>
          <p:cNvPr id="312" name="Google Shape;312;p30"/>
          <p:cNvPicPr preferRelativeResize="0"/>
          <p:nvPr/>
        </p:nvPicPr>
        <p:blipFill>
          <a:blip r:embed="rId8">
            <a:alphaModFix/>
          </a:blip>
          <a:stretch>
            <a:fillRect/>
          </a:stretch>
        </p:blipFill>
        <p:spPr>
          <a:xfrm rot="5400000">
            <a:off x="5868650" y="2711147"/>
            <a:ext cx="2300751" cy="2239950"/>
          </a:xfrm>
          <a:prstGeom prst="rect">
            <a:avLst/>
          </a:prstGeom>
          <a:noFill/>
          <a:ln>
            <a:noFill/>
          </a:ln>
        </p:spPr>
      </p:pic>
    </p:spTree>
  </p:cSld>
  <p:clrMapOvr>
    <a:masterClrMapping/>
  </p:clrMapOvr>
</p:sld>
</file>

<file path=ppt/theme/theme1.xml><?xml version="1.0" encoding="utf-8"?>
<a:theme xmlns:a="http://schemas.openxmlformats.org/drawingml/2006/main" name="AI Incident Automation Pitch Deck by Slidesgo">
  <a:themeElements>
    <a:clrScheme name="Simple Light">
      <a:dk1>
        <a:srgbClr val="012169"/>
      </a:dk1>
      <a:lt1>
        <a:srgbClr val="0048A7"/>
      </a:lt1>
      <a:dk2>
        <a:srgbClr val="0388E5"/>
      </a:dk2>
      <a:lt2>
        <a:srgbClr val="3ED4FD"/>
      </a:lt2>
      <a:accent1>
        <a:srgbClr val="DAF2FE"/>
      </a:accent1>
      <a:accent2>
        <a:srgbClr val="6746B9"/>
      </a:accent2>
      <a:accent3>
        <a:srgbClr val="AD8DFF"/>
      </a:accent3>
      <a:accent4>
        <a:srgbClr val="FFFFFF"/>
      </a:accent4>
      <a:accent5>
        <a:srgbClr val="FFFFFF"/>
      </a:accent5>
      <a:accent6>
        <a:srgbClr val="FFFFFF"/>
      </a:accent6>
      <a:hlink>
        <a:srgbClr val="0121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TotalTime>
  <Words>2598</Words>
  <Application>Microsoft Office PowerPoint</Application>
  <PresentationFormat>On-screen Show (16:9)</PresentationFormat>
  <Paragraphs>108</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Montserrat</vt:lpstr>
      <vt:lpstr>Montserrat SemiBold</vt:lpstr>
      <vt:lpstr>Bebas Neue</vt:lpstr>
      <vt:lpstr>Albert Sans</vt:lpstr>
      <vt:lpstr>Montserrat ExtraBold</vt:lpstr>
      <vt:lpstr>AI Incident Automation Pitch Deck by Slidesgo</vt:lpstr>
      <vt:lpstr>Using AI to Screen and Detect Skin Cancer </vt:lpstr>
      <vt:lpstr>01</vt:lpstr>
      <vt:lpstr>INTRODUCTION</vt:lpstr>
      <vt:lpstr>MELANOMA STATISTICS</vt:lpstr>
      <vt:lpstr>                     PROBLEM</vt:lpstr>
      <vt:lpstr>                  SOLUTION</vt:lpstr>
      <vt:lpstr> BACKGROUND RESEARCH (Skin Cancer)</vt:lpstr>
      <vt:lpstr>PowerPoint Presentation</vt:lpstr>
      <vt:lpstr>PowerPoint Presentation</vt:lpstr>
      <vt:lpstr>BACKGROUND RESEARCH (Deep Neural Network)</vt:lpstr>
      <vt:lpstr>                      METHOD</vt:lpstr>
      <vt:lpstr>PowerPoint Presentation</vt:lpstr>
      <vt:lpstr>ANNOTATING THE DATASET</vt:lpstr>
      <vt:lpstr>TRAINING THE MODEL</vt:lpstr>
      <vt:lpstr>TRAINING THE MODEL</vt:lpstr>
      <vt:lpstr>TRAINING THE MODEL</vt:lpstr>
      <vt:lpstr>TRAINING THE MODEL</vt:lpstr>
      <vt:lpstr>PowerPoint Presentation</vt:lpstr>
      <vt:lpstr>PowerPoint Presentation</vt:lpstr>
      <vt:lpstr>CODING THE PROGRAM</vt:lpstr>
      <vt:lpstr>PowerPoint Presentation</vt:lpstr>
      <vt:lpstr>TRIAL AND ERROR</vt:lpstr>
      <vt:lpstr>ANALYSIS</vt:lpstr>
      <vt:lpstr>PowerPoint Presentation</vt:lpstr>
      <vt:lpstr>CONCLUSION</vt:lpstr>
      <vt:lpstr>FUTURE IMPROVEMENTS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AI to Screen and Detect Skin Cancer</dc:title>
  <dc:creator>Ryan Lewinson</dc:creator>
  <cp:lastModifiedBy>Justin Amaldas</cp:lastModifiedBy>
  <cp:revision>14</cp:revision>
  <dcterms:modified xsi:type="dcterms:W3CDTF">2024-03-15T14:12:26Z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29a01fd-80fb-4f35-a2ac-9eef23abb33a_Enabled">
    <vt:lpwstr>true</vt:lpwstr>
  </property>
  <property fmtid="{D5CDD505-2E9C-101B-9397-08002B2CF9AE}" pid="3" name="MSIP_Label_e29a01fd-80fb-4f35-a2ac-9eef23abb33a_SetDate">
    <vt:lpwstr>2024-03-04T18:40:54Z</vt:lpwstr>
  </property>
  <property fmtid="{D5CDD505-2E9C-101B-9397-08002B2CF9AE}" pid="4" name="MSIP_Label_e29a01fd-80fb-4f35-a2ac-9eef23abb33a_Method">
    <vt:lpwstr>Standard</vt:lpwstr>
  </property>
  <property fmtid="{D5CDD505-2E9C-101B-9397-08002B2CF9AE}" pid="5" name="MSIP_Label_e29a01fd-80fb-4f35-a2ac-9eef23abb33a_Name">
    <vt:lpwstr>General</vt:lpwstr>
  </property>
  <property fmtid="{D5CDD505-2E9C-101B-9397-08002B2CF9AE}" pid="6" name="MSIP_Label_e29a01fd-80fb-4f35-a2ac-9eef23abb33a_SiteId">
    <vt:lpwstr>cdb60b30-7d05-4deb-85ca-86bfa81d078a</vt:lpwstr>
  </property>
  <property fmtid="{D5CDD505-2E9C-101B-9397-08002B2CF9AE}" pid="7" name="MSIP_Label_e29a01fd-80fb-4f35-a2ac-9eef23abb33a_ActionId">
    <vt:lpwstr>f1ec5ee7-8859-4d55-9178-7d4161bf9a8e</vt:lpwstr>
  </property>
  <property fmtid="{D5CDD505-2E9C-101B-9397-08002B2CF9AE}" pid="8" name="MSIP_Label_e29a01fd-80fb-4f35-a2ac-9eef23abb33a_ContentBits">
    <vt:lpwstr>0</vt:lpwstr>
  </property>
</Properties>
</file>