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5143500" cx="9144000"/>
  <p:notesSz cx="6858000" cy="9144000"/>
  <p:embeddedFontLst>
    <p:embeddedFont>
      <p:font typeface="Roboto Slab"/>
      <p:regular r:id="rId43"/>
      <p:bold r:id="rId44"/>
    </p:embeddedFont>
    <p:embeddedFont>
      <p:font typeface="Robo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Karen Burke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B9A198-EBAF-4382-AA0E-085E8A78DC7D}">
  <a:tblStyle styleId="{DEB9A198-EBAF-4382-AA0E-085E8A78DC7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RobotoSlab-bold.fntdata"/><Relationship Id="rId21" Type="http://schemas.openxmlformats.org/officeDocument/2006/relationships/slide" Target="slides/slide14.xml"/><Relationship Id="rId43" Type="http://schemas.openxmlformats.org/officeDocument/2006/relationships/font" Target="fonts/RobotoSlab-regular.fntdata"/><Relationship Id="rId24" Type="http://schemas.openxmlformats.org/officeDocument/2006/relationships/slide" Target="slides/slide17.xml"/><Relationship Id="rId46" Type="http://schemas.openxmlformats.org/officeDocument/2006/relationships/font" Target="fonts/Roboto-bold.fntdata"/><Relationship Id="rId23" Type="http://schemas.openxmlformats.org/officeDocument/2006/relationships/slide" Target="slides/slide16.xml"/><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Roboto-boldItalic.fntdata"/><Relationship Id="rId25" Type="http://schemas.openxmlformats.org/officeDocument/2006/relationships/slide" Target="slides/slide18.xml"/><Relationship Id="rId47" Type="http://schemas.openxmlformats.org/officeDocument/2006/relationships/font" Target="fonts/Roboto-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12T16:14:24.922">
    <p:pos x="244" y="288"/>
    <p:text>natural disasters and severe weather events.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2-05T22:28:38.251">
    <p:pos x="244" y="938"/>
    <p:text>Can you give some examples of where we might see this in Calgary or our surrounding area? I think there might be an example of this in Inglewood.</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2-12T16:19:08.094">
    <p:pos x="244" y="288"/>
    <p:text>Next steps: looking at nutrient levels and impacts of climate change, compare different natural disasters.</p:text>
  </p:cm>
  <p:cm authorId="0" idx="4" dt="2024-02-12T16:20:36.526">
    <p:pos x="244" y="388"/>
    <p:text>Relate to flood mitigation. Carburn Park/ Sue Higgins Dog park look for examples. Flood impacts, severe weather events, climate change.</p:text>
  </p:cm>
  <p:cm authorId="0" idx="5" dt="2024-02-12T16:20:36.526">
    <p:pos x="244" y="388"/>
    <p:text>how can this improve our life? Cost?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a2b8820dc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a2b8820dc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7c643813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97c643813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a2b8820dc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a2b8820dc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7c643813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97c643813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2b8820dc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a2b8820d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3459d7ca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f3459d7ca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3459d7ca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3459d7ca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3459d7ca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3459d7ca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3459d7ca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3459d7ca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a6d49a47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a6d49a47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3459d7ca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3459d7ca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a6d49a4714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a6d49a4714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a6d49a4714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a6d49a471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a6d49a4714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a6d49a4714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f3459d7ca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f3459d7ca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5e1136a4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a5e1136a4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a5e1136a4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a5e1136a4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had 3 different results </a:t>
            </a:r>
            <a:r>
              <a:rPr lang="en"/>
              <a:t>for the</a:t>
            </a:r>
            <a:r>
              <a:rPr lang="en"/>
              <a:t> </a:t>
            </a:r>
            <a:r>
              <a:rPr lang="en"/>
              <a:t>bread</a:t>
            </a:r>
            <a:r>
              <a:rPr lang="en"/>
              <a:t> pan with plants and 3 results for the pans without plants. </a:t>
            </a:r>
            <a:r>
              <a:rPr lang="en"/>
              <a:t>This</a:t>
            </a:r>
            <a:r>
              <a:rPr lang="en"/>
              <a:t> graph shows the average of both of </a:t>
            </a:r>
            <a:r>
              <a:rPr lang="en"/>
              <a:t>them</a:t>
            </a:r>
            <a:r>
              <a:rPr lang="en"/>
              <a:t> results as shown in the table.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f3459d7ca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f3459d7ca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3459d7ca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3459d7ca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3459d7ca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3459d7ca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852de301c77690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852de301c77690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3459d7ca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3459d7ca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f3459d7ca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f3459d7ca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a79bd9ece3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a79bd9ece3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c17cadabc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c17cadabc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a895e17a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a895e17a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c17cadabc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c17cadabc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a79bd9ece3_3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a79bd9ece3_3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3459d7ca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3459d7ca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b86d5daf5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b86d5daf5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a2b8820dc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a2b8820dc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852de301c77690d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852de301c77690d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99993a5a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99993a5a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97c64381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97c64381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flip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comments" Target="../comments/commen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qld.gov.au/environment/land/management/soil/erosion/impacts" TargetMode="External"/><Relationship Id="rId4" Type="http://schemas.openxmlformats.org/officeDocument/2006/relationships/hyperlink" Target="https://www.nrdc.org/stories/soil-erosion-101#water" TargetMode="External"/><Relationship Id="rId5" Type="http://schemas.openxmlformats.org/officeDocument/2006/relationships/hyperlink" Target="https://www.plt.org/educator-tips/how-prevent-soil-erosion/" TargetMode="External"/><Relationship Id="rId6" Type="http://schemas.openxmlformats.org/officeDocument/2006/relationships/hyperlink" Target="https://www.onlinesoil.co.uk/knowledge-base/general-info/what-is-topsoil#:~:text=Topsoil%20is%20the%20upper%20layer,the%20ground" TargetMode="External"/><Relationship Id="rId7" Type="http://schemas.openxmlformats.org/officeDocument/2006/relationships/hyperlink" Target="https://graniteseed.com/blog/how-do-plants-help-prevent-erosion/#:~:text=The%20plant" TargetMode="External"/></Relationships>
</file>

<file path=ppt/slides/_rels/slide32.xml.rels><?xml version="1.0" encoding="UTF-8" standalone="yes"?><Relationships xmlns="http://schemas.openxmlformats.org/package/2006/relationships"><Relationship Id="rId11" Type="http://schemas.openxmlformats.org/officeDocument/2006/relationships/hyperlink" Target="http://education.nationalgeographic.org/resource/understanding-droughts/" TargetMode="External"/><Relationship Id="rId10" Type="http://schemas.openxmlformats.org/officeDocument/2006/relationships/hyperlink" Target="http://link.springer.com/article/10.1007/s11069-023-05925-y#:~:text=Floods%20can%20also%20cause%20damage,most%20critical%20(Lal%202008)" TargetMode="External"/><Relationship Id="rId13" Type="http://schemas.openxmlformats.org/officeDocument/2006/relationships/hyperlink" Target="http://www.wri.org/insights/causes-and-effects-soil-erosion-and-how-prevent-it#:~:text=Soil%20erosion%20decreases%20soil%20fertility,more%20likely%20to%20happen%20again" TargetMode="External"/><Relationship Id="rId12" Type="http://schemas.openxmlformats.org/officeDocument/2006/relationships/hyperlink" Target="http://education.nationalgeographic.org/resource/understanding-droughts/" TargetMode="External"/><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cordis.europa.eu/programme/id/HORIZON_HORIZON-MISS-2023-SOIL-01-01" TargetMode="External"/><Relationship Id="rId4" Type="http://schemas.openxmlformats.org/officeDocument/2006/relationships/hyperlink" Target="http://cordis.europa.eu/programme/id/HORIZON_HORIZON-MISS-2023-SOIL-01-01" TargetMode="External"/><Relationship Id="rId9" Type="http://schemas.openxmlformats.org/officeDocument/2006/relationships/hyperlink" Target="http://link.springer.com/article/10.1007/s11069-023-05925-y#:~:text=Floods%20can%20also%20cause%20damage,most%20critical%20(Lal%202008)" TargetMode="External"/><Relationship Id="rId14" Type="http://schemas.openxmlformats.org/officeDocument/2006/relationships/hyperlink" Target="http://www.wri.org/insights/causes-and-effects-soil-erosion-and-how-prevent-it#:~:text=Soil%20erosion%20decreases%20soil%20fertility,more%20likely%20to%20happen%20again" TargetMode="External"/><Relationship Id="rId5" Type="http://schemas.openxmlformats.org/officeDocument/2006/relationships/hyperlink" Target="http://www.ontario.ca/page/soil-erosion-causes-and-effects" TargetMode="External"/><Relationship Id="rId6" Type="http://schemas.openxmlformats.org/officeDocument/2006/relationships/hyperlink" Target="http://www.ontario.ca/page/soil-erosion-causes-and-effects" TargetMode="External"/><Relationship Id="rId7" Type="http://schemas.openxmlformats.org/officeDocument/2006/relationships/hyperlink" Target="http://www.sciencedirect.com/topics/agricultural-and-biological-sciences/taproot#:~:text=Chickpea%20has%20a%20typical%20taproot,composition%20(Gregory%2C%201988)" TargetMode="External"/><Relationship Id="rId8" Type="http://schemas.openxmlformats.org/officeDocument/2006/relationships/hyperlink" Target="http://www.sciencedirect.com/topics/agricultural-and-biological-sciences/taproot#:~:text=Chickpea%20has%20a%20typical%20taproot,composition%20(Gregory%2C%20198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nationalgeographic.org/encyclopedia/silt/" TargetMode="External"/><Relationship Id="rId4" Type="http://schemas.openxmlformats.org/officeDocument/2006/relationships/hyperlink" Target="https://www.fs.usda.gov/wildflowers/ethnobotany/food/legumes.shtml" TargetMode="External"/><Relationship Id="rId5" Type="http://schemas.openxmlformats.org/officeDocument/2006/relationships/hyperlink" Target="https://www.zurich.com/en/media/magazine/2021/how-soil-supports-life-on-earth-and-could-help-win-the-fight-against-climate-change#:~:text=Soil%20helps%20produce%20our%20food,the%20carbon%20and%20nitrogen%20cycles." TargetMode="External"/><Relationship Id="rId6" Type="http://schemas.openxmlformats.org/officeDocument/2006/relationships/hyperlink" Target="https://www.quora.com/How-are-chickpeas-grown-Is-it-a-vine-bush-tree-Are-chickpeas-the-seed-or-the-fruit#:~:text=Chick%20peas%20are%20legumes%20that,chickpea%20itself%20is%20the%20seed." TargetMode="External"/></Relationships>
</file>

<file path=ppt/slides/_rels/slide34.xml.rels><?xml version="1.0" encoding="UTF-8" standalone="yes"?><Relationships xmlns="http://schemas.openxmlformats.org/package/2006/relationships"><Relationship Id="rId11" Type="http://schemas.openxmlformats.org/officeDocument/2006/relationships/hyperlink" Target="http://byjus.com/biology/root-system" TargetMode="External"/><Relationship Id="rId10" Type="http://schemas.openxmlformats.org/officeDocument/2006/relationships/hyperlink" Target="http://www.grandriverstone.com/blog/steps-choosing-best-topsoil/" TargetMode="External"/><Relationship Id="rId13" Type="http://schemas.openxmlformats.org/officeDocument/2006/relationships/hyperlink" Target="http://agriculture.vic.gov.au/farm-management/soil/soil-acidity" TargetMode="External"/><Relationship Id="rId12" Type="http://schemas.openxmlformats.org/officeDocument/2006/relationships/hyperlink" Target="http://byjus.com/biology/root-system" TargetMode="Externa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www.cbc.ca/news/canada/calgary/alberta-drought-farm-erosion-risk-2024-season-1.7090899#:~:text=The%20top%20layer%20of%20soil,thereby%20perpetuating%20the%20drought%20cycle" TargetMode="External"/><Relationship Id="rId4" Type="http://schemas.openxmlformats.org/officeDocument/2006/relationships/hyperlink" Target="http://landslides.oregonstate.edu/landslides.html#:~:text=Erosion%20can%20often%20drive%20landslides,the%20toe%20of%20a%20slope" TargetMode="External"/><Relationship Id="rId9" Type="http://schemas.openxmlformats.org/officeDocument/2006/relationships/hyperlink" Target="http://www.grandriverstone.com/blog/steps-choosing-best-topsoil/" TargetMode="External"/><Relationship Id="rId14" Type="http://schemas.openxmlformats.org/officeDocument/2006/relationships/hyperlink" Target="http://agriculture.vic.gov.au/farm-management/soil/soil-acidity" TargetMode="External"/><Relationship Id="rId5" Type="http://schemas.openxmlformats.org/officeDocument/2006/relationships/hyperlink" Target="http://www.sciencebuddies.org/science-fair-projects/project-ideas/EnvEng_p037/environmental-engineering/can-plants-stop-soil-erosion" TargetMode="External"/><Relationship Id="rId6" Type="http://schemas.openxmlformats.org/officeDocument/2006/relationships/hyperlink" Target="http://www.sciencebuddies.org/science-fair-projects/project-ideas/EnvEng_p037/environmental-engineering/can-plants-stop-soil-erosion" TargetMode="External"/><Relationship Id="rId7" Type="http://schemas.openxmlformats.org/officeDocument/2006/relationships/hyperlink" Target="http://lmchouston.com/three-ways-to-reduce-soil-erosion-on-your-commercial-property" TargetMode="External"/><Relationship Id="rId8" Type="http://schemas.openxmlformats.org/officeDocument/2006/relationships/hyperlink" Target="http://lmchouston.com/three-ways-to-reduce-soil-erosion-on-your-commercial-propert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socratic.org/questions/how-do-plants-prevent-erosion" TargetMode="External"/><Relationship Id="rId4" Type="http://schemas.openxmlformats.org/officeDocument/2006/relationships/hyperlink" Target="https://www.sciencefacts.net/soil-horizons.html" TargetMode="External"/><Relationship Id="rId5" Type="http://schemas.openxmlformats.org/officeDocument/2006/relationships/hyperlink" Target="https://onlinelibrary.wiley.com/doi/full/10.1111/geb.12782" TargetMode="External"/><Relationship Id="rId6" Type="http://schemas.openxmlformats.org/officeDocument/2006/relationships/hyperlink" Target="http://bioneers.org/soil-erosion-civilizations-and-a-new-way-to-farm-zmbz2006/" TargetMode="External"/><Relationship Id="rId7" Type="http://schemas.openxmlformats.org/officeDocument/2006/relationships/hyperlink" Target="http://bioneers.org/soil-erosion-civilizations-and-a-new-way-to-farm-zmbz200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FFFFFF"/>
                </a:solidFill>
              </a:rPr>
              <a:t>Plants Vs Soil Erosion</a:t>
            </a:r>
            <a:endParaRPr>
              <a:solidFill>
                <a:srgbClr val="FFFFFF"/>
              </a:solidFill>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FFFF"/>
                </a:solidFill>
              </a:rPr>
              <a:t>Reyansh Chandra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20" name="Google Shape;120;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22"/>
          <p:cNvPicPr preferRelativeResize="0"/>
          <p:nvPr/>
        </p:nvPicPr>
        <p:blipFill>
          <a:blip r:embed="rId3">
            <a:alphaModFix/>
          </a:blip>
          <a:stretch>
            <a:fillRect/>
          </a:stretch>
        </p:blipFill>
        <p:spPr>
          <a:xfrm>
            <a:off x="387900" y="125925"/>
            <a:ext cx="8232775" cy="4862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Importance of Soil</a:t>
            </a:r>
            <a:endParaRPr/>
          </a:p>
        </p:txBody>
      </p:sp>
      <p:sp>
        <p:nvSpPr>
          <p:cNvPr id="127" name="Google Shape;127;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rial"/>
                <a:ea typeface="Arial"/>
                <a:cs typeface="Arial"/>
                <a:sym typeface="Arial"/>
              </a:rPr>
              <a:t>Sometimes we don’t realize that many of the things that we use today come from soil. </a:t>
            </a:r>
            <a:r>
              <a:rPr lang="en" sz="1000">
                <a:latin typeface="Arial"/>
                <a:ea typeface="Arial"/>
                <a:cs typeface="Arial"/>
                <a:sym typeface="Arial"/>
              </a:rPr>
              <a:t>Soil is the life giving earth in which crops can grow in. Soil provides 95% of the world’s food.  Climate change is a global issue of the earth getting heated to quickly and soil, along with plants, can also play a role in the decrease of it. A plant extracts </a:t>
            </a:r>
            <a:r>
              <a:rPr lang="en" sz="1000">
                <a:latin typeface="Arial"/>
                <a:ea typeface="Arial"/>
                <a:cs typeface="Arial"/>
                <a:sym typeface="Arial"/>
              </a:rPr>
              <a:t>CO</a:t>
            </a:r>
            <a:r>
              <a:rPr baseline="-25000" lang="en" sz="1000">
                <a:latin typeface="Arial"/>
                <a:ea typeface="Arial"/>
                <a:cs typeface="Arial"/>
                <a:sym typeface="Arial"/>
              </a:rPr>
              <a:t>2</a:t>
            </a:r>
            <a:r>
              <a:rPr lang="en" sz="1000">
                <a:latin typeface="Arial"/>
                <a:ea typeface="Arial"/>
                <a:cs typeface="Arial"/>
                <a:sym typeface="Arial"/>
              </a:rPr>
              <a:t> </a:t>
            </a:r>
            <a:r>
              <a:rPr lang="en" sz="1000">
                <a:latin typeface="Arial"/>
                <a:ea typeface="Arial"/>
                <a:cs typeface="Arial"/>
                <a:sym typeface="Arial"/>
              </a:rPr>
              <a:t>from the air during during photosynthesis, hence reducing that amount of Carbon Dioxide present in the air. After doing so, the plant saves the Carbon Dioxide in the soil as </a:t>
            </a:r>
            <a:r>
              <a:rPr lang="en" sz="1000">
                <a:latin typeface="Arial"/>
                <a:ea typeface="Arial"/>
                <a:cs typeface="Arial"/>
                <a:sym typeface="Arial"/>
              </a:rPr>
              <a:t>fresh</a:t>
            </a:r>
            <a:r>
              <a:rPr lang="en" sz="1000">
                <a:latin typeface="Arial"/>
                <a:ea typeface="Arial"/>
                <a:cs typeface="Arial"/>
                <a:sym typeface="Arial"/>
              </a:rPr>
              <a:t> plant residues and </a:t>
            </a:r>
            <a:r>
              <a:rPr lang="en" sz="1000">
                <a:latin typeface="Arial"/>
                <a:ea typeface="Arial"/>
                <a:cs typeface="Arial"/>
                <a:sym typeface="Arial"/>
              </a:rPr>
              <a:t>highly</a:t>
            </a:r>
            <a:r>
              <a:rPr lang="en" sz="1000">
                <a:latin typeface="Arial"/>
                <a:ea typeface="Arial"/>
                <a:cs typeface="Arial"/>
                <a:sym typeface="Arial"/>
              </a:rPr>
              <a:t> decomposed material known as humus. Hence, there is also a large amount of CO</a:t>
            </a:r>
            <a:r>
              <a:rPr baseline="-25000" lang="en" sz="1000">
                <a:latin typeface="Arial"/>
                <a:ea typeface="Arial"/>
                <a:cs typeface="Arial"/>
                <a:sym typeface="Arial"/>
              </a:rPr>
              <a:t>2</a:t>
            </a:r>
            <a:r>
              <a:rPr lang="en" sz="1000">
                <a:latin typeface="Arial"/>
                <a:ea typeface="Arial"/>
                <a:cs typeface="Arial"/>
                <a:sym typeface="Arial"/>
              </a:rPr>
              <a:t> being stored in the soil and when that soil is eroded away or dug through by heavy machinery to build commercial items, even more Carbon Dioxide is released into the atmosphere.</a:t>
            </a:r>
            <a:r>
              <a:rPr lang="en" sz="1000">
                <a:latin typeface="Arial"/>
                <a:ea typeface="Arial"/>
                <a:cs typeface="Arial"/>
                <a:sym typeface="Arial"/>
              </a:rPr>
              <a:t> This is reversing all the plants work to rid of CO</a:t>
            </a:r>
            <a:r>
              <a:rPr baseline="-25000" lang="en" sz="1000">
                <a:latin typeface="Arial"/>
                <a:ea typeface="Arial"/>
                <a:cs typeface="Arial"/>
                <a:sym typeface="Arial"/>
              </a:rPr>
              <a:t>2</a:t>
            </a:r>
            <a:r>
              <a:rPr lang="en" sz="1000">
                <a:latin typeface="Arial"/>
                <a:ea typeface="Arial"/>
                <a:cs typeface="Arial"/>
                <a:sym typeface="Arial"/>
              </a:rPr>
              <a:t> when it was </a:t>
            </a:r>
            <a:r>
              <a:rPr lang="en" sz="1000">
                <a:latin typeface="Arial"/>
                <a:ea typeface="Arial"/>
                <a:cs typeface="Arial"/>
                <a:sym typeface="Arial"/>
              </a:rPr>
              <a:t>alive</a:t>
            </a:r>
            <a:r>
              <a:rPr lang="en" sz="1000">
                <a:latin typeface="Arial"/>
                <a:ea typeface="Arial"/>
                <a:cs typeface="Arial"/>
                <a:sym typeface="Arial"/>
              </a:rPr>
              <a:t> and living.</a:t>
            </a:r>
            <a:r>
              <a:rPr baseline="-25000" lang="en" sz="1000">
                <a:latin typeface="Arial"/>
                <a:ea typeface="Arial"/>
                <a:cs typeface="Arial"/>
                <a:sym typeface="Arial"/>
              </a:rPr>
              <a:t>     </a:t>
            </a:r>
            <a:r>
              <a:rPr lang="en" sz="1000">
                <a:latin typeface="Arial"/>
                <a:ea typeface="Arial"/>
                <a:cs typeface="Arial"/>
                <a:sym typeface="Arial"/>
              </a:rPr>
              <a:t>Bi</a:t>
            </a:r>
            <a:r>
              <a:rPr lang="en" sz="1000">
                <a:latin typeface="Arial"/>
                <a:ea typeface="Arial"/>
                <a:cs typeface="Arial"/>
                <a:sym typeface="Arial"/>
              </a:rPr>
              <a:t>odiversity is also essential to our food security, which is ultimately the amount of food produced in a certain area and we want that to be as high as possible, because if the amount of food security was minimal, survival would be difficult for all living beings.</a:t>
            </a:r>
            <a:r>
              <a:rPr lang="en" sz="1000">
                <a:latin typeface="Arial"/>
                <a:ea typeface="Arial"/>
                <a:cs typeface="Arial"/>
                <a:sym typeface="Arial"/>
              </a:rPr>
              <a:t> A large variety of biodiversity is present in soil </a:t>
            </a:r>
            <a:r>
              <a:rPr lang="en" sz="1000">
                <a:latin typeface="Arial"/>
                <a:ea typeface="Arial"/>
                <a:cs typeface="Arial"/>
                <a:sym typeface="Arial"/>
              </a:rPr>
              <a:t>and</a:t>
            </a:r>
            <a:r>
              <a:rPr lang="en" sz="1000">
                <a:latin typeface="Arial"/>
                <a:ea typeface="Arial"/>
                <a:cs typeface="Arial"/>
                <a:sym typeface="Arial"/>
              </a:rPr>
              <a:t> therefore many </a:t>
            </a:r>
            <a:r>
              <a:rPr lang="en" sz="1000">
                <a:latin typeface="Arial"/>
                <a:ea typeface="Arial"/>
                <a:cs typeface="Arial"/>
                <a:sym typeface="Arial"/>
              </a:rPr>
              <a:t>fungus</a:t>
            </a:r>
            <a:r>
              <a:rPr lang="en" sz="1000">
                <a:latin typeface="Arial"/>
                <a:ea typeface="Arial"/>
                <a:cs typeface="Arial"/>
                <a:sym typeface="Arial"/>
              </a:rPr>
              <a:t> and insects which provide nutrients to our food live in soil, as explained later on. Soil is one of the main global reservoirs to the extent that 25% of animal species live underground, while 40% of organisms live in terrestrial ecosystems and are associated with soil in some part of their life. </a:t>
            </a:r>
            <a:r>
              <a:rPr lang="en" sz="1000">
                <a:latin typeface="Arial"/>
                <a:ea typeface="Arial"/>
                <a:cs typeface="Arial"/>
                <a:sym typeface="Arial"/>
              </a:rPr>
              <a:t>Soil can aslo unearth medicine</a:t>
            </a:r>
            <a:r>
              <a:rPr lang="en" sz="1000">
                <a:latin typeface="Arial"/>
                <a:ea typeface="Arial"/>
                <a:cs typeface="Arial"/>
                <a:sym typeface="Arial"/>
              </a:rPr>
              <a:t>s. Many of the life-saving drugs and vaccines that are used today were discovered in rich and biodiverse environments situated in soil. Some examples include </a:t>
            </a:r>
            <a:r>
              <a:rPr lang="en" sz="1000">
                <a:latin typeface="Arial"/>
                <a:ea typeface="Arial"/>
                <a:cs typeface="Arial"/>
                <a:sym typeface="Arial"/>
              </a:rPr>
              <a:t>penicillin and bleomycin, which can be used to cure cancer andamphotericen. This</a:t>
            </a:r>
            <a:r>
              <a:rPr lang="en" sz="1000">
                <a:latin typeface="Arial"/>
                <a:ea typeface="Arial"/>
                <a:cs typeface="Arial"/>
                <a:sym typeface="Arial"/>
              </a:rPr>
              <a:t> concludes the fact that soil is essential for our survival and we need to save our soil.*</a:t>
            </a:r>
            <a:endParaRPr sz="1000">
              <a:latin typeface="Arial"/>
              <a:ea typeface="Arial"/>
              <a:cs typeface="Arial"/>
              <a:sym typeface="Arial"/>
            </a:endParaRPr>
          </a:p>
          <a:p>
            <a:pPr indent="0" lvl="0" marL="0" rtl="0" algn="l">
              <a:spcBef>
                <a:spcPts val="0"/>
              </a:spcBef>
              <a:spcAft>
                <a:spcPts val="0"/>
              </a:spcAft>
              <a:buNone/>
            </a:pPr>
            <a:r>
              <a:t/>
            </a:r>
            <a:endParaRPr sz="1000">
              <a:latin typeface="Arial"/>
              <a:ea typeface="Arial"/>
              <a:cs typeface="Arial"/>
              <a:sym typeface="Arial"/>
            </a:endParaRPr>
          </a:p>
          <a:p>
            <a:pPr indent="0" lvl="0" marL="0" rtl="0" algn="l">
              <a:spcBef>
                <a:spcPts val="0"/>
              </a:spcBef>
              <a:spcAft>
                <a:spcPts val="0"/>
              </a:spcAft>
              <a:buNone/>
            </a:pPr>
            <a:r>
              <a:rPr lang="en" sz="1000">
                <a:latin typeface="Arial"/>
                <a:ea typeface="Arial"/>
                <a:cs typeface="Arial"/>
                <a:sym typeface="Arial"/>
              </a:rPr>
              <a:t>*See diagram on following slide</a:t>
            </a:r>
            <a:endParaRPr sz="1000">
              <a:latin typeface="Arial"/>
              <a:ea typeface="Arial"/>
              <a:cs typeface="Arial"/>
              <a:sym typeface="Arial"/>
            </a:endParaRPr>
          </a:p>
          <a:p>
            <a:pPr indent="0" lvl="0" marL="0" rtl="0" algn="l">
              <a:spcBef>
                <a:spcPts val="0"/>
              </a:spcBef>
              <a:spcAft>
                <a:spcPts val="0"/>
              </a:spcAft>
              <a:buNone/>
            </a:pPr>
            <a:r>
              <a:t/>
            </a:r>
            <a:endParaRPr sz="1000">
              <a:latin typeface="Arial"/>
              <a:ea typeface="Arial"/>
              <a:cs typeface="Arial"/>
              <a:sym typeface="Arial"/>
            </a:endParaRPr>
          </a:p>
          <a:p>
            <a:pPr indent="0" lvl="0" marL="0" rtl="0" algn="l">
              <a:spcBef>
                <a:spcPts val="0"/>
              </a:spcBef>
              <a:spcAft>
                <a:spcPts val="0"/>
              </a:spcAft>
              <a:buNone/>
            </a:pPr>
            <a:r>
              <a:t/>
            </a:r>
            <a:endParaRPr sz="10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1200"/>
              </a:spcAft>
              <a:buNone/>
            </a:pPr>
            <a:r>
              <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1227600" y="191125"/>
            <a:ext cx="6289075" cy="453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Types of Soil Erosion</a:t>
            </a:r>
            <a:endParaRPr/>
          </a:p>
        </p:txBody>
      </p:sp>
      <p:sp>
        <p:nvSpPr>
          <p:cNvPr id="138" name="Google Shape;138;p25"/>
          <p:cNvSpPr txBox="1"/>
          <p:nvPr>
            <p:ph idx="1" type="body"/>
          </p:nvPr>
        </p:nvSpPr>
        <p:spPr>
          <a:xfrm>
            <a:off x="387900" y="1489825"/>
            <a:ext cx="8368200" cy="34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Arial"/>
                <a:ea typeface="Arial"/>
                <a:cs typeface="Arial"/>
                <a:sym typeface="Arial"/>
              </a:rPr>
              <a:t>Soil erosion can happen in different forms. The two major categories are wind erosion and water erosion. </a:t>
            </a:r>
            <a:endParaRPr sz="1400">
              <a:latin typeface="Arial"/>
              <a:ea typeface="Arial"/>
              <a:cs typeface="Arial"/>
              <a:sym typeface="Arial"/>
            </a:endParaRPr>
          </a:p>
          <a:p>
            <a:pPr indent="0" lvl="0" marL="0" rtl="0" algn="l">
              <a:spcBef>
                <a:spcPts val="0"/>
              </a:spcBef>
              <a:spcAft>
                <a:spcPts val="0"/>
              </a:spcAft>
              <a:buNone/>
            </a:pPr>
            <a:r>
              <a:rPr b="1" lang="en" sz="1400">
                <a:latin typeface="Arial"/>
                <a:ea typeface="Arial"/>
                <a:cs typeface="Arial"/>
                <a:sym typeface="Arial"/>
              </a:rPr>
              <a:t>Water Erosion </a:t>
            </a:r>
            <a:r>
              <a:rPr lang="en" sz="1400">
                <a:latin typeface="Arial"/>
                <a:ea typeface="Arial"/>
                <a:cs typeface="Arial"/>
                <a:sym typeface="Arial"/>
              </a:rPr>
              <a:t>is </a:t>
            </a:r>
            <a:r>
              <a:rPr lang="en" sz="1400">
                <a:latin typeface="Arial"/>
                <a:ea typeface="Arial"/>
                <a:cs typeface="Arial"/>
                <a:sym typeface="Arial"/>
              </a:rPr>
              <a:t>when the soil erodes through water in a runoff.</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Sheet Erosion- when the soil is eroded in thin uniform layers or sheets.</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Rill Erosion-when the soil is eroded in small strips of land a bit smaller than gully erosion.</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Gully Erosion-when the soil is eroded in deep grooves on unprotected land.</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Bank Erosion- the slumping, undercutting and scouring of the rivers and other water bodies due to fast flowing water.</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b="1" lang="en" sz="1400">
                <a:latin typeface="Arial"/>
                <a:ea typeface="Arial"/>
                <a:cs typeface="Arial"/>
                <a:sym typeface="Arial"/>
              </a:rPr>
              <a:t>Wind Erosion </a:t>
            </a:r>
            <a:r>
              <a:rPr lang="en" sz="1400">
                <a:latin typeface="Arial"/>
                <a:ea typeface="Arial"/>
                <a:cs typeface="Arial"/>
                <a:sym typeface="Arial"/>
              </a:rPr>
              <a:t>is when the soil is eroded by methods of wind</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Crop damage- The airborne soil can sandblast delicate leaves and stems and can even bury plants and seeds cause a decrease in crop yield.</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Dust storms- When the dry and loose soil particles are suspended in the air, they can cause harsh dust storms that may last several hours. These storms can damage crops, harm livestock, and cause a variety of serious human health problems, such as asthma attacks and dust pneumonia. </a:t>
            </a:r>
            <a:endParaRPr sz="1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152400" y="152400"/>
            <a:ext cx="3790950" cy="2838450"/>
          </a:xfrm>
          <a:prstGeom prst="rect">
            <a:avLst/>
          </a:prstGeom>
          <a:noFill/>
          <a:ln>
            <a:noFill/>
          </a:ln>
        </p:spPr>
      </p:pic>
      <p:pic>
        <p:nvPicPr>
          <p:cNvPr id="144" name="Google Shape;144;p26"/>
          <p:cNvPicPr preferRelativeResize="0"/>
          <p:nvPr/>
        </p:nvPicPr>
        <p:blipFill>
          <a:blip r:embed="rId4">
            <a:alphaModFix/>
          </a:blip>
          <a:stretch>
            <a:fillRect/>
          </a:stretch>
        </p:blipFill>
        <p:spPr>
          <a:xfrm>
            <a:off x="4411850" y="1534975"/>
            <a:ext cx="3838575" cy="2876550"/>
          </a:xfrm>
          <a:prstGeom prst="rect">
            <a:avLst/>
          </a:prstGeom>
          <a:noFill/>
          <a:ln>
            <a:noFill/>
          </a:ln>
        </p:spPr>
      </p:pic>
      <p:sp>
        <p:nvSpPr>
          <p:cNvPr id="145" name="Google Shape;145;p26"/>
          <p:cNvSpPr txBox="1"/>
          <p:nvPr/>
        </p:nvSpPr>
        <p:spPr>
          <a:xfrm>
            <a:off x="4765725" y="1113950"/>
            <a:ext cx="3148200" cy="29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Sheet Erosion</a:t>
            </a:r>
            <a:endParaRPr sz="1800">
              <a:solidFill>
                <a:schemeClr val="dk1"/>
              </a:solidFill>
              <a:latin typeface="Roboto"/>
              <a:ea typeface="Roboto"/>
              <a:cs typeface="Roboto"/>
              <a:sym typeface="Roboto"/>
            </a:endParaRPr>
          </a:p>
        </p:txBody>
      </p:sp>
      <p:sp>
        <p:nvSpPr>
          <p:cNvPr id="146" name="Google Shape;146;p26"/>
          <p:cNvSpPr txBox="1"/>
          <p:nvPr/>
        </p:nvSpPr>
        <p:spPr>
          <a:xfrm>
            <a:off x="552125" y="3167475"/>
            <a:ext cx="2905800" cy="3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Rill Erosion</a:t>
            </a:r>
            <a:endParaRPr sz="18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Variables</a:t>
            </a:r>
            <a:endParaRPr/>
          </a:p>
        </p:txBody>
      </p:sp>
      <p:sp>
        <p:nvSpPr>
          <p:cNvPr id="152" name="Google Shape;152;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Manipulated Variable- Plants or No Plants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Responding</a:t>
            </a:r>
            <a:r>
              <a:rPr lang="en"/>
              <a:t> Variable- Amount of soil eroded by my </a:t>
            </a:r>
            <a:r>
              <a:rPr lang="en"/>
              <a:t>experiential</a:t>
            </a:r>
            <a:r>
              <a:rPr lang="en"/>
              <a:t> rainfall.</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Controlled Variables- </a:t>
            </a:r>
            <a:r>
              <a:rPr lang="en"/>
              <a:t>Amount of soil in each pan,</a:t>
            </a:r>
            <a:r>
              <a:rPr lang="en"/>
              <a:t> angle of pan, type of pan, size of pan</a:t>
            </a:r>
            <a:r>
              <a:rPr lang="en"/>
              <a:t>, amount of water, and the type of soil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Materials</a:t>
            </a:r>
            <a:endParaRPr/>
          </a:p>
        </p:txBody>
      </p:sp>
      <p:sp>
        <p:nvSpPr>
          <p:cNvPr id="158" name="Google Shape;158;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304800" lvl="0" marL="457200" rtl="0" algn="l">
              <a:lnSpc>
                <a:spcPct val="105000"/>
              </a:lnSpc>
              <a:spcBef>
                <a:spcPts val="0"/>
              </a:spcBef>
              <a:spcAft>
                <a:spcPts val="0"/>
              </a:spcAft>
              <a:buClr>
                <a:schemeClr val="dk1"/>
              </a:buClr>
              <a:buSzPts val="1200"/>
              <a:buChar char="●"/>
            </a:pPr>
            <a:r>
              <a:rPr lang="en" sz="1200">
                <a:solidFill>
                  <a:schemeClr val="dk1"/>
                </a:solidFill>
              </a:rPr>
              <a:t>Scissors/Knife</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Aluminum bread pans (6) 21x14cm</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Aluminum cake pans (3) 38x25cm</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Ruler</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Sticky Notes</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Kitchen Scale</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Soil</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Chickpeas (42)</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Permanent Marker</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3-5 cm tall plastic </a:t>
            </a:r>
            <a:r>
              <a:rPr lang="en" sz="1200">
                <a:solidFill>
                  <a:schemeClr val="dk1"/>
                </a:solidFill>
              </a:rPr>
              <a:t>container</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Stopwatch</a:t>
            </a:r>
            <a:endParaRPr sz="1200">
              <a:solidFill>
                <a:schemeClr val="dk1"/>
              </a:solidFill>
            </a:endParaRPr>
          </a:p>
          <a:p>
            <a:pPr indent="-304800" lvl="0" marL="457200" rtl="0" algn="l">
              <a:lnSpc>
                <a:spcPct val="105000"/>
              </a:lnSpc>
              <a:spcBef>
                <a:spcPts val="0"/>
              </a:spcBef>
              <a:spcAft>
                <a:spcPts val="0"/>
              </a:spcAft>
              <a:buClr>
                <a:schemeClr val="dk1"/>
              </a:buClr>
              <a:buSzPts val="1200"/>
              <a:buChar char="●"/>
            </a:pPr>
            <a:r>
              <a:rPr lang="en" sz="1200">
                <a:solidFill>
                  <a:schemeClr val="dk1"/>
                </a:solidFill>
              </a:rPr>
              <a:t>Rain spout watering can</a:t>
            </a:r>
            <a:endParaRPr sz="1200"/>
          </a:p>
          <a:p>
            <a:pPr indent="-304800" lvl="0" marL="457200" rtl="0" algn="l">
              <a:lnSpc>
                <a:spcPct val="105000"/>
              </a:lnSpc>
              <a:spcBef>
                <a:spcPts val="0"/>
              </a:spcBef>
              <a:spcAft>
                <a:spcPts val="0"/>
              </a:spcAft>
              <a:buSzPts val="1200"/>
              <a:buChar char="●"/>
            </a:pPr>
            <a:r>
              <a:rPr lang="en" sz="1200"/>
              <a:t>Cotton cloth</a:t>
            </a:r>
            <a:endParaRPr sz="1200"/>
          </a:p>
          <a:p>
            <a:pPr indent="-304800" lvl="0" marL="457200" rtl="0" algn="l">
              <a:lnSpc>
                <a:spcPct val="105000"/>
              </a:lnSpc>
              <a:spcBef>
                <a:spcPts val="0"/>
              </a:spcBef>
              <a:spcAft>
                <a:spcPts val="0"/>
              </a:spcAft>
              <a:buSzPts val="1200"/>
              <a:buChar char="●"/>
            </a:pPr>
            <a:r>
              <a:rPr lang="en" sz="1200"/>
              <a:t>Water </a:t>
            </a:r>
            <a:endParaRPr sz="1200"/>
          </a:p>
          <a:p>
            <a:pPr indent="0" lvl="0" marL="914400" rtl="0" algn="l">
              <a:lnSpc>
                <a:spcPct val="105000"/>
              </a:lnSpc>
              <a:spcBef>
                <a:spcPts val="1600"/>
              </a:spcBef>
              <a:spcAft>
                <a:spcPts val="1600"/>
              </a:spcAft>
              <a:buNone/>
            </a:pPr>
            <a:r>
              <a:t/>
            </a:r>
            <a:endParaRPr sz="12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Procedure</a:t>
            </a:r>
            <a:endParaRPr/>
          </a:p>
        </p:txBody>
      </p:sp>
      <p:sp>
        <p:nvSpPr>
          <p:cNvPr id="164" name="Google Shape;164;p29"/>
          <p:cNvSpPr txBox="1"/>
          <p:nvPr>
            <p:ph idx="1" type="body"/>
          </p:nvPr>
        </p:nvSpPr>
        <p:spPr>
          <a:xfrm>
            <a:off x="387900" y="1489825"/>
            <a:ext cx="8368200" cy="365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Arial"/>
                <a:ea typeface="Arial"/>
                <a:cs typeface="Arial"/>
                <a:sym typeface="Arial"/>
              </a:rPr>
              <a:t>How to sprout chickpeas:</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a:pPr>
            <a:r>
              <a:rPr lang="en" sz="800">
                <a:latin typeface="Arial"/>
                <a:ea typeface="Arial"/>
                <a:cs typeface="Arial"/>
                <a:sym typeface="Arial"/>
              </a:rPr>
              <a:t>Soak raw chickpeas in room temperature water for 12 hours.</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a:pPr>
            <a:r>
              <a:rPr lang="en" sz="800">
                <a:latin typeface="Arial"/>
                <a:ea typeface="Arial"/>
                <a:cs typeface="Arial"/>
                <a:sym typeface="Arial"/>
              </a:rPr>
              <a:t>Then wrap (soaked) chickpeas in a wet cloth for 24 hours.</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a:pPr>
            <a:r>
              <a:rPr lang="en" sz="800">
                <a:latin typeface="Arial"/>
                <a:ea typeface="Arial"/>
                <a:cs typeface="Arial"/>
                <a:sym typeface="Arial"/>
              </a:rPr>
              <a:t>Most will have sprouted and are ready to plant!</a:t>
            </a:r>
            <a:endParaRPr sz="800">
              <a:latin typeface="Arial"/>
              <a:ea typeface="Arial"/>
              <a:cs typeface="Arial"/>
              <a:sym typeface="Arial"/>
            </a:endParaRPr>
          </a:p>
          <a:p>
            <a:pPr indent="0" lvl="0" marL="0" rtl="0" algn="l">
              <a:spcBef>
                <a:spcPts val="0"/>
              </a:spcBef>
              <a:spcAft>
                <a:spcPts val="0"/>
              </a:spcAft>
              <a:buNone/>
            </a:pPr>
            <a:r>
              <a:t/>
            </a:r>
            <a:endParaRPr sz="800">
              <a:latin typeface="Arial"/>
              <a:ea typeface="Arial"/>
              <a:cs typeface="Arial"/>
              <a:sym typeface="Arial"/>
            </a:endParaRPr>
          </a:p>
          <a:p>
            <a:pPr indent="0" lvl="0" marL="0" rtl="0" algn="l">
              <a:spcBef>
                <a:spcPts val="0"/>
              </a:spcBef>
              <a:spcAft>
                <a:spcPts val="0"/>
              </a:spcAft>
              <a:buNone/>
            </a:pPr>
            <a:r>
              <a:rPr lang="en" sz="800">
                <a:latin typeface="Arial"/>
                <a:ea typeface="Arial"/>
                <a:cs typeface="Arial"/>
                <a:sym typeface="Arial"/>
              </a:rPr>
              <a:t>Experiment Procedure: </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a:pPr>
            <a:r>
              <a:rPr lang="en" sz="800">
                <a:latin typeface="Arial"/>
                <a:ea typeface="Arial"/>
                <a:cs typeface="Arial"/>
                <a:sym typeface="Arial"/>
              </a:rPr>
              <a:t>Take the 6 bread pans and fill them ⅔ of the way with soil so it does not overflow the pans.</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startAt="2"/>
            </a:pPr>
            <a:r>
              <a:rPr lang="en" sz="800">
                <a:latin typeface="Arial"/>
                <a:ea typeface="Arial"/>
                <a:cs typeface="Arial"/>
                <a:sym typeface="Arial"/>
              </a:rPr>
              <a:t>Poke 3 holes along both of the long sides of each bread pan using scissors. The holes should be about the size of a dime.</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startAt="2"/>
            </a:pPr>
            <a:r>
              <a:rPr lang="en" sz="800">
                <a:latin typeface="Arial"/>
                <a:ea typeface="Arial"/>
                <a:cs typeface="Arial"/>
                <a:sym typeface="Arial"/>
              </a:rPr>
              <a:t>Take the 3 cake pans and measure the weight of one of them using the kitchen scale.</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startAt="2"/>
            </a:pPr>
            <a:r>
              <a:rPr lang="en" sz="800">
                <a:latin typeface="Arial"/>
                <a:ea typeface="Arial"/>
                <a:cs typeface="Arial"/>
                <a:sym typeface="Arial"/>
              </a:rPr>
              <a:t>Place 2 bread pans in each of the cake pans.</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startAt="2"/>
            </a:pPr>
            <a:r>
              <a:rPr lang="en" sz="800">
                <a:latin typeface="Arial"/>
                <a:ea typeface="Arial"/>
                <a:cs typeface="Arial"/>
                <a:sym typeface="Arial"/>
              </a:rPr>
              <a:t>Plant the sprouted chickpeas in 3 of the bread pans. They should be about 2.5 cm apart.</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startAt="2"/>
            </a:pPr>
            <a:r>
              <a:rPr lang="en" sz="800">
                <a:latin typeface="Arial"/>
                <a:ea typeface="Arial"/>
                <a:cs typeface="Arial"/>
                <a:sym typeface="Arial"/>
              </a:rPr>
              <a:t>Label each bread pan either “seeds” or “no seeds”.</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startAt="2"/>
            </a:pPr>
            <a:r>
              <a:rPr lang="en" sz="800">
                <a:latin typeface="Arial"/>
                <a:ea typeface="Arial"/>
                <a:cs typeface="Arial"/>
                <a:sym typeface="Arial"/>
              </a:rPr>
              <a:t>Water your plants (and the no seeds) regularly for 7-10 days until they are 8-10 cm tall and ready for the experiment.</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startAt="2"/>
            </a:pPr>
            <a:r>
              <a:rPr lang="en" sz="800">
                <a:latin typeface="Arial"/>
                <a:ea typeface="Arial"/>
                <a:cs typeface="Arial"/>
                <a:sym typeface="Arial"/>
              </a:rPr>
              <a:t>Make 2 vertical cuts down halfway down the short side of every bread pan. Fold the flap downwards.</a:t>
            </a:r>
            <a:endParaRPr sz="800">
              <a:latin typeface="Arial"/>
              <a:ea typeface="Arial"/>
              <a:cs typeface="Arial"/>
              <a:sym typeface="Arial"/>
            </a:endParaRPr>
          </a:p>
          <a:p>
            <a:pPr indent="-279400" lvl="0" marL="457200" rtl="0" algn="l">
              <a:spcBef>
                <a:spcPts val="0"/>
              </a:spcBef>
              <a:spcAft>
                <a:spcPts val="0"/>
              </a:spcAft>
              <a:buSzPts val="800"/>
              <a:buFont typeface="Arial"/>
              <a:buAutoNum type="arabicPeriod" startAt="2"/>
            </a:pPr>
            <a:r>
              <a:rPr lang="en" sz="800">
                <a:latin typeface="Arial"/>
                <a:ea typeface="Arial"/>
                <a:cs typeface="Arial"/>
                <a:sym typeface="Arial"/>
              </a:rPr>
              <a:t>Rinse all cake pans</a:t>
            </a:r>
            <a:endParaRPr sz="800">
              <a:latin typeface="Arial"/>
              <a:ea typeface="Arial"/>
              <a:cs typeface="Arial"/>
              <a:sym typeface="Arial"/>
            </a:endParaRPr>
          </a:p>
          <a:p>
            <a:pPr indent="0" lvl="0" marL="0" rtl="0" algn="l">
              <a:spcBef>
                <a:spcPts val="0"/>
              </a:spcBef>
              <a:spcAft>
                <a:spcPts val="0"/>
              </a:spcAft>
              <a:buNone/>
            </a:pPr>
            <a:r>
              <a:rPr lang="en" sz="800">
                <a:latin typeface="Arial"/>
                <a:ea typeface="Arial"/>
                <a:cs typeface="Arial"/>
                <a:sym typeface="Arial"/>
              </a:rPr>
              <a:t>   10. Take a 3-5 cm tall container to prop the uncut side of the bread pan and the</a:t>
            </a:r>
            <a:endParaRPr sz="800">
              <a:latin typeface="Arial"/>
              <a:ea typeface="Arial"/>
              <a:cs typeface="Arial"/>
              <a:sym typeface="Arial"/>
            </a:endParaRPr>
          </a:p>
          <a:p>
            <a:pPr indent="0" lvl="0" marL="0" rtl="0" algn="l">
              <a:spcBef>
                <a:spcPts val="0"/>
              </a:spcBef>
              <a:spcAft>
                <a:spcPts val="0"/>
              </a:spcAft>
              <a:buNone/>
            </a:pPr>
            <a:r>
              <a:rPr lang="en" sz="800">
                <a:latin typeface="Arial"/>
                <a:ea typeface="Arial"/>
                <a:cs typeface="Arial"/>
                <a:sym typeface="Arial"/>
              </a:rPr>
              <a:t>         cut side will be in the cake pan to create a slope.</a:t>
            </a:r>
            <a:endParaRPr sz="800">
              <a:latin typeface="Arial"/>
              <a:ea typeface="Arial"/>
              <a:cs typeface="Arial"/>
              <a:sym typeface="Arial"/>
            </a:endParaRPr>
          </a:p>
          <a:p>
            <a:pPr indent="0" lvl="0" marL="0" rtl="0" algn="l">
              <a:spcBef>
                <a:spcPts val="0"/>
              </a:spcBef>
              <a:spcAft>
                <a:spcPts val="0"/>
              </a:spcAft>
              <a:buNone/>
            </a:pPr>
            <a:r>
              <a:rPr lang="en" sz="800">
                <a:latin typeface="Arial"/>
                <a:ea typeface="Arial"/>
                <a:cs typeface="Arial"/>
                <a:sym typeface="Arial"/>
              </a:rPr>
              <a:t>    11.  Fill up your watering can fully and pour water on the slope created for 5 seconds. (Note: Hold your can high so the water flows to every part of the pan and fill up the can after             every trial.) </a:t>
            </a:r>
            <a:endParaRPr sz="800">
              <a:latin typeface="Arial"/>
              <a:ea typeface="Arial"/>
              <a:cs typeface="Arial"/>
              <a:sym typeface="Arial"/>
            </a:endParaRPr>
          </a:p>
          <a:p>
            <a:pPr indent="0" lvl="0" marL="0" rtl="0" algn="l">
              <a:spcBef>
                <a:spcPts val="0"/>
              </a:spcBef>
              <a:spcAft>
                <a:spcPts val="0"/>
              </a:spcAft>
              <a:buNone/>
            </a:pPr>
            <a:r>
              <a:rPr lang="en" sz="800">
                <a:latin typeface="Arial"/>
                <a:ea typeface="Arial"/>
                <a:cs typeface="Arial"/>
                <a:sym typeface="Arial"/>
              </a:rPr>
              <a:t>    12.  The cake pan will now be a mix of soil and water.</a:t>
            </a:r>
            <a:endParaRPr sz="800">
              <a:latin typeface="Arial"/>
              <a:ea typeface="Arial"/>
              <a:cs typeface="Arial"/>
              <a:sym typeface="Arial"/>
            </a:endParaRPr>
          </a:p>
          <a:p>
            <a:pPr indent="0" lvl="0" marL="0" rtl="0" algn="l">
              <a:spcBef>
                <a:spcPts val="0"/>
              </a:spcBef>
              <a:spcAft>
                <a:spcPts val="0"/>
              </a:spcAft>
              <a:buNone/>
            </a:pPr>
            <a:r>
              <a:rPr lang="en" sz="800">
                <a:latin typeface="Arial"/>
                <a:ea typeface="Arial"/>
                <a:cs typeface="Arial"/>
                <a:sym typeface="Arial"/>
              </a:rPr>
              <a:t>    13.  Carefully drain the water out using a stringer and measure the weight of the cake pan with the soil. Subtract the weight of an empty pan from it. Use		 a   kitchen scale.</a:t>
            </a:r>
            <a:endParaRPr sz="800">
              <a:latin typeface="Arial"/>
              <a:ea typeface="Arial"/>
              <a:cs typeface="Arial"/>
              <a:sym typeface="Arial"/>
            </a:endParaRPr>
          </a:p>
          <a:p>
            <a:pPr indent="0" lvl="0" marL="0" rtl="0" algn="l">
              <a:spcBef>
                <a:spcPts val="0"/>
              </a:spcBef>
              <a:spcAft>
                <a:spcPts val="0"/>
              </a:spcAft>
              <a:buNone/>
            </a:pPr>
            <a:r>
              <a:rPr lang="en" sz="800">
                <a:latin typeface="Arial"/>
                <a:ea typeface="Arial"/>
                <a:cs typeface="Arial"/>
                <a:sym typeface="Arial"/>
              </a:rPr>
              <a:t>     14. Repeat steps 11-13 for all of your pans.</a:t>
            </a:r>
            <a:endParaRPr sz="800">
              <a:latin typeface="Arial"/>
              <a:ea typeface="Arial"/>
              <a:cs typeface="Arial"/>
              <a:sym typeface="Arial"/>
            </a:endParaRPr>
          </a:p>
          <a:p>
            <a:pPr indent="0" lvl="0" marL="0" rtl="0" algn="l">
              <a:spcBef>
                <a:spcPts val="0"/>
              </a:spcBef>
              <a:spcAft>
                <a:spcPts val="0"/>
              </a:spcAft>
              <a:buNone/>
            </a:pPr>
            <a:r>
              <a:rPr lang="en" sz="800">
                <a:latin typeface="Arial"/>
                <a:ea typeface="Arial"/>
                <a:cs typeface="Arial"/>
                <a:sym typeface="Arial"/>
              </a:rPr>
              <a:t>     15. Analyze your results.</a:t>
            </a:r>
            <a:endParaRPr sz="800">
              <a:latin typeface="Arial"/>
              <a:ea typeface="Arial"/>
              <a:cs typeface="Arial"/>
              <a:sym typeface="Arial"/>
            </a:endParaRPr>
          </a:p>
          <a:p>
            <a:pPr indent="0" lvl="0" marL="0" rtl="0" algn="l">
              <a:spcBef>
                <a:spcPts val="0"/>
              </a:spcBef>
              <a:spcAft>
                <a:spcPts val="0"/>
              </a:spcAft>
              <a:buNone/>
            </a:pPr>
            <a:r>
              <a:t/>
            </a:r>
            <a:endParaRPr sz="800">
              <a:solidFill>
                <a:srgbClr val="000000"/>
              </a:solidFill>
              <a:latin typeface="Arial"/>
              <a:ea typeface="Arial"/>
              <a:cs typeface="Arial"/>
              <a:sym typeface="Arial"/>
            </a:endParaRPr>
          </a:p>
          <a:p>
            <a:pPr indent="0" lvl="0" marL="0" rtl="0" algn="l">
              <a:spcBef>
                <a:spcPts val="0"/>
              </a:spcBef>
              <a:spcAft>
                <a:spcPts val="0"/>
              </a:spcAft>
              <a:buNone/>
            </a:pPr>
            <a:r>
              <a:t/>
            </a:r>
            <a:endParaRPr sz="8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t/>
            </a:r>
            <a:endParaRPr sz="800">
              <a:solidFill>
                <a:srgbClr val="333333"/>
              </a:solidFill>
              <a:latin typeface="Arial"/>
              <a:ea typeface="Arial"/>
              <a:cs typeface="Arial"/>
              <a:sym typeface="Arial"/>
            </a:endParaRPr>
          </a:p>
          <a:p>
            <a:pPr indent="0" lvl="0" marL="457200" rtl="0" algn="l">
              <a:lnSpc>
                <a:spcPct val="95000"/>
              </a:lnSpc>
              <a:spcBef>
                <a:spcPts val="1600"/>
              </a:spcBef>
              <a:spcAft>
                <a:spcPts val="1600"/>
              </a:spcAft>
              <a:buSzPts val="523"/>
              <a:buNone/>
            </a:pPr>
            <a:r>
              <a:t/>
            </a:r>
            <a:endParaRPr sz="555"/>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Observations</a:t>
            </a:r>
            <a:endParaRPr/>
          </a:p>
        </p:txBody>
      </p:sp>
      <p:sp>
        <p:nvSpPr>
          <p:cNvPr id="170" name="Google Shape;170;p30"/>
          <p:cNvSpPr txBox="1"/>
          <p:nvPr>
            <p:ph idx="1" type="body"/>
          </p:nvPr>
        </p:nvSpPr>
        <p:spPr>
          <a:xfrm>
            <a:off x="387900" y="1499499"/>
            <a:ext cx="83682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600"/>
              </a:spcAft>
              <a:buClr>
                <a:schemeClr val="dk1"/>
              </a:buClr>
              <a:buSzPct val="61111"/>
              <a:buFont typeface="Arial"/>
              <a:buNone/>
            </a:pPr>
            <a:r>
              <a:rPr lang="en"/>
              <a:t>I had</a:t>
            </a:r>
            <a:r>
              <a:rPr lang="en"/>
              <a:t> observed a few things during doing my experiment. One of them was that when the water flowed through the soil, it was taking many </a:t>
            </a:r>
            <a:r>
              <a:rPr lang="en"/>
              <a:t>particles</a:t>
            </a:r>
            <a:r>
              <a:rPr lang="en"/>
              <a:t> of soil with it into the cake pan. Many of these particles were so </a:t>
            </a:r>
            <a:r>
              <a:rPr lang="en"/>
              <a:t>miniscule</a:t>
            </a:r>
            <a:r>
              <a:rPr lang="en"/>
              <a:t> that they did not </a:t>
            </a:r>
            <a:r>
              <a:rPr lang="en"/>
              <a:t>separate</a:t>
            </a:r>
            <a:r>
              <a:rPr lang="en"/>
              <a:t> with the stringer. I think this means that the soil may have dissolved into the water. This might actually be similar to what happens to </a:t>
            </a:r>
            <a:r>
              <a:rPr lang="en"/>
              <a:t>water</a:t>
            </a:r>
            <a:r>
              <a:rPr lang="en"/>
              <a:t> bodies when silt is deposited in them. I had also had a few </a:t>
            </a:r>
            <a:r>
              <a:rPr lang="en"/>
              <a:t>preliminary</a:t>
            </a:r>
            <a:r>
              <a:rPr lang="en"/>
              <a:t> trials before my experiment in which I noticed that the more damp the soil was the less likely it was to erode. This was probably because the water </a:t>
            </a:r>
            <a:r>
              <a:rPr lang="en"/>
              <a:t>automatically</a:t>
            </a:r>
            <a:r>
              <a:rPr lang="en"/>
              <a:t> helps the soil particles bond with each other. One of the major things that I observed though, was that a lot of soil eroded of my slope. I had </a:t>
            </a:r>
            <a:r>
              <a:rPr lang="en"/>
              <a:t>probably</a:t>
            </a:r>
            <a:r>
              <a:rPr lang="en"/>
              <a:t> filled the pan just a little before the rim and after pouring water on it, it was like a whole layer of soil had been removed. This shows how much soil can possibly erode in real life.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1"/>
          <p:cNvPicPr preferRelativeResize="0"/>
          <p:nvPr/>
        </p:nvPicPr>
        <p:blipFill>
          <a:blip r:embed="rId3">
            <a:alphaModFix/>
          </a:blip>
          <a:stretch>
            <a:fillRect/>
          </a:stretch>
        </p:blipFill>
        <p:spPr>
          <a:xfrm>
            <a:off x="152400" y="152400"/>
            <a:ext cx="3629027" cy="4838702"/>
          </a:xfrm>
          <a:prstGeom prst="rect">
            <a:avLst/>
          </a:prstGeom>
          <a:noFill/>
          <a:ln>
            <a:noFill/>
          </a:ln>
        </p:spPr>
      </p:pic>
      <p:pic>
        <p:nvPicPr>
          <p:cNvPr id="176" name="Google Shape;176;p31"/>
          <p:cNvPicPr preferRelativeResize="0"/>
          <p:nvPr/>
        </p:nvPicPr>
        <p:blipFill>
          <a:blip r:embed="rId4">
            <a:alphaModFix/>
          </a:blip>
          <a:stretch>
            <a:fillRect/>
          </a:stretch>
        </p:blipFill>
        <p:spPr>
          <a:xfrm>
            <a:off x="3933827" y="152400"/>
            <a:ext cx="5057772" cy="37933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400">
                <a:solidFill>
                  <a:schemeClr val="dk1"/>
                </a:solidFill>
              </a:rPr>
              <a:t>Can </a:t>
            </a:r>
            <a:r>
              <a:rPr lang="en" sz="1400">
                <a:solidFill>
                  <a:schemeClr val="dk1"/>
                </a:solidFill>
              </a:rPr>
              <a:t>plants</a:t>
            </a:r>
            <a:r>
              <a:rPr lang="en" sz="1400">
                <a:solidFill>
                  <a:schemeClr val="dk1"/>
                </a:solidFill>
              </a:rPr>
              <a:t> reduce the amount of soil eroded on a sloping surface with water as the eroding agent?</a:t>
            </a:r>
            <a:endParaRPr sz="1400">
              <a:solidFill>
                <a:schemeClr val="dk1"/>
              </a:solidFill>
            </a:endParaRPr>
          </a:p>
          <a:p>
            <a:pPr indent="0" lvl="0" marL="0" rtl="0" algn="l">
              <a:spcBef>
                <a:spcPts val="1600"/>
              </a:spcBef>
              <a:spcAft>
                <a:spcPts val="0"/>
              </a:spcAft>
              <a:buClr>
                <a:schemeClr val="dk1"/>
              </a:buClr>
              <a:buSzPts val="1100"/>
              <a:buFont typeface="Arial"/>
              <a:buNone/>
            </a:pPr>
            <a:r>
              <a:t/>
            </a:r>
            <a:endParaRPr>
              <a:solidFill>
                <a:srgbClr val="FF0000"/>
              </a:solidFill>
            </a:endParaRPr>
          </a:p>
          <a:p>
            <a:pPr indent="0" lvl="0" marL="0" rtl="0" algn="l">
              <a:spcBef>
                <a:spcPts val="16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2"/>
          <p:cNvPicPr preferRelativeResize="0"/>
          <p:nvPr/>
        </p:nvPicPr>
        <p:blipFill>
          <a:blip r:embed="rId3">
            <a:alphaModFix/>
          </a:blip>
          <a:stretch>
            <a:fillRect/>
          </a:stretch>
        </p:blipFill>
        <p:spPr>
          <a:xfrm>
            <a:off x="0" y="0"/>
            <a:ext cx="3991777" cy="2993825"/>
          </a:xfrm>
          <a:prstGeom prst="rect">
            <a:avLst/>
          </a:prstGeom>
          <a:noFill/>
          <a:ln>
            <a:noFill/>
          </a:ln>
        </p:spPr>
      </p:pic>
      <p:pic>
        <p:nvPicPr>
          <p:cNvPr id="182" name="Google Shape;182;p32"/>
          <p:cNvPicPr preferRelativeResize="0"/>
          <p:nvPr/>
        </p:nvPicPr>
        <p:blipFill>
          <a:blip r:embed="rId4">
            <a:alphaModFix/>
          </a:blip>
          <a:stretch>
            <a:fillRect/>
          </a:stretch>
        </p:blipFill>
        <p:spPr>
          <a:xfrm>
            <a:off x="4040950" y="136023"/>
            <a:ext cx="4723825" cy="3542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3"/>
          <p:cNvPicPr preferRelativeResize="0"/>
          <p:nvPr/>
        </p:nvPicPr>
        <p:blipFill>
          <a:blip r:embed="rId3">
            <a:alphaModFix/>
          </a:blip>
          <a:stretch>
            <a:fillRect/>
          </a:stretch>
        </p:blipFill>
        <p:spPr>
          <a:xfrm>
            <a:off x="0" y="0"/>
            <a:ext cx="4779300" cy="3584475"/>
          </a:xfrm>
          <a:prstGeom prst="rect">
            <a:avLst/>
          </a:prstGeom>
          <a:noFill/>
          <a:ln>
            <a:noFill/>
          </a:ln>
        </p:spPr>
      </p:pic>
      <p:pic>
        <p:nvPicPr>
          <p:cNvPr id="188" name="Google Shape;188;p33"/>
          <p:cNvPicPr preferRelativeResize="0"/>
          <p:nvPr/>
        </p:nvPicPr>
        <p:blipFill>
          <a:blip r:embed="rId4">
            <a:alphaModFix/>
          </a:blip>
          <a:stretch>
            <a:fillRect/>
          </a:stretch>
        </p:blipFill>
        <p:spPr>
          <a:xfrm>
            <a:off x="4854850" y="43600"/>
            <a:ext cx="4289152" cy="32168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4"/>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aphicFrame>
        <p:nvGraphicFramePr>
          <p:cNvPr id="198" name="Google Shape;198;p35"/>
          <p:cNvGraphicFramePr/>
          <p:nvPr/>
        </p:nvGraphicFramePr>
        <p:xfrm>
          <a:off x="232300" y="2052188"/>
          <a:ext cx="3000000" cy="3000000"/>
        </p:xfrm>
        <a:graphic>
          <a:graphicData uri="http://schemas.openxmlformats.org/drawingml/2006/table">
            <a:tbl>
              <a:tblPr>
                <a:noFill/>
                <a:tableStyleId>{DEB9A198-EBAF-4382-AA0E-085E8A78DC7D}</a:tableStyleId>
              </a:tblPr>
              <a:tblGrid>
                <a:gridCol w="2779150"/>
                <a:gridCol w="2779150"/>
                <a:gridCol w="2779150"/>
              </a:tblGrid>
              <a:tr h="880775">
                <a:tc>
                  <a:txBody>
                    <a:bodyPr/>
                    <a:lstStyle/>
                    <a:p>
                      <a:pPr indent="0" lvl="0" marL="0" rtl="0" algn="l">
                        <a:spcBef>
                          <a:spcPts val="0"/>
                        </a:spcBef>
                        <a:spcAft>
                          <a:spcPts val="0"/>
                        </a:spcAft>
                        <a:buNone/>
                      </a:pPr>
                      <a:r>
                        <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Amount of Soil Eroded Without Plants (in grams)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200">
                          <a:solidFill>
                            <a:schemeClr val="dk1"/>
                          </a:solidFill>
                        </a:rPr>
                        <a:t>Amount of Soil Eroded With Plants (in grams)</a:t>
                      </a:r>
                      <a:endParaRPr sz="1200">
                        <a:solidFill>
                          <a:schemeClr val="dk1"/>
                        </a:solidFill>
                      </a:endParaRPr>
                    </a:p>
                  </a:txBody>
                  <a:tcPr marT="91425" marB="91425" marR="91425" marL="91425"/>
                </a:tc>
              </a:tr>
              <a:tr h="688600">
                <a:tc>
                  <a:txBody>
                    <a:bodyPr/>
                    <a:lstStyle/>
                    <a:p>
                      <a:pPr indent="0" lvl="0" marL="0" rtl="0" algn="l">
                        <a:spcBef>
                          <a:spcPts val="0"/>
                        </a:spcBef>
                        <a:spcAft>
                          <a:spcPts val="0"/>
                        </a:spcAft>
                        <a:buNone/>
                      </a:pPr>
                      <a:r>
                        <a:rPr lang="en">
                          <a:solidFill>
                            <a:schemeClr val="dk1"/>
                          </a:solidFill>
                        </a:rPr>
                        <a:t>Trial1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100</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74</a:t>
                      </a:r>
                      <a:endParaRPr>
                        <a:solidFill>
                          <a:schemeClr val="dk1"/>
                        </a:solidFill>
                      </a:endParaRPr>
                    </a:p>
                  </a:txBody>
                  <a:tcPr marT="91425" marB="91425" marR="91425" marL="91425"/>
                </a:tc>
              </a:tr>
              <a:tr h="688600">
                <a:tc>
                  <a:txBody>
                    <a:bodyPr/>
                    <a:lstStyle/>
                    <a:p>
                      <a:pPr indent="0" lvl="0" marL="0" rtl="0" algn="l">
                        <a:spcBef>
                          <a:spcPts val="0"/>
                        </a:spcBef>
                        <a:spcAft>
                          <a:spcPts val="0"/>
                        </a:spcAft>
                        <a:buNone/>
                      </a:pPr>
                      <a:r>
                        <a:rPr lang="en">
                          <a:solidFill>
                            <a:schemeClr val="dk1"/>
                          </a:solidFill>
                        </a:rPr>
                        <a:t>Trial 2</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84</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60</a:t>
                      </a:r>
                      <a:endParaRPr>
                        <a:solidFill>
                          <a:schemeClr val="dk1"/>
                        </a:solidFill>
                      </a:endParaRPr>
                    </a:p>
                  </a:txBody>
                  <a:tcPr marT="91425" marB="91425" marR="91425" marL="91425"/>
                </a:tc>
              </a:tr>
              <a:tr h="688600">
                <a:tc>
                  <a:txBody>
                    <a:bodyPr/>
                    <a:lstStyle/>
                    <a:p>
                      <a:pPr indent="0" lvl="0" marL="0" rtl="0" algn="l">
                        <a:spcBef>
                          <a:spcPts val="0"/>
                        </a:spcBef>
                        <a:spcAft>
                          <a:spcPts val="0"/>
                        </a:spcAft>
                        <a:buNone/>
                      </a:pPr>
                      <a:r>
                        <a:rPr lang="en">
                          <a:solidFill>
                            <a:schemeClr val="dk1"/>
                          </a:solidFill>
                        </a:rPr>
                        <a:t>Trial 3</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60</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50</a:t>
                      </a:r>
                      <a:endParaRPr>
                        <a:solidFill>
                          <a:schemeClr val="dk1"/>
                        </a:solidFill>
                      </a:endParaRPr>
                    </a:p>
                  </a:txBody>
                  <a:tcPr marT="91425" marB="91425" marR="91425" marL="91425"/>
                </a:tc>
              </a:tr>
            </a:tbl>
          </a:graphicData>
        </a:graphic>
      </p:graphicFrame>
      <p:sp>
        <p:nvSpPr>
          <p:cNvPr id="199" name="Google Shape;199;p35"/>
          <p:cNvSpPr txBox="1"/>
          <p:nvPr/>
        </p:nvSpPr>
        <p:spPr>
          <a:xfrm>
            <a:off x="309150" y="716925"/>
            <a:ext cx="1802100" cy="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Roboto"/>
                <a:ea typeface="Roboto"/>
                <a:cs typeface="Roboto"/>
                <a:sym typeface="Roboto"/>
              </a:rPr>
              <a:t>Data</a:t>
            </a:r>
            <a:endParaRPr sz="360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6" title="Chart"/>
          <p:cNvPicPr preferRelativeResize="0"/>
          <p:nvPr/>
        </p:nvPicPr>
        <p:blipFill>
          <a:blip r:embed="rId3">
            <a:alphaModFix/>
          </a:blip>
          <a:stretch>
            <a:fillRect/>
          </a:stretch>
        </p:blipFill>
        <p:spPr>
          <a:xfrm>
            <a:off x="1266863" y="935225"/>
            <a:ext cx="6610275" cy="4087326"/>
          </a:xfrm>
          <a:prstGeom prst="rect">
            <a:avLst/>
          </a:prstGeom>
          <a:noFill/>
          <a:ln>
            <a:noFill/>
          </a:ln>
        </p:spPr>
      </p:pic>
      <p:sp>
        <p:nvSpPr>
          <p:cNvPr id="205" name="Google Shape;205;p36"/>
          <p:cNvSpPr txBox="1"/>
          <p:nvPr/>
        </p:nvSpPr>
        <p:spPr>
          <a:xfrm>
            <a:off x="2808525" y="453850"/>
            <a:ext cx="3499200" cy="36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Soil Erosion - Trials</a:t>
            </a:r>
            <a:endParaRPr sz="1800">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nvSpPr>
        <p:spPr>
          <a:xfrm>
            <a:off x="4051650" y="2256025"/>
            <a:ext cx="1085400" cy="3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81.33</a:t>
            </a:r>
            <a:endParaRPr sz="1800">
              <a:solidFill>
                <a:schemeClr val="dk1"/>
              </a:solidFill>
              <a:latin typeface="Roboto"/>
              <a:ea typeface="Roboto"/>
              <a:cs typeface="Roboto"/>
              <a:sym typeface="Roboto"/>
            </a:endParaRPr>
          </a:p>
        </p:txBody>
      </p:sp>
      <p:sp>
        <p:nvSpPr>
          <p:cNvPr id="211" name="Google Shape;211;p37"/>
          <p:cNvSpPr txBox="1"/>
          <p:nvPr/>
        </p:nvSpPr>
        <p:spPr>
          <a:xfrm>
            <a:off x="6590525" y="2558600"/>
            <a:ext cx="1032600" cy="3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61.33</a:t>
            </a:r>
            <a:endParaRPr sz="1800">
              <a:solidFill>
                <a:schemeClr val="dk1"/>
              </a:solidFill>
              <a:latin typeface="Roboto"/>
              <a:ea typeface="Roboto"/>
              <a:cs typeface="Roboto"/>
              <a:sym typeface="Roboto"/>
            </a:endParaRPr>
          </a:p>
        </p:txBody>
      </p:sp>
      <p:pic>
        <p:nvPicPr>
          <p:cNvPr id="212" name="Google Shape;212;p37" title="Chart"/>
          <p:cNvPicPr preferRelativeResize="0"/>
          <p:nvPr/>
        </p:nvPicPr>
        <p:blipFill>
          <a:blip r:embed="rId3">
            <a:alphaModFix/>
          </a:blip>
          <a:stretch>
            <a:fillRect/>
          </a:stretch>
        </p:blipFill>
        <p:spPr>
          <a:xfrm>
            <a:off x="2525723" y="602857"/>
            <a:ext cx="5713101" cy="3532601"/>
          </a:xfrm>
          <a:prstGeom prst="rect">
            <a:avLst/>
          </a:prstGeom>
          <a:noFill/>
          <a:ln>
            <a:noFill/>
          </a:ln>
        </p:spPr>
      </p:pic>
      <p:sp>
        <p:nvSpPr>
          <p:cNvPr id="213" name="Google Shape;213;p37"/>
          <p:cNvSpPr txBox="1"/>
          <p:nvPr/>
        </p:nvSpPr>
        <p:spPr>
          <a:xfrm>
            <a:off x="4045075" y="2525700"/>
            <a:ext cx="762900" cy="2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81.33</a:t>
            </a:r>
            <a:endParaRPr sz="1800">
              <a:solidFill>
                <a:schemeClr val="dk1"/>
              </a:solidFill>
              <a:latin typeface="Roboto"/>
              <a:ea typeface="Roboto"/>
              <a:cs typeface="Roboto"/>
              <a:sym typeface="Roboto"/>
            </a:endParaRPr>
          </a:p>
        </p:txBody>
      </p:sp>
      <p:sp>
        <p:nvSpPr>
          <p:cNvPr id="214" name="Google Shape;214;p37"/>
          <p:cNvSpPr txBox="1"/>
          <p:nvPr/>
        </p:nvSpPr>
        <p:spPr>
          <a:xfrm>
            <a:off x="6261650" y="2828275"/>
            <a:ext cx="795900" cy="2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61.33</a:t>
            </a:r>
            <a:endParaRPr sz="1800">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Analysis</a:t>
            </a:r>
            <a:endParaRPr/>
          </a:p>
        </p:txBody>
      </p:sp>
      <p:sp>
        <p:nvSpPr>
          <p:cNvPr id="220" name="Google Shape;220;p3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en"/>
              <a:t>My hypothesis of less soil eroding from the slope with plants was correct with connection to my experiment. </a:t>
            </a:r>
            <a:r>
              <a:rPr lang="en"/>
              <a:t>One</a:t>
            </a:r>
            <a:r>
              <a:rPr lang="en"/>
              <a:t> of the things that may have impacted my results was that some pans had less plants than the others, but they still proved to hold the soil together even with the amount of roots that they had. The weight of the soil that eroded from the plantless slope was always greater than the weight of the soil that flowed of the slope with plants. This means that we lost less soil, thus proving my hypothesis to be correct. We know that grass is the best </a:t>
            </a:r>
            <a:r>
              <a:rPr lang="en"/>
              <a:t>type</a:t>
            </a:r>
            <a:r>
              <a:rPr lang="en"/>
              <a:t> of plant to stop soil erosion on slopes due to their </a:t>
            </a:r>
            <a:r>
              <a:rPr lang="en"/>
              <a:t>possession</a:t>
            </a:r>
            <a:r>
              <a:rPr lang="en"/>
              <a:t> of </a:t>
            </a:r>
            <a:r>
              <a:rPr lang="en"/>
              <a:t>fibrous</a:t>
            </a:r>
            <a:r>
              <a:rPr lang="en"/>
              <a:t> roots. Though our plants were chickpeas, part of the leguminous shrub category. This means that the chickpeas if a leguminous plant, but grows like a shrub, in dense clumps that support each other. A legume is can be simply be defined as a </a:t>
            </a:r>
            <a:r>
              <a:rPr lang="en"/>
              <a:t>member</a:t>
            </a:r>
            <a:r>
              <a:rPr lang="en"/>
              <a:t> of the bean family. Some other common legumes would be lentils, peas, peanuts, and soybeans. Though our </a:t>
            </a:r>
            <a:r>
              <a:rPr lang="en"/>
              <a:t>chickpea</a:t>
            </a:r>
            <a:r>
              <a:rPr lang="en"/>
              <a:t> plants </a:t>
            </a:r>
            <a:r>
              <a:rPr lang="en"/>
              <a:t>were not</a:t>
            </a:r>
            <a:r>
              <a:rPr lang="en"/>
              <a:t> this dense, they still might have displayed some shrub </a:t>
            </a:r>
            <a:r>
              <a:rPr lang="en"/>
              <a:t>qualities</a:t>
            </a:r>
            <a:r>
              <a:rPr lang="en"/>
              <a:t> when preventing soil erosion. </a:t>
            </a:r>
            <a:r>
              <a:rPr lang="en"/>
              <a:t>Another</a:t>
            </a:r>
            <a:r>
              <a:rPr lang="en"/>
              <a:t> interesting fact to consider is that chickpea plants consist of a taproot system with a primary root and small secondary roots protruding out of it. These roots are strong and are </a:t>
            </a:r>
            <a:r>
              <a:rPr lang="en"/>
              <a:t>difficult</a:t>
            </a:r>
            <a:r>
              <a:rPr lang="en"/>
              <a:t> to remove. Therefore the chickpea plant is a shrub with a taproot system, with the ability to reduce the effects of soil erosion. The data concludes the fact that plants do stop soil erosion we can and should do everything we can to plant them and save our precious, life-giving </a:t>
            </a:r>
            <a:r>
              <a:rPr lang="en"/>
              <a:t>earth</a:t>
            </a:r>
            <a:r>
              <a:rPr lang="en"/>
              <a:t>, known as soil.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226" name="Google Shape;226;p3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a:t>There a few things that could be taken away from this experiment. One of them is that plants reduce soil erosion with their roots. My experiment proved this because in every trial, I had 1 pan with plants and another without plants. My hypothesis was correct and I also would assume that the reason was also the same. The roots of the plants are what stopped the erosion from </a:t>
            </a:r>
            <a:r>
              <a:rPr lang="en"/>
              <a:t>occurring</a:t>
            </a:r>
            <a:r>
              <a:rPr lang="en"/>
              <a:t>. I also had a few </a:t>
            </a:r>
            <a:r>
              <a:rPr lang="en"/>
              <a:t>preliminary</a:t>
            </a:r>
            <a:r>
              <a:rPr lang="en"/>
              <a:t> trials to check for any errors before I did my final experiment. In these trials I observed that the damp soil is </a:t>
            </a:r>
            <a:r>
              <a:rPr lang="en"/>
              <a:t>automatically</a:t>
            </a:r>
            <a:r>
              <a:rPr lang="en"/>
              <a:t> compacted by the water, while the dry and crumbly soil erodes easily since </a:t>
            </a:r>
            <a:r>
              <a:rPr lang="en"/>
              <a:t>the</a:t>
            </a:r>
            <a:r>
              <a:rPr lang="en"/>
              <a:t> </a:t>
            </a:r>
            <a:r>
              <a:rPr lang="en"/>
              <a:t>water molecules</a:t>
            </a:r>
            <a:r>
              <a:rPr lang="en"/>
              <a:t> </a:t>
            </a:r>
            <a:r>
              <a:rPr lang="en"/>
              <a:t>can</a:t>
            </a:r>
            <a:r>
              <a:rPr lang="en"/>
              <a:t> easily </a:t>
            </a:r>
            <a:r>
              <a:rPr lang="en"/>
              <a:t>separate</a:t>
            </a:r>
            <a:r>
              <a:rPr lang="en"/>
              <a:t> the soil </a:t>
            </a:r>
            <a:r>
              <a:rPr lang="en"/>
              <a:t>particles</a:t>
            </a:r>
            <a:r>
              <a:rPr lang="en"/>
              <a:t> from each other. The big message to take away from my experiment is that soil is very important for </a:t>
            </a:r>
            <a:r>
              <a:rPr lang="en"/>
              <a:t>survival</a:t>
            </a:r>
            <a:r>
              <a:rPr lang="en"/>
              <a:t> and plants are one of the largest solutions to the problem of soil erosion.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a:t>
            </a:r>
            <a:r>
              <a:rPr lang="en"/>
              <a:t>pplications</a:t>
            </a:r>
            <a:endParaRPr/>
          </a:p>
        </p:txBody>
      </p:sp>
      <p:sp>
        <p:nvSpPr>
          <p:cNvPr id="232" name="Google Shape;232;p4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1200"/>
              </a:spcAft>
              <a:buNone/>
            </a:pPr>
            <a:r>
              <a:rPr lang="en"/>
              <a:t>There are many </a:t>
            </a:r>
            <a:r>
              <a:rPr lang="en"/>
              <a:t>different</a:t>
            </a:r>
            <a:r>
              <a:rPr lang="en"/>
              <a:t> ways that the reduction of soil erosion can impact humanity and make our world a better place. All of the flora and fauna that need a hearty amount of soil will thrive and our water bodies shall become pure due to the absence of chemically treated silt in them. Some of the next steps that can be taken to reduce this </a:t>
            </a:r>
            <a:r>
              <a:rPr lang="en"/>
              <a:t>issue include joining clubs or contribute to organizations which help the environment and animals. People are encouraged to plant as much greenery as possible and save and recycle the resources that are provided to them. They are also encouraged to try and be eco-friendly with everything that they use. For example, instead of washing their car in their driveway with buckets of water, they take it to the car wash, which recycles the water. Another thing that is possible is not using chemical fertilizers when growing plants, because this can again hurt our environment by flowing into water bodies and hurting the insects in the soil. All of these tips to save our soil may seem small and miniscule compared to the problems that face us today, but every little step towards a healthier planet help.We have to be leaders and show others how to save our soil and along with that, our planet.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Next Steps</a:t>
            </a:r>
            <a:endParaRPr/>
          </a:p>
        </p:txBody>
      </p:sp>
      <p:sp>
        <p:nvSpPr>
          <p:cNvPr id="238" name="Google Shape;238;p4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en"/>
              <a:t>There are a few steps that we can possibly take to reduce soil erosion on commercial property, one of them being planting plants and grass. This will help as plants are one of the major stoppers of soil erosion, but plants can also improve </a:t>
            </a:r>
            <a:r>
              <a:rPr lang="en"/>
              <a:t>beauty</a:t>
            </a:r>
            <a:r>
              <a:rPr lang="en"/>
              <a:t> and naturality of an area if you are stopping soil erosion in a commercial manner. It will improve the look of your </a:t>
            </a:r>
            <a:r>
              <a:rPr lang="en"/>
              <a:t>property</a:t>
            </a:r>
            <a:r>
              <a:rPr lang="en"/>
              <a:t> as </a:t>
            </a:r>
            <a:r>
              <a:rPr lang="en"/>
              <a:t>well</a:t>
            </a:r>
            <a:r>
              <a:rPr lang="en"/>
              <a:t> as reduce the things that can deplete attractiveness. The newly added plants will also require the soil to be tilled and watered regularly, </a:t>
            </a:r>
            <a:r>
              <a:rPr lang="en"/>
              <a:t>automatically</a:t>
            </a:r>
            <a:r>
              <a:rPr lang="en"/>
              <a:t> improving soil health. Another thing that could possibly be done is leveling the landscape, as soil erosion occurs best on slopes and </a:t>
            </a:r>
            <a:r>
              <a:rPr lang="en"/>
              <a:t>actually</a:t>
            </a:r>
            <a:r>
              <a:rPr lang="en"/>
              <a:t> more than on a regular leveled landscape. Though most areas might </a:t>
            </a:r>
            <a:r>
              <a:rPr lang="en"/>
              <a:t>have</a:t>
            </a:r>
            <a:r>
              <a:rPr lang="en"/>
              <a:t> naturally sloping areas, leveling the land would be best. This will also help as </a:t>
            </a:r>
            <a:r>
              <a:rPr lang="en"/>
              <a:t>irrigation</a:t>
            </a:r>
            <a:r>
              <a:rPr lang="en"/>
              <a:t> </a:t>
            </a:r>
            <a:r>
              <a:rPr lang="en"/>
              <a:t>systems</a:t>
            </a:r>
            <a:r>
              <a:rPr lang="en"/>
              <a:t> may flow to quickly in some areas and drain poorly in others.  The flat landscape will also provide plants with the </a:t>
            </a:r>
            <a:r>
              <a:rPr lang="en"/>
              <a:t>opportunity to thrive throughout the year. The final activity possible to reduce soil erosion is to install barriers. These barriers can stop soil erosion as they can can reduce the soil erosion caused by excess runoff and winds over time,  as well as provide additional privacy to your property. All of these ideas also reduce soil erosion, as well as provide additional benefits to your [property or the area where installed. If financial issues arise though, these benefits can easily be saved for as they have such benefits and are almost  a part of business itself. If you also want to improve the health of the soil itself, then manure is a better idea than fertiliser, since fertilizer may be rich in certain nutrients, but can actually reduce soil fertility over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Hypothesis</a:t>
            </a:r>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t>I</a:t>
            </a:r>
            <a:r>
              <a:rPr lang="en" sz="1400"/>
              <a:t>f I </a:t>
            </a:r>
            <a:r>
              <a:rPr lang="en" sz="1400"/>
              <a:t>pour</a:t>
            </a:r>
            <a:r>
              <a:rPr lang="en" sz="1400"/>
              <a:t> water on some sloping surfaces with plants and some without plants, then less soil will erode from the slope with plants. A plant’s roots are what </a:t>
            </a:r>
            <a:r>
              <a:rPr lang="en" sz="1400"/>
              <a:t>stabilize</a:t>
            </a:r>
            <a:r>
              <a:rPr lang="en" sz="1400"/>
              <a:t> the soil and keep it from flowing away in a runoff. Plants can also stop the erosion of soil by </a:t>
            </a:r>
            <a:r>
              <a:rPr lang="en" sz="1400"/>
              <a:t>using</a:t>
            </a:r>
            <a:r>
              <a:rPr lang="en" sz="1400"/>
              <a:t> </a:t>
            </a:r>
            <a:r>
              <a:rPr lang="en" sz="1400"/>
              <a:t>their</a:t>
            </a:r>
            <a:r>
              <a:rPr lang="en" sz="1400"/>
              <a:t> wide </a:t>
            </a:r>
            <a:r>
              <a:rPr lang="en" sz="1400"/>
              <a:t>growth</a:t>
            </a:r>
            <a:r>
              <a:rPr lang="en" sz="1400"/>
              <a:t> and branches to keep hard rainfall from damaging the soil, as well as other low-lying plants.             </a:t>
            </a:r>
            <a:r>
              <a:rPr lang="en"/>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Sources of Error</a:t>
            </a:r>
            <a:endParaRPr/>
          </a:p>
        </p:txBody>
      </p:sp>
      <p:sp>
        <p:nvSpPr>
          <p:cNvPr id="244" name="Google Shape;244;p4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There were few things that could have or did impact my results. </a:t>
            </a:r>
            <a:endParaRPr/>
          </a:p>
          <a:p>
            <a:pPr indent="-342900" lvl="0" marL="457200" rtl="0" algn="l">
              <a:spcBef>
                <a:spcPts val="1200"/>
              </a:spcBef>
              <a:spcAft>
                <a:spcPts val="0"/>
              </a:spcAft>
              <a:buSzPts val="1800"/>
              <a:buChar char="●"/>
            </a:pPr>
            <a:r>
              <a:rPr lang="en"/>
              <a:t>I was the one counting, since the use of a stopwatch seemed to fast and we needed some time for the water to actually flow and erode the soil.</a:t>
            </a:r>
            <a:endParaRPr/>
          </a:p>
          <a:p>
            <a:pPr indent="-342900" lvl="0" marL="457200" rtl="0" algn="l">
              <a:spcBef>
                <a:spcPts val="0"/>
              </a:spcBef>
              <a:spcAft>
                <a:spcPts val="0"/>
              </a:spcAft>
              <a:buSzPts val="1800"/>
              <a:buChar char="●"/>
            </a:pPr>
            <a:r>
              <a:rPr lang="en"/>
              <a:t>The amount of sunlight may have made a difference in how wet or dry the soil was. As I observed in my preliminary trials before my actual experiment. </a:t>
            </a:r>
            <a:endParaRPr/>
          </a:p>
          <a:p>
            <a:pPr indent="-342900" lvl="0" marL="457200" rtl="0" algn="l">
              <a:spcBef>
                <a:spcPts val="0"/>
              </a:spcBef>
              <a:spcAft>
                <a:spcPts val="0"/>
              </a:spcAft>
              <a:buSzPts val="1800"/>
              <a:buChar char="●"/>
            </a:pPr>
            <a:r>
              <a:rPr lang="en"/>
              <a:t>Another</a:t>
            </a:r>
            <a:r>
              <a:rPr lang="en"/>
              <a:t> thing was that my results were rounded and not very exact so the data didn’t get to complex.</a:t>
            </a:r>
            <a:endParaRPr/>
          </a:p>
          <a:p>
            <a:pPr indent="-342900" lvl="0" marL="457200" rtl="0" algn="l">
              <a:spcBef>
                <a:spcPts val="0"/>
              </a:spcBef>
              <a:spcAft>
                <a:spcPts val="0"/>
              </a:spcAft>
              <a:buSzPts val="1800"/>
              <a:buChar char="●"/>
            </a:pPr>
            <a:r>
              <a:rPr lang="en"/>
              <a:t>The final source of error was that I only completed my experiment once, as I did not have enough time to grow another set of plants. My results would have been more </a:t>
            </a:r>
            <a:r>
              <a:rPr lang="en"/>
              <a:t>reliable</a:t>
            </a:r>
            <a:r>
              <a:rPr lang="en"/>
              <a:t> if I was able to collect repeatable data.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Citations for Information</a:t>
            </a:r>
            <a:endParaRPr/>
          </a:p>
        </p:txBody>
      </p:sp>
      <p:sp>
        <p:nvSpPr>
          <p:cNvPr id="250" name="Google Shape;250;p43"/>
          <p:cNvSpPr txBox="1"/>
          <p:nvPr>
            <p:ph idx="1" type="body"/>
          </p:nvPr>
        </p:nvSpPr>
        <p:spPr>
          <a:xfrm>
            <a:off x="387900" y="1325150"/>
            <a:ext cx="8368200" cy="3772500"/>
          </a:xfrm>
          <a:prstGeom prst="rect">
            <a:avLst/>
          </a:prstGeom>
        </p:spPr>
        <p:txBody>
          <a:bodyPr anchorCtr="0" anchor="t" bIns="91425" lIns="91425" spcFirstLastPara="1" rIns="91425" wrap="square" tIns="91425">
            <a:noAutofit/>
          </a:bodyPr>
          <a:lstStyle/>
          <a:p>
            <a:pPr indent="-12700" lvl="0" marL="355600" rtl="0" algn="l">
              <a:lnSpc>
                <a:spcPct val="95000"/>
              </a:lnSpc>
              <a:spcBef>
                <a:spcPts val="1200"/>
              </a:spcBef>
              <a:spcAft>
                <a:spcPts val="0"/>
              </a:spcAft>
              <a:buSzPts val="275"/>
              <a:buNone/>
            </a:pPr>
            <a:r>
              <a:rPr lang="en" sz="1200">
                <a:latin typeface="Arial"/>
                <a:ea typeface="Arial"/>
                <a:cs typeface="Arial"/>
                <a:sym typeface="Arial"/>
              </a:rPr>
              <a:t>Queensland;, c=AU; o=The S. of. (2013, October 25). </a:t>
            </a:r>
            <a:r>
              <a:rPr i="1" lang="en" sz="1200">
                <a:latin typeface="Arial"/>
                <a:ea typeface="Arial"/>
                <a:cs typeface="Arial"/>
                <a:sym typeface="Arial"/>
              </a:rPr>
              <a:t>Impacts of erosion</a:t>
            </a:r>
            <a:r>
              <a:rPr lang="en" sz="1200">
                <a:latin typeface="Arial"/>
                <a:ea typeface="Arial"/>
                <a:cs typeface="Arial"/>
                <a:sym typeface="Arial"/>
              </a:rPr>
              <a:t>. Queensland Government. Date retrieved (Oct 25 and 26, 2023) from </a:t>
            </a:r>
            <a:r>
              <a:rPr lang="en" sz="1200" u="sng">
                <a:latin typeface="Arial"/>
                <a:ea typeface="Arial"/>
                <a:cs typeface="Arial"/>
                <a:sym typeface="Arial"/>
                <a:hlinkClick r:id="rId3"/>
              </a:rPr>
              <a:t>https://www.qld.gov.au/environment/land/management/soil/erosion/impacts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rPr lang="en" sz="1200">
                <a:latin typeface="Arial"/>
                <a:ea typeface="Arial"/>
                <a:cs typeface="Arial"/>
                <a:sym typeface="Arial"/>
              </a:rPr>
              <a:t>Mulvihill, K. (2021a, June 1). </a:t>
            </a:r>
            <a:r>
              <a:rPr i="1" lang="en" sz="1200">
                <a:latin typeface="Arial"/>
                <a:ea typeface="Arial"/>
                <a:cs typeface="Arial"/>
                <a:sym typeface="Arial"/>
              </a:rPr>
              <a:t>Soil erosion 101</a:t>
            </a:r>
            <a:r>
              <a:rPr lang="en" sz="1200">
                <a:latin typeface="Arial"/>
                <a:ea typeface="Arial"/>
                <a:cs typeface="Arial"/>
                <a:sym typeface="Arial"/>
              </a:rPr>
              <a:t>. Erosion 101: Everything You Need to Know About Soil Erosion. </a:t>
            </a:r>
            <a:r>
              <a:rPr lang="en" sz="1200">
                <a:latin typeface="Arial"/>
                <a:ea typeface="Arial"/>
                <a:cs typeface="Arial"/>
                <a:sym typeface="Arial"/>
              </a:rPr>
              <a:t>Date retrieved (Oct 25 and 26, 2023) from </a:t>
            </a:r>
            <a:r>
              <a:rPr lang="en" sz="1200" u="sng">
                <a:latin typeface="Arial"/>
                <a:ea typeface="Arial"/>
                <a:cs typeface="Arial"/>
                <a:sym typeface="Arial"/>
                <a:hlinkClick r:id="rId4"/>
              </a:rPr>
              <a:t>https://www.nrdc.org/stories/soil-erosion-101#water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rPr i="1" lang="en" sz="1200">
                <a:latin typeface="Arial"/>
                <a:ea typeface="Arial"/>
                <a:cs typeface="Arial"/>
                <a:sym typeface="Arial"/>
              </a:rPr>
              <a:t>Soil erosion: Why it happens and what we can do about it</a:t>
            </a:r>
            <a:r>
              <a:rPr lang="en" sz="1200">
                <a:latin typeface="Arial"/>
                <a:ea typeface="Arial"/>
                <a:cs typeface="Arial"/>
                <a:sym typeface="Arial"/>
              </a:rPr>
              <a:t>. Project Learning Tree. (2021, February 11). </a:t>
            </a:r>
            <a:r>
              <a:rPr lang="en" sz="1200">
                <a:latin typeface="Arial"/>
                <a:ea typeface="Arial"/>
                <a:cs typeface="Arial"/>
                <a:sym typeface="Arial"/>
              </a:rPr>
              <a:t> Date retrieved (Oct 25, 2023) from  </a:t>
            </a:r>
            <a:r>
              <a:rPr lang="en" sz="1200" u="sng">
                <a:latin typeface="Arial"/>
                <a:ea typeface="Arial"/>
                <a:cs typeface="Arial"/>
                <a:sym typeface="Arial"/>
                <a:hlinkClick r:id="rId5"/>
              </a:rPr>
              <a:t>https://www.plt.org/educator-tips/how-prevent-soil-erosion/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rPr i="1" lang="en" sz="1200">
                <a:latin typeface="Arial"/>
                <a:ea typeface="Arial"/>
                <a:cs typeface="Arial"/>
                <a:sym typeface="Arial"/>
              </a:rPr>
              <a:t>What is topsoil?</a:t>
            </a:r>
            <a:r>
              <a:rPr lang="en" sz="1200">
                <a:latin typeface="Arial"/>
                <a:ea typeface="Arial"/>
                <a:cs typeface="Arial"/>
                <a:sym typeface="Arial"/>
              </a:rPr>
              <a:t>. Online Soil. (n.d.). Date retrieved (Oct 25 and 26, 2023) from </a:t>
            </a:r>
            <a:r>
              <a:rPr lang="en" sz="1200" u="sng">
                <a:latin typeface="Arial"/>
                <a:ea typeface="Arial"/>
                <a:cs typeface="Arial"/>
                <a:sym typeface="Arial"/>
                <a:hlinkClick r:id="rId6"/>
              </a:rPr>
              <a:t>https://www.onlinesoil.co.uk/knowledge-base/general-info/what-is-topsoil#:~:text=Topsoil%20is%20the%20upper%20layer,the%20ground’s%20nutrients%20and%20fertility</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rPr lang="en" sz="1200">
                <a:latin typeface="Arial"/>
                <a:ea typeface="Arial"/>
                <a:cs typeface="Arial"/>
                <a:sym typeface="Arial"/>
              </a:rPr>
              <a:t>Roundy, D. (2023, October 26). </a:t>
            </a:r>
            <a:r>
              <a:rPr i="1" lang="en" sz="1200">
                <a:latin typeface="Arial"/>
                <a:ea typeface="Arial"/>
                <a:cs typeface="Arial"/>
                <a:sym typeface="Arial"/>
              </a:rPr>
              <a:t>Plants vs erosion: The power of erosion control plants</a:t>
            </a:r>
            <a:r>
              <a:rPr lang="en" sz="1200">
                <a:latin typeface="Arial"/>
                <a:ea typeface="Arial"/>
                <a:cs typeface="Arial"/>
                <a:sym typeface="Arial"/>
              </a:rPr>
              <a:t>. Granite Seed and Erosion Control. Date </a:t>
            </a:r>
            <a:r>
              <a:rPr lang="en" sz="1200">
                <a:latin typeface="Arial"/>
                <a:ea typeface="Arial"/>
                <a:cs typeface="Arial"/>
                <a:sym typeface="Arial"/>
              </a:rPr>
              <a:t>retrieved</a:t>
            </a:r>
            <a:r>
              <a:rPr lang="en" sz="1200">
                <a:latin typeface="Arial"/>
                <a:ea typeface="Arial"/>
                <a:cs typeface="Arial"/>
                <a:sym typeface="Arial"/>
              </a:rPr>
              <a:t> (Oct 31, 2023) from </a:t>
            </a:r>
            <a:r>
              <a:rPr lang="en" sz="1200" u="sng">
                <a:latin typeface="Arial"/>
                <a:ea typeface="Arial"/>
                <a:cs typeface="Arial"/>
                <a:sym typeface="Arial"/>
                <a:hlinkClick r:id="rId7"/>
              </a:rPr>
              <a:t>https://graniteseed.com/blog/how-do-plants-help-prevent-erosion/#:~:text=The%20plant’s%20roots%20also%20hold,This%20helps%20prevent%20soil%20runoff.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12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10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869">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869">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3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300">
              <a:latin typeface="Arial"/>
              <a:ea typeface="Arial"/>
              <a:cs typeface="Arial"/>
              <a:sym typeface="Arial"/>
            </a:endParaRPr>
          </a:p>
          <a:p>
            <a:pPr indent="0" lvl="0" marL="0" rtl="0" algn="l">
              <a:lnSpc>
                <a:spcPct val="80000"/>
              </a:lnSpc>
              <a:spcBef>
                <a:spcPts val="1200"/>
              </a:spcBef>
              <a:spcAft>
                <a:spcPts val="0"/>
              </a:spcAft>
              <a:buSzPts val="275"/>
              <a:buNone/>
            </a:pPr>
            <a:r>
              <a:rPr lang="en" sz="300">
                <a:latin typeface="Arial"/>
                <a:ea typeface="Arial"/>
                <a:cs typeface="Arial"/>
                <a:sym typeface="Arial"/>
              </a:rPr>
              <a:t>  </a:t>
            </a:r>
            <a:endParaRPr sz="300">
              <a:latin typeface="Arial"/>
              <a:ea typeface="Arial"/>
              <a:cs typeface="Arial"/>
              <a:sym typeface="Arial"/>
            </a:endParaRPr>
          </a:p>
          <a:p>
            <a:pPr indent="-12700" lvl="0" marL="355600" rtl="0" algn="l">
              <a:lnSpc>
                <a:spcPct val="95000"/>
              </a:lnSpc>
              <a:spcBef>
                <a:spcPts val="1200"/>
              </a:spcBef>
              <a:spcAft>
                <a:spcPts val="0"/>
              </a:spcAft>
              <a:buSzPts val="275"/>
              <a:buNone/>
            </a:pPr>
            <a:r>
              <a:t/>
            </a:r>
            <a:endParaRPr sz="300">
              <a:latin typeface="Arial"/>
              <a:ea typeface="Arial"/>
              <a:cs typeface="Arial"/>
              <a:sym typeface="Arial"/>
            </a:endParaRPr>
          </a:p>
          <a:p>
            <a:pPr indent="0" lvl="0" marL="0" rtl="0" algn="l">
              <a:lnSpc>
                <a:spcPct val="95000"/>
              </a:lnSpc>
              <a:spcBef>
                <a:spcPts val="1200"/>
              </a:spcBef>
              <a:spcAft>
                <a:spcPts val="1200"/>
              </a:spcAft>
              <a:buSzPts val="275"/>
              <a:buNone/>
            </a:pPr>
            <a:r>
              <a:t/>
            </a:r>
            <a:endParaRPr sz="3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Citations for Information Con.</a:t>
            </a:r>
            <a:endParaRPr/>
          </a:p>
        </p:txBody>
      </p:sp>
      <p:sp>
        <p:nvSpPr>
          <p:cNvPr id="256" name="Google Shape;256;p4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342900" rtl="0" algn="l">
              <a:lnSpc>
                <a:spcPct val="105000"/>
              </a:lnSpc>
              <a:spcBef>
                <a:spcPts val="1200"/>
              </a:spcBef>
              <a:spcAft>
                <a:spcPts val="0"/>
              </a:spcAft>
              <a:buClr>
                <a:srgbClr val="000000"/>
              </a:buClr>
              <a:buSzPts val="358"/>
              <a:buFont typeface="Arial"/>
              <a:buNone/>
            </a:pPr>
            <a:r>
              <a:rPr lang="en" sz="1057">
                <a:solidFill>
                  <a:srgbClr val="FFFFFF"/>
                </a:solidFill>
                <a:latin typeface="Arial"/>
                <a:ea typeface="Arial"/>
                <a:cs typeface="Arial"/>
                <a:sym typeface="Arial"/>
              </a:rPr>
              <a:t>“Discovering the Subsoil : Programme: Horizon: Cordis: European Commission.” </a:t>
            </a:r>
            <a:r>
              <a:rPr i="1" lang="en" sz="1057">
                <a:solidFill>
                  <a:srgbClr val="FFFFFF"/>
                </a:solidFill>
                <a:latin typeface="Arial"/>
                <a:ea typeface="Arial"/>
                <a:cs typeface="Arial"/>
                <a:sym typeface="Arial"/>
              </a:rPr>
              <a:t>CORDIS</a:t>
            </a:r>
            <a:r>
              <a:rPr lang="en" sz="1057">
                <a:solidFill>
                  <a:srgbClr val="FFFFFF"/>
                </a:solidFill>
                <a:latin typeface="Arial"/>
                <a:ea typeface="Arial"/>
                <a:cs typeface="Arial"/>
                <a:sym typeface="Arial"/>
              </a:rPr>
              <a:t>, CORDIS, Date retrieved (Feb 28, 2024) from</a:t>
            </a:r>
            <a:r>
              <a:rPr lang="en" sz="1057">
                <a:solidFill>
                  <a:srgbClr val="FFFFFF"/>
                </a:solidFill>
                <a:uFill>
                  <a:noFill/>
                </a:uFill>
                <a:latin typeface="Arial"/>
                <a:ea typeface="Arial"/>
                <a:cs typeface="Arial"/>
                <a:sym typeface="Arial"/>
                <a:hlinkClick r:id="rId3">
                  <a:extLst>
                    <a:ext uri="{A12FA001-AC4F-418D-AE19-62706E023703}">
                      <ahyp:hlinkClr val="tx"/>
                    </a:ext>
                  </a:extLst>
                </a:hlinkClick>
              </a:rPr>
              <a:t> </a:t>
            </a:r>
            <a:r>
              <a:rPr lang="en" sz="1057" u="sng">
                <a:solidFill>
                  <a:srgbClr val="FFFFFF"/>
                </a:solidFill>
                <a:latin typeface="Arial"/>
                <a:ea typeface="Arial"/>
                <a:cs typeface="Arial"/>
                <a:sym typeface="Arial"/>
                <a:hlinkClick r:id="rId4">
                  <a:extLst>
                    <a:ext uri="{A12FA001-AC4F-418D-AE19-62706E023703}">
                      <ahyp:hlinkClr val="tx"/>
                    </a:ext>
                  </a:extLst>
                </a:hlinkClick>
              </a:rPr>
              <a:t>cordis.europa.eu/programme/id/HORIZON_HORIZON-MISS-2023-SOIL-01-01</a:t>
            </a:r>
            <a:endParaRPr sz="1057" u="sng">
              <a:solidFill>
                <a:srgbClr val="FFFFFF"/>
              </a:solidFill>
              <a:latin typeface="Arial"/>
              <a:ea typeface="Arial"/>
              <a:cs typeface="Arial"/>
              <a:sym typeface="Arial"/>
            </a:endParaRPr>
          </a:p>
          <a:p>
            <a:pPr indent="0" lvl="0" marL="342900" rtl="0" algn="l">
              <a:lnSpc>
                <a:spcPct val="105000"/>
              </a:lnSpc>
              <a:spcBef>
                <a:spcPts val="1200"/>
              </a:spcBef>
              <a:spcAft>
                <a:spcPts val="0"/>
              </a:spcAft>
              <a:buClr>
                <a:srgbClr val="000000"/>
              </a:buClr>
              <a:buSzPts val="358"/>
              <a:buFont typeface="Arial"/>
              <a:buNone/>
            </a:pPr>
            <a:r>
              <a:rPr lang="en" sz="1057">
                <a:solidFill>
                  <a:srgbClr val="FFFFFF"/>
                </a:solidFill>
                <a:latin typeface="Arial"/>
                <a:ea typeface="Arial"/>
                <a:cs typeface="Arial"/>
                <a:sym typeface="Arial"/>
              </a:rPr>
              <a:t>“Soil Erosion: Causes and Effects.” </a:t>
            </a:r>
            <a:r>
              <a:rPr i="1" lang="en" sz="1057">
                <a:solidFill>
                  <a:srgbClr val="FFFFFF"/>
                </a:solidFill>
                <a:latin typeface="Arial"/>
                <a:ea typeface="Arial"/>
                <a:cs typeface="Arial"/>
                <a:sym typeface="Arial"/>
              </a:rPr>
              <a:t>Ontario.Ca</a:t>
            </a:r>
            <a:r>
              <a:rPr lang="en" sz="1057">
                <a:solidFill>
                  <a:srgbClr val="FFFFFF"/>
                </a:solidFill>
                <a:latin typeface="Arial"/>
                <a:ea typeface="Arial"/>
                <a:cs typeface="Arial"/>
                <a:sym typeface="Arial"/>
              </a:rPr>
              <a:t>, Date retrieved (Feb 26, 2024)</a:t>
            </a:r>
            <a:r>
              <a:rPr lang="en" sz="1057">
                <a:solidFill>
                  <a:srgbClr val="FFFFFF"/>
                </a:solidFill>
                <a:uFill>
                  <a:noFill/>
                </a:uFill>
                <a:latin typeface="Arial"/>
                <a:ea typeface="Arial"/>
                <a:cs typeface="Arial"/>
                <a:sym typeface="Arial"/>
                <a:hlinkClick r:id="rId5">
                  <a:extLst>
                    <a:ext uri="{A12FA001-AC4F-418D-AE19-62706E023703}">
                      <ahyp:hlinkClr val="tx"/>
                    </a:ext>
                  </a:extLst>
                </a:hlinkClick>
              </a:rPr>
              <a:t> </a:t>
            </a:r>
            <a:r>
              <a:rPr lang="en" sz="1057" u="sng">
                <a:solidFill>
                  <a:srgbClr val="FFFFFF"/>
                </a:solidFill>
                <a:latin typeface="Arial"/>
                <a:ea typeface="Arial"/>
                <a:cs typeface="Arial"/>
                <a:sym typeface="Arial"/>
                <a:hlinkClick r:id="rId6">
                  <a:extLst>
                    <a:ext uri="{A12FA001-AC4F-418D-AE19-62706E023703}">
                      <ahyp:hlinkClr val="tx"/>
                    </a:ext>
                  </a:extLst>
                </a:hlinkClick>
              </a:rPr>
              <a:t>www.ontario.ca/page/soil-erosion-causes-and-effects</a:t>
            </a:r>
            <a:r>
              <a:rPr lang="en" sz="1057">
                <a:solidFill>
                  <a:srgbClr val="FFFFFF"/>
                </a:solidFill>
                <a:latin typeface="Arial"/>
                <a:ea typeface="Arial"/>
                <a:cs typeface="Arial"/>
                <a:sym typeface="Arial"/>
              </a:rPr>
              <a:t>.</a:t>
            </a:r>
            <a:endParaRPr sz="1057">
              <a:solidFill>
                <a:srgbClr val="FFFFFF"/>
              </a:solidFill>
              <a:latin typeface="Arial"/>
              <a:ea typeface="Arial"/>
              <a:cs typeface="Arial"/>
              <a:sym typeface="Arial"/>
            </a:endParaRPr>
          </a:p>
          <a:p>
            <a:pPr indent="0" lvl="0" marL="342900" rtl="0" algn="l">
              <a:lnSpc>
                <a:spcPct val="105000"/>
              </a:lnSpc>
              <a:spcBef>
                <a:spcPts val="1200"/>
              </a:spcBef>
              <a:spcAft>
                <a:spcPts val="0"/>
              </a:spcAft>
              <a:buClr>
                <a:srgbClr val="000000"/>
              </a:buClr>
              <a:buSzPts val="358"/>
              <a:buFont typeface="Arial"/>
              <a:buNone/>
            </a:pPr>
            <a:r>
              <a:rPr lang="en" sz="1057">
                <a:solidFill>
                  <a:srgbClr val="FFFFFF"/>
                </a:solidFill>
                <a:latin typeface="Arial"/>
                <a:ea typeface="Arial"/>
                <a:cs typeface="Arial"/>
                <a:sym typeface="Arial"/>
              </a:rPr>
              <a:t>“Taproot.” </a:t>
            </a:r>
            <a:r>
              <a:rPr i="1" lang="en" sz="1057">
                <a:solidFill>
                  <a:srgbClr val="FFFFFF"/>
                </a:solidFill>
                <a:latin typeface="Arial"/>
                <a:ea typeface="Arial"/>
                <a:cs typeface="Arial"/>
                <a:sym typeface="Arial"/>
              </a:rPr>
              <a:t>Taproot - an Overview | ScienceDirect Topics</a:t>
            </a:r>
            <a:r>
              <a:rPr lang="en" sz="1057">
                <a:solidFill>
                  <a:srgbClr val="FFFFFF"/>
                </a:solidFill>
                <a:latin typeface="Arial"/>
                <a:ea typeface="Arial"/>
                <a:cs typeface="Arial"/>
                <a:sym typeface="Arial"/>
              </a:rPr>
              <a:t>, Date retrieved (Feb 14, 2024) from,</a:t>
            </a:r>
            <a:r>
              <a:rPr lang="en" sz="1057">
                <a:solidFill>
                  <a:srgbClr val="FFFFFF"/>
                </a:solidFill>
                <a:uFill>
                  <a:noFill/>
                </a:uFill>
                <a:latin typeface="Arial"/>
                <a:ea typeface="Arial"/>
                <a:cs typeface="Arial"/>
                <a:sym typeface="Arial"/>
                <a:hlinkClick r:id="rId7">
                  <a:extLst>
                    <a:ext uri="{A12FA001-AC4F-418D-AE19-62706E023703}">
                      <ahyp:hlinkClr val="tx"/>
                    </a:ext>
                  </a:extLst>
                </a:hlinkClick>
              </a:rPr>
              <a:t> </a:t>
            </a:r>
            <a:r>
              <a:rPr lang="en" sz="1057" u="sng">
                <a:solidFill>
                  <a:srgbClr val="FFFFFF"/>
                </a:solidFill>
                <a:latin typeface="Arial"/>
                <a:ea typeface="Arial"/>
                <a:cs typeface="Arial"/>
                <a:sym typeface="Arial"/>
                <a:hlinkClick r:id="rId8">
                  <a:extLst>
                    <a:ext uri="{A12FA001-AC4F-418D-AE19-62706E023703}">
                      <ahyp:hlinkClr val="tx"/>
                    </a:ext>
                  </a:extLst>
                </a:hlinkClick>
              </a:rPr>
              <a:t>www.sciencedirect.com/topics/agricultural-and-biological-sciences/taproot#:~:text=Chickpea%20has%20a%20typical%20taproot,composition%20(Gregory%2C%201988)</a:t>
            </a:r>
            <a:r>
              <a:rPr lang="en" sz="1057">
                <a:solidFill>
                  <a:srgbClr val="FFFFFF"/>
                </a:solidFill>
                <a:latin typeface="Arial"/>
                <a:ea typeface="Arial"/>
                <a:cs typeface="Arial"/>
                <a:sym typeface="Arial"/>
              </a:rPr>
              <a:t>.  </a:t>
            </a:r>
            <a:endParaRPr sz="1057">
              <a:solidFill>
                <a:srgbClr val="FFFFFF"/>
              </a:solidFill>
              <a:latin typeface="Arial"/>
              <a:ea typeface="Arial"/>
              <a:cs typeface="Arial"/>
              <a:sym typeface="Arial"/>
            </a:endParaRPr>
          </a:p>
          <a:p>
            <a:pPr indent="0" lvl="0" marL="342900" rtl="0" algn="l">
              <a:lnSpc>
                <a:spcPct val="105000"/>
              </a:lnSpc>
              <a:spcBef>
                <a:spcPts val="1200"/>
              </a:spcBef>
              <a:spcAft>
                <a:spcPts val="0"/>
              </a:spcAft>
              <a:buClr>
                <a:srgbClr val="000000"/>
              </a:buClr>
              <a:buSzPts val="358"/>
              <a:buFont typeface="Arial"/>
              <a:buNone/>
            </a:pPr>
            <a:r>
              <a:rPr lang="en" sz="1057">
                <a:solidFill>
                  <a:srgbClr val="FFFFFF"/>
                </a:solidFill>
                <a:latin typeface="Arial"/>
                <a:ea typeface="Arial"/>
                <a:cs typeface="Arial"/>
                <a:sym typeface="Arial"/>
              </a:rPr>
              <a:t>Akbari, Morteza, et al. “Assessing Impacts of Floods Disaster on Soil Erosion Risk Based on the Rusle-GLOSEM Approach in Western Iran - Natural Hazards.” </a:t>
            </a:r>
            <a:r>
              <a:rPr i="1" lang="en" sz="1057">
                <a:solidFill>
                  <a:srgbClr val="FFFFFF"/>
                </a:solidFill>
                <a:latin typeface="Arial"/>
                <a:ea typeface="Arial"/>
                <a:cs typeface="Arial"/>
                <a:sym typeface="Arial"/>
              </a:rPr>
              <a:t>SpringerLink</a:t>
            </a:r>
            <a:r>
              <a:rPr lang="en" sz="1057">
                <a:solidFill>
                  <a:srgbClr val="FFFFFF"/>
                </a:solidFill>
                <a:latin typeface="Arial"/>
                <a:ea typeface="Arial"/>
                <a:cs typeface="Arial"/>
                <a:sym typeface="Arial"/>
              </a:rPr>
              <a:t>, Springer Netherlands, 30 Mar. 2023, Date retrieved ( Feb 21, 2024) from,</a:t>
            </a:r>
            <a:r>
              <a:rPr lang="en" sz="1057">
                <a:solidFill>
                  <a:srgbClr val="FFFFFF"/>
                </a:solidFill>
                <a:uFill>
                  <a:noFill/>
                </a:uFill>
                <a:latin typeface="Arial"/>
                <a:ea typeface="Arial"/>
                <a:cs typeface="Arial"/>
                <a:sym typeface="Arial"/>
                <a:hlinkClick r:id="rId9">
                  <a:extLst>
                    <a:ext uri="{A12FA001-AC4F-418D-AE19-62706E023703}">
                      <ahyp:hlinkClr val="tx"/>
                    </a:ext>
                  </a:extLst>
                </a:hlinkClick>
              </a:rPr>
              <a:t> </a:t>
            </a:r>
            <a:r>
              <a:rPr lang="en" sz="1057" u="sng">
                <a:solidFill>
                  <a:srgbClr val="FFFFFF"/>
                </a:solidFill>
                <a:latin typeface="Arial"/>
                <a:ea typeface="Arial"/>
                <a:cs typeface="Arial"/>
                <a:sym typeface="Arial"/>
                <a:hlinkClick r:id="rId10">
                  <a:extLst>
                    <a:ext uri="{A12FA001-AC4F-418D-AE19-62706E023703}">
                      <ahyp:hlinkClr val="tx"/>
                    </a:ext>
                  </a:extLst>
                </a:hlinkClick>
              </a:rPr>
              <a:t>link.springer.com/article/10.1007/s11069-023-05925-y#:~:text=Floods%20can%20also%20cause%20damage,most%20critical%20(Lal%202008)</a:t>
            </a:r>
            <a:r>
              <a:rPr lang="en" sz="1057">
                <a:solidFill>
                  <a:srgbClr val="FFFFFF"/>
                </a:solidFill>
                <a:latin typeface="Arial"/>
                <a:ea typeface="Arial"/>
                <a:cs typeface="Arial"/>
                <a:sym typeface="Arial"/>
              </a:rPr>
              <a:t>. </a:t>
            </a:r>
            <a:endParaRPr sz="1057">
              <a:solidFill>
                <a:srgbClr val="FFFFFF"/>
              </a:solidFill>
              <a:latin typeface="Arial"/>
              <a:ea typeface="Arial"/>
              <a:cs typeface="Arial"/>
              <a:sym typeface="Arial"/>
            </a:endParaRPr>
          </a:p>
          <a:p>
            <a:pPr indent="0" lvl="0" marL="342900" rtl="0" algn="l">
              <a:lnSpc>
                <a:spcPct val="105000"/>
              </a:lnSpc>
              <a:spcBef>
                <a:spcPts val="1200"/>
              </a:spcBef>
              <a:spcAft>
                <a:spcPts val="0"/>
              </a:spcAft>
              <a:buClr>
                <a:srgbClr val="000000"/>
              </a:buClr>
              <a:buSzPts val="358"/>
              <a:buFont typeface="Arial"/>
              <a:buNone/>
            </a:pPr>
            <a:r>
              <a:rPr lang="en" sz="1057">
                <a:solidFill>
                  <a:srgbClr val="FFFFFF"/>
                </a:solidFill>
                <a:latin typeface="Arial"/>
                <a:ea typeface="Arial"/>
                <a:cs typeface="Arial"/>
                <a:sym typeface="Arial"/>
              </a:rPr>
              <a:t>“Understanding Droughts.” </a:t>
            </a:r>
            <a:r>
              <a:rPr i="1" lang="en" sz="1057">
                <a:solidFill>
                  <a:srgbClr val="FFFFFF"/>
                </a:solidFill>
                <a:latin typeface="Arial"/>
                <a:ea typeface="Arial"/>
                <a:cs typeface="Arial"/>
                <a:sym typeface="Arial"/>
              </a:rPr>
              <a:t>Education</a:t>
            </a:r>
            <a:r>
              <a:rPr lang="en" sz="1057">
                <a:solidFill>
                  <a:srgbClr val="FFFFFF"/>
                </a:solidFill>
                <a:latin typeface="Arial"/>
                <a:ea typeface="Arial"/>
                <a:cs typeface="Arial"/>
                <a:sym typeface="Arial"/>
              </a:rPr>
              <a:t>, Education, Date retrieved (March 7, 2024) from,</a:t>
            </a:r>
            <a:r>
              <a:rPr lang="en" sz="1057">
                <a:solidFill>
                  <a:srgbClr val="FFFFFF"/>
                </a:solidFill>
                <a:uFill>
                  <a:noFill/>
                </a:uFill>
                <a:latin typeface="Arial"/>
                <a:ea typeface="Arial"/>
                <a:cs typeface="Arial"/>
                <a:sym typeface="Arial"/>
                <a:hlinkClick r:id="rId11">
                  <a:extLst>
                    <a:ext uri="{A12FA001-AC4F-418D-AE19-62706E023703}">
                      <ahyp:hlinkClr val="tx"/>
                    </a:ext>
                  </a:extLst>
                </a:hlinkClick>
              </a:rPr>
              <a:t> </a:t>
            </a:r>
            <a:r>
              <a:rPr lang="en" sz="1057" u="sng">
                <a:solidFill>
                  <a:srgbClr val="FFFFFF"/>
                </a:solidFill>
                <a:latin typeface="Arial"/>
                <a:ea typeface="Arial"/>
                <a:cs typeface="Arial"/>
                <a:sym typeface="Arial"/>
                <a:hlinkClick r:id="rId12">
                  <a:extLst>
                    <a:ext uri="{A12FA001-AC4F-418D-AE19-62706E023703}">
                      <ahyp:hlinkClr val="tx"/>
                    </a:ext>
                  </a:extLst>
                </a:hlinkClick>
              </a:rPr>
              <a:t>education.nationalgeographic.org/resource/understanding-droughts/</a:t>
            </a:r>
            <a:r>
              <a:rPr lang="en" sz="1057">
                <a:solidFill>
                  <a:srgbClr val="FFFFFF"/>
                </a:solidFill>
                <a:latin typeface="Arial"/>
                <a:ea typeface="Arial"/>
                <a:cs typeface="Arial"/>
                <a:sym typeface="Arial"/>
              </a:rPr>
              <a:t>. </a:t>
            </a:r>
            <a:endParaRPr sz="1057">
              <a:solidFill>
                <a:srgbClr val="FFFFFF"/>
              </a:solidFill>
              <a:latin typeface="Arial"/>
              <a:ea typeface="Arial"/>
              <a:cs typeface="Arial"/>
              <a:sym typeface="Arial"/>
            </a:endParaRPr>
          </a:p>
          <a:p>
            <a:pPr indent="0" lvl="0" marL="342900" rtl="0" algn="l">
              <a:lnSpc>
                <a:spcPct val="105000"/>
              </a:lnSpc>
              <a:spcBef>
                <a:spcPts val="1200"/>
              </a:spcBef>
              <a:spcAft>
                <a:spcPts val="0"/>
              </a:spcAft>
              <a:buClr>
                <a:srgbClr val="000000"/>
              </a:buClr>
              <a:buSzPts val="358"/>
              <a:buFont typeface="Arial"/>
              <a:buNone/>
            </a:pPr>
            <a:r>
              <a:rPr lang="en" sz="1057">
                <a:solidFill>
                  <a:srgbClr val="FFFFFF"/>
                </a:solidFill>
                <a:latin typeface="Arial"/>
                <a:ea typeface="Arial"/>
                <a:cs typeface="Arial"/>
                <a:sym typeface="Arial"/>
              </a:rPr>
              <a:t>Sulaeman, Dede, and Thomas Westhoff. “The Causes and Effects of Soil Erosion, and How to Prevent It.” </a:t>
            </a:r>
            <a:r>
              <a:rPr i="1" lang="en" sz="1057">
                <a:solidFill>
                  <a:srgbClr val="FFFFFF"/>
                </a:solidFill>
                <a:latin typeface="Arial"/>
                <a:ea typeface="Arial"/>
                <a:cs typeface="Arial"/>
                <a:sym typeface="Arial"/>
              </a:rPr>
              <a:t>World Resources Institute</a:t>
            </a:r>
            <a:r>
              <a:rPr lang="en" sz="1057">
                <a:solidFill>
                  <a:srgbClr val="FFFFFF"/>
                </a:solidFill>
                <a:latin typeface="Arial"/>
                <a:ea typeface="Arial"/>
                <a:cs typeface="Arial"/>
                <a:sym typeface="Arial"/>
              </a:rPr>
              <a:t>, World Resources Institute, 7 Feb. 2020, Date retrieved (March 9, 2024) from,</a:t>
            </a:r>
            <a:r>
              <a:rPr lang="en" sz="1057">
                <a:solidFill>
                  <a:srgbClr val="FFFFFF"/>
                </a:solidFill>
                <a:uFill>
                  <a:noFill/>
                </a:uFill>
                <a:latin typeface="Arial"/>
                <a:ea typeface="Arial"/>
                <a:cs typeface="Arial"/>
                <a:sym typeface="Arial"/>
                <a:hlinkClick r:id="rId13">
                  <a:extLst>
                    <a:ext uri="{A12FA001-AC4F-418D-AE19-62706E023703}">
                      <ahyp:hlinkClr val="tx"/>
                    </a:ext>
                  </a:extLst>
                </a:hlinkClick>
              </a:rPr>
              <a:t> </a:t>
            </a:r>
            <a:r>
              <a:rPr lang="en" sz="1057" u="sng">
                <a:solidFill>
                  <a:srgbClr val="FFFFFF"/>
                </a:solidFill>
                <a:latin typeface="Arial"/>
                <a:ea typeface="Arial"/>
                <a:cs typeface="Arial"/>
                <a:sym typeface="Arial"/>
                <a:hlinkClick r:id="rId14">
                  <a:extLst>
                    <a:ext uri="{A12FA001-AC4F-418D-AE19-62706E023703}">
                      <ahyp:hlinkClr val="tx"/>
                    </a:ext>
                  </a:extLst>
                </a:hlinkClick>
              </a:rPr>
              <a:t>www.wri.org/insights/causes-and-effects-soil-erosion-and-how-prevent-it#:~:text=Soil%20erosion%20decreases%20soil%20fertility,more%20likely%20to%20happen%20again</a:t>
            </a:r>
            <a:r>
              <a:rPr lang="en" sz="1057">
                <a:solidFill>
                  <a:srgbClr val="FFFFFF"/>
                </a:solidFill>
                <a:latin typeface="Arial"/>
                <a:ea typeface="Arial"/>
                <a:cs typeface="Arial"/>
                <a:sym typeface="Arial"/>
              </a:rPr>
              <a:t>. </a:t>
            </a:r>
            <a:endParaRPr sz="1057">
              <a:solidFill>
                <a:srgbClr val="FFFFFF"/>
              </a:solidFill>
              <a:latin typeface="Arial"/>
              <a:ea typeface="Arial"/>
              <a:cs typeface="Arial"/>
              <a:sym typeface="Arial"/>
            </a:endParaRPr>
          </a:p>
          <a:p>
            <a:pPr indent="0" lvl="0" marL="0" rtl="0" algn="l">
              <a:lnSpc>
                <a:spcPct val="105000"/>
              </a:lnSpc>
              <a:spcBef>
                <a:spcPts val="1200"/>
              </a:spcBef>
              <a:spcAft>
                <a:spcPts val="0"/>
              </a:spcAft>
              <a:buClr>
                <a:srgbClr val="000000"/>
              </a:buClr>
              <a:buSzPts val="358"/>
              <a:buFont typeface="Arial"/>
              <a:buNone/>
            </a:pPr>
            <a:r>
              <a:t/>
            </a:r>
            <a:endParaRPr sz="1085"/>
          </a:p>
          <a:p>
            <a:pPr indent="0" lvl="0" marL="0" rtl="0" algn="l">
              <a:spcBef>
                <a:spcPts val="1200"/>
              </a:spcBef>
              <a:spcAft>
                <a:spcPts val="1200"/>
              </a:spcAft>
              <a:buNone/>
            </a:pPr>
            <a:r>
              <a:t/>
            </a:r>
            <a:endParaRPr sz="23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Citations for Information Con.</a:t>
            </a:r>
            <a:endParaRPr/>
          </a:p>
        </p:txBody>
      </p:sp>
      <p:sp>
        <p:nvSpPr>
          <p:cNvPr id="262" name="Google Shape;262;p4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12700" lvl="0" marL="355600" rtl="0" algn="l">
              <a:lnSpc>
                <a:spcPct val="95000"/>
              </a:lnSpc>
              <a:spcBef>
                <a:spcPts val="1200"/>
              </a:spcBef>
              <a:spcAft>
                <a:spcPts val="0"/>
              </a:spcAft>
              <a:buClr>
                <a:srgbClr val="000000"/>
              </a:buClr>
              <a:buSzPts val="275"/>
              <a:buFont typeface="Arial"/>
              <a:buNone/>
            </a:pPr>
            <a:r>
              <a:rPr i="1" lang="en" sz="1200">
                <a:latin typeface="Arial"/>
                <a:ea typeface="Arial"/>
                <a:cs typeface="Arial"/>
                <a:sym typeface="Arial"/>
              </a:rPr>
              <a:t>Silt</a:t>
            </a:r>
            <a:r>
              <a:rPr lang="en" sz="1200">
                <a:latin typeface="Arial"/>
                <a:ea typeface="Arial"/>
                <a:cs typeface="Arial"/>
                <a:sym typeface="Arial"/>
              </a:rPr>
              <a:t>. Home - National Geographic Society. (n.d.).Date retrieved (Dec 7, 2023) from  </a:t>
            </a:r>
            <a:r>
              <a:rPr lang="en" sz="1200" u="sng">
                <a:latin typeface="Arial"/>
                <a:ea typeface="Arial"/>
                <a:cs typeface="Arial"/>
                <a:sym typeface="Arial"/>
                <a:hlinkClick r:id="rId3"/>
              </a:rPr>
              <a:t>https://www.nationalgeographic.org/encyclopedia/silt/ </a:t>
            </a:r>
            <a:endParaRPr sz="1200">
              <a:latin typeface="Arial"/>
              <a:ea typeface="Arial"/>
              <a:cs typeface="Arial"/>
              <a:sym typeface="Arial"/>
            </a:endParaRPr>
          </a:p>
          <a:p>
            <a:pPr indent="-12700" lvl="0" marL="355600" rtl="0" algn="l">
              <a:lnSpc>
                <a:spcPct val="95000"/>
              </a:lnSpc>
              <a:spcBef>
                <a:spcPts val="1200"/>
              </a:spcBef>
              <a:spcAft>
                <a:spcPts val="0"/>
              </a:spcAft>
              <a:buClr>
                <a:srgbClr val="000000"/>
              </a:buClr>
              <a:buSzPts val="275"/>
              <a:buFont typeface="Arial"/>
              <a:buNone/>
            </a:pPr>
            <a:r>
              <a:rPr i="1" lang="en" sz="1200">
                <a:latin typeface="Arial"/>
                <a:ea typeface="Arial"/>
                <a:cs typeface="Arial"/>
                <a:sym typeface="Arial"/>
              </a:rPr>
              <a:t>U.S. Forest Service</a:t>
            </a:r>
            <a:r>
              <a:rPr lang="en" sz="1200">
                <a:latin typeface="Arial"/>
                <a:ea typeface="Arial"/>
                <a:cs typeface="Arial"/>
                <a:sym typeface="Arial"/>
              </a:rPr>
              <a:t>. Forest Service Shield. (n.d.). Date retrieved (Dec 7, 2023) from </a:t>
            </a:r>
            <a:r>
              <a:rPr lang="en" sz="1200" u="sng">
                <a:latin typeface="Arial"/>
                <a:ea typeface="Arial"/>
                <a:cs typeface="Arial"/>
                <a:sym typeface="Arial"/>
                <a:hlinkClick r:id="rId4"/>
              </a:rPr>
              <a:t>https://www.fs.usda.gov/wildflowers/ethnobotany/food/legumes.shtml </a:t>
            </a:r>
            <a:endParaRPr sz="1200">
              <a:latin typeface="Arial"/>
              <a:ea typeface="Arial"/>
              <a:cs typeface="Arial"/>
              <a:sym typeface="Arial"/>
            </a:endParaRPr>
          </a:p>
          <a:p>
            <a:pPr indent="-12700" lvl="0" marL="355600" rtl="0" algn="l">
              <a:lnSpc>
                <a:spcPct val="95000"/>
              </a:lnSpc>
              <a:spcBef>
                <a:spcPts val="1200"/>
              </a:spcBef>
              <a:spcAft>
                <a:spcPts val="0"/>
              </a:spcAft>
              <a:buNone/>
            </a:pPr>
            <a:r>
              <a:rPr lang="en" sz="1200">
                <a:latin typeface="Arial"/>
                <a:ea typeface="Arial"/>
                <a:cs typeface="Arial"/>
                <a:sym typeface="Arial"/>
              </a:rPr>
              <a:t>Zurich.com. (n.d.-b). Date retrieved (Oct 26, 2023) from </a:t>
            </a:r>
            <a:r>
              <a:rPr lang="en" sz="1200" u="sng">
                <a:latin typeface="Arial"/>
                <a:ea typeface="Arial"/>
                <a:cs typeface="Arial"/>
                <a:sym typeface="Arial"/>
                <a:hlinkClick r:id="rId5"/>
              </a:rPr>
              <a:t>https://www.zurich.com/en/media/magazine/2021/how-soil-supports-life-on-earth-and-could-help-win-the-fight-against-climate-change#:~:text=Soil%20helps%20produce%20our%20food,the%20carbon%20and%20nitrogen%20cycles. </a:t>
            </a:r>
            <a:endParaRPr sz="1200">
              <a:latin typeface="Arial"/>
              <a:ea typeface="Arial"/>
              <a:cs typeface="Arial"/>
              <a:sym typeface="Arial"/>
            </a:endParaRPr>
          </a:p>
          <a:p>
            <a:pPr indent="-12700" lvl="0" marL="355600" rtl="0" algn="l">
              <a:spcBef>
                <a:spcPts val="1200"/>
              </a:spcBef>
              <a:spcAft>
                <a:spcPts val="0"/>
              </a:spcAft>
              <a:buNone/>
            </a:pPr>
            <a:r>
              <a:rPr i="1" lang="en" sz="1200">
                <a:latin typeface="Arial"/>
                <a:ea typeface="Arial"/>
                <a:cs typeface="Arial"/>
                <a:sym typeface="Arial"/>
              </a:rPr>
              <a:t>How are chickpeas grown? is it a vine, Bush, tree? are chickpeas the seed or the fruit?</a:t>
            </a:r>
            <a:r>
              <a:rPr lang="en" sz="1200">
                <a:latin typeface="Arial"/>
                <a:ea typeface="Arial"/>
                <a:cs typeface="Arial"/>
                <a:sym typeface="Arial"/>
              </a:rPr>
              <a:t>. Quora. (n.d.). Date retrieved (Dec 7, 2023) from </a:t>
            </a:r>
            <a:r>
              <a:rPr lang="en" sz="1200" u="sng">
                <a:latin typeface="Arial"/>
                <a:ea typeface="Arial"/>
                <a:cs typeface="Arial"/>
                <a:sym typeface="Arial"/>
                <a:hlinkClick r:id="rId6"/>
              </a:rPr>
              <a:t>https://www.quora.com/How-are-chickpeas-grown-Is-it-a-vine-bush-tree-Are-chickpeas-the-seed-or-the-fruit#:~:text=Chick%20peas%20are%20legumes%20that,chickpea%20itself%20is%20the%20seed. </a:t>
            </a:r>
            <a:endParaRPr sz="1200">
              <a:latin typeface="Arial"/>
              <a:ea typeface="Arial"/>
              <a:cs typeface="Arial"/>
              <a:sym typeface="Arial"/>
            </a:endParaRPr>
          </a:p>
          <a:p>
            <a:pPr indent="0" lvl="0" marL="0" rtl="0" algn="l">
              <a:spcBef>
                <a:spcPts val="1200"/>
              </a:spcBef>
              <a:spcAft>
                <a:spcPts val="1200"/>
              </a:spcAft>
              <a:buNone/>
            </a:pPr>
            <a:r>
              <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Citations for Information Con.</a:t>
            </a:r>
            <a:endParaRPr/>
          </a:p>
        </p:txBody>
      </p:sp>
      <p:sp>
        <p:nvSpPr>
          <p:cNvPr id="268" name="Google Shape;268;p4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342900" rtl="0" algn="l">
              <a:lnSpc>
                <a:spcPct val="105000"/>
              </a:lnSpc>
              <a:spcBef>
                <a:spcPts val="1200"/>
              </a:spcBef>
              <a:spcAft>
                <a:spcPts val="0"/>
              </a:spcAft>
              <a:buSzPts val="358"/>
              <a:buNone/>
            </a:pPr>
            <a:r>
              <a:rPr lang="en" sz="957">
                <a:solidFill>
                  <a:srgbClr val="000000"/>
                </a:solidFill>
                <a:latin typeface="Arial"/>
                <a:ea typeface="Arial"/>
                <a:cs typeface="Arial"/>
                <a:sym typeface="Arial"/>
              </a:rPr>
              <a:t>“Alberta Farmers Face Growing Risk of Soil Erosion in 2024 as Drought Persists | CBC News.” </a:t>
            </a:r>
            <a:r>
              <a:rPr i="1" lang="en" sz="957">
                <a:solidFill>
                  <a:srgbClr val="000000"/>
                </a:solidFill>
                <a:latin typeface="Arial"/>
                <a:ea typeface="Arial"/>
                <a:cs typeface="Arial"/>
                <a:sym typeface="Arial"/>
              </a:rPr>
              <a:t>CBCnews</a:t>
            </a:r>
            <a:r>
              <a:rPr lang="en" sz="957">
                <a:solidFill>
                  <a:srgbClr val="000000"/>
                </a:solidFill>
                <a:latin typeface="Arial"/>
                <a:ea typeface="Arial"/>
                <a:cs typeface="Arial"/>
                <a:sym typeface="Arial"/>
              </a:rPr>
              <a:t>, CBC/Radio Canada, 22 Jan. 2024, Date retrieved (Feb 10, 2024) from</a:t>
            </a:r>
            <a:r>
              <a:rPr lang="en" sz="957">
                <a:solidFill>
                  <a:srgbClr val="FFFFFF"/>
                </a:solidFill>
                <a:latin typeface="Arial"/>
                <a:ea typeface="Arial"/>
                <a:cs typeface="Arial"/>
                <a:sym typeface="Arial"/>
              </a:rPr>
              <a:t>  </a:t>
            </a:r>
            <a:r>
              <a:rPr lang="en" sz="957" u="sng">
                <a:solidFill>
                  <a:srgbClr val="FFFFFF"/>
                </a:solidFill>
                <a:latin typeface="Arial"/>
                <a:ea typeface="Arial"/>
                <a:cs typeface="Arial"/>
                <a:sym typeface="Arial"/>
                <a:hlinkClick r:id="rId3">
                  <a:extLst>
                    <a:ext uri="{A12FA001-AC4F-418D-AE19-62706E023703}">
                      <ahyp:hlinkClr val="tx"/>
                    </a:ext>
                  </a:extLst>
                </a:hlinkClick>
              </a:rPr>
              <a:t>www.cbc.ca/news/canada/calgary/alberta-drought-farm-erosion-risk-2024-season-1.7090899#:~:text=The%20top%20layer%20of%20soil,thereby%20perpetuating%20the%20drought%20cycle</a:t>
            </a:r>
            <a:r>
              <a:rPr lang="en" sz="957">
                <a:solidFill>
                  <a:srgbClr val="FFFFFF"/>
                </a:solidFill>
                <a:latin typeface="Arial"/>
                <a:ea typeface="Arial"/>
                <a:cs typeface="Arial"/>
                <a:sym typeface="Arial"/>
              </a:rPr>
              <a:t>. </a:t>
            </a:r>
            <a:endParaRPr sz="957">
              <a:solidFill>
                <a:srgbClr val="FFFFFF"/>
              </a:solidFill>
              <a:latin typeface="Arial"/>
              <a:ea typeface="Arial"/>
              <a:cs typeface="Arial"/>
              <a:sym typeface="Arial"/>
            </a:endParaRPr>
          </a:p>
          <a:p>
            <a:pPr indent="0" lvl="0" marL="342900" rtl="0" algn="l">
              <a:lnSpc>
                <a:spcPct val="105000"/>
              </a:lnSpc>
              <a:spcBef>
                <a:spcPts val="1200"/>
              </a:spcBef>
              <a:spcAft>
                <a:spcPts val="0"/>
              </a:spcAft>
              <a:buSzPts val="358"/>
              <a:buNone/>
            </a:pPr>
            <a:r>
              <a:rPr i="1" lang="en" sz="957">
                <a:solidFill>
                  <a:srgbClr val="000000"/>
                </a:solidFill>
                <a:latin typeface="Arial"/>
                <a:ea typeface="Arial"/>
                <a:cs typeface="Arial"/>
                <a:sym typeface="Arial"/>
              </a:rPr>
              <a:t>Oregon State University Landslide Research Group: Landslide Information</a:t>
            </a:r>
            <a:r>
              <a:rPr lang="en" sz="957">
                <a:solidFill>
                  <a:srgbClr val="000000"/>
                </a:solidFill>
                <a:latin typeface="Arial"/>
                <a:ea typeface="Arial"/>
                <a:cs typeface="Arial"/>
                <a:sym typeface="Arial"/>
              </a:rPr>
              <a:t>, Date retrieved, (Feb 15, 2024)  </a:t>
            </a:r>
            <a:r>
              <a:rPr lang="en" sz="957" u="sng">
                <a:solidFill>
                  <a:srgbClr val="FFFFFF"/>
                </a:solidFill>
                <a:latin typeface="Arial"/>
                <a:ea typeface="Arial"/>
                <a:cs typeface="Arial"/>
                <a:sym typeface="Arial"/>
                <a:hlinkClick r:id="rId4">
                  <a:extLst>
                    <a:ext uri="{A12FA001-AC4F-418D-AE19-62706E023703}">
                      <ahyp:hlinkClr val="tx"/>
                    </a:ext>
                  </a:extLst>
                </a:hlinkClick>
              </a:rPr>
              <a:t>landslides.oregonstate.edu/landslides.html#:~:text=Erosion%20can%20often%20drive%20landslides,the%20toe%20of%20a%20slope</a:t>
            </a:r>
            <a:r>
              <a:rPr lang="en" sz="957">
                <a:solidFill>
                  <a:srgbClr val="FFFFFF"/>
                </a:solidFill>
                <a:latin typeface="Arial"/>
                <a:ea typeface="Arial"/>
                <a:cs typeface="Arial"/>
                <a:sym typeface="Arial"/>
              </a:rPr>
              <a:t>. </a:t>
            </a:r>
            <a:endParaRPr sz="957">
              <a:solidFill>
                <a:srgbClr val="FFFFFF"/>
              </a:solidFill>
              <a:latin typeface="Arial"/>
              <a:ea typeface="Arial"/>
              <a:cs typeface="Arial"/>
              <a:sym typeface="Arial"/>
            </a:endParaRPr>
          </a:p>
          <a:p>
            <a:pPr indent="0" lvl="0" marL="342900" rtl="0" algn="l">
              <a:lnSpc>
                <a:spcPct val="105000"/>
              </a:lnSpc>
              <a:spcBef>
                <a:spcPts val="1200"/>
              </a:spcBef>
              <a:spcAft>
                <a:spcPts val="0"/>
              </a:spcAft>
              <a:buSzPts val="358"/>
              <a:buNone/>
            </a:pPr>
            <a:r>
              <a:rPr lang="en" sz="957">
                <a:solidFill>
                  <a:srgbClr val="000000"/>
                </a:solidFill>
                <a:latin typeface="Arial"/>
                <a:ea typeface="Arial"/>
                <a:cs typeface="Arial"/>
                <a:sym typeface="Arial"/>
              </a:rPr>
              <a:t>“Can Plants Stop Soil Erosion?: Science Project.” </a:t>
            </a:r>
            <a:r>
              <a:rPr i="1" lang="en" sz="957">
                <a:solidFill>
                  <a:srgbClr val="000000"/>
                </a:solidFill>
                <a:latin typeface="Arial"/>
                <a:ea typeface="Arial"/>
                <a:cs typeface="Arial"/>
                <a:sym typeface="Arial"/>
              </a:rPr>
              <a:t>Science Buddies</a:t>
            </a:r>
            <a:r>
              <a:rPr lang="en" sz="957">
                <a:solidFill>
                  <a:srgbClr val="000000"/>
                </a:solidFill>
                <a:latin typeface="Arial"/>
                <a:ea typeface="Arial"/>
                <a:cs typeface="Arial"/>
                <a:sym typeface="Arial"/>
              </a:rPr>
              <a:t>, Science Buddies, Date retrieved, (Oct 10, 2024), from,</a:t>
            </a:r>
            <a:r>
              <a:rPr lang="en" sz="957">
                <a:solidFill>
                  <a:srgbClr val="000000"/>
                </a:solidFill>
                <a:uFill>
                  <a:noFill/>
                </a:uFill>
                <a:latin typeface="Arial"/>
                <a:ea typeface="Arial"/>
                <a:cs typeface="Arial"/>
                <a:sym typeface="Arial"/>
                <a:hlinkClick r:id="rId5">
                  <a:extLst>
                    <a:ext uri="{A12FA001-AC4F-418D-AE19-62706E023703}">
                      <ahyp:hlinkClr val="tx"/>
                    </a:ext>
                  </a:extLst>
                </a:hlinkClick>
              </a:rPr>
              <a:t> </a:t>
            </a:r>
            <a:r>
              <a:rPr lang="en" sz="957" u="sng">
                <a:solidFill>
                  <a:srgbClr val="FFFFFF"/>
                </a:solidFill>
                <a:latin typeface="Arial"/>
                <a:ea typeface="Arial"/>
                <a:cs typeface="Arial"/>
                <a:sym typeface="Arial"/>
                <a:hlinkClick r:id="rId6">
                  <a:extLst>
                    <a:ext uri="{A12FA001-AC4F-418D-AE19-62706E023703}">
                      <ahyp:hlinkClr val="tx"/>
                    </a:ext>
                  </a:extLst>
                </a:hlinkClick>
              </a:rPr>
              <a:t>www.sciencebuddies.org/science-fair-projects/project-ideas/EnvEng_p037/environmental-engineering/can-plants-stop-soil-erosion</a:t>
            </a:r>
            <a:r>
              <a:rPr lang="en" sz="957">
                <a:solidFill>
                  <a:srgbClr val="FFFFFF"/>
                </a:solidFill>
                <a:latin typeface="Arial"/>
                <a:ea typeface="Arial"/>
                <a:cs typeface="Arial"/>
                <a:sym typeface="Arial"/>
              </a:rPr>
              <a:t>. </a:t>
            </a:r>
            <a:endParaRPr sz="957">
              <a:solidFill>
                <a:srgbClr val="FFFFFF"/>
              </a:solidFill>
              <a:latin typeface="Arial"/>
              <a:ea typeface="Arial"/>
              <a:cs typeface="Arial"/>
              <a:sym typeface="Arial"/>
            </a:endParaRPr>
          </a:p>
          <a:p>
            <a:pPr indent="0" lvl="0" marL="342900" rtl="0" algn="l">
              <a:lnSpc>
                <a:spcPct val="105000"/>
              </a:lnSpc>
              <a:spcBef>
                <a:spcPts val="1200"/>
              </a:spcBef>
              <a:spcAft>
                <a:spcPts val="0"/>
              </a:spcAft>
              <a:buSzPts val="358"/>
              <a:buNone/>
            </a:pPr>
            <a:r>
              <a:rPr lang="en" sz="957">
                <a:solidFill>
                  <a:srgbClr val="FFFFFF"/>
                </a:solidFill>
                <a:latin typeface="Arial"/>
                <a:ea typeface="Arial"/>
                <a:cs typeface="Arial"/>
                <a:sym typeface="Arial"/>
              </a:rPr>
              <a:t>c97078x1. “Three Ways to Reduce Soil Erosion on Your Commercial Property.” </a:t>
            </a:r>
            <a:r>
              <a:rPr i="1" lang="en" sz="957">
                <a:solidFill>
                  <a:srgbClr val="FFFFFF"/>
                </a:solidFill>
                <a:latin typeface="Arial"/>
                <a:ea typeface="Arial"/>
                <a:cs typeface="Arial"/>
                <a:sym typeface="Arial"/>
              </a:rPr>
              <a:t>Lawn Management Company</a:t>
            </a:r>
            <a:r>
              <a:rPr lang="en" sz="957">
                <a:solidFill>
                  <a:srgbClr val="FFFFFF"/>
                </a:solidFill>
                <a:latin typeface="Arial"/>
                <a:ea typeface="Arial"/>
                <a:cs typeface="Arial"/>
                <a:sym typeface="Arial"/>
              </a:rPr>
              <a:t>, Lawn Management Company, 2 Apr. 2020, Date Retrieved, (Feb 18, 2024) from,</a:t>
            </a:r>
            <a:r>
              <a:rPr lang="en" sz="957">
                <a:solidFill>
                  <a:srgbClr val="FFFFFF"/>
                </a:solidFill>
                <a:uFill>
                  <a:noFill/>
                </a:uFill>
                <a:latin typeface="Arial"/>
                <a:ea typeface="Arial"/>
                <a:cs typeface="Arial"/>
                <a:sym typeface="Arial"/>
                <a:hlinkClick r:id="rId7">
                  <a:extLst>
                    <a:ext uri="{A12FA001-AC4F-418D-AE19-62706E023703}">
                      <ahyp:hlinkClr val="tx"/>
                    </a:ext>
                  </a:extLst>
                </a:hlinkClick>
              </a:rPr>
              <a:t> </a:t>
            </a:r>
            <a:r>
              <a:rPr lang="en" sz="957" u="sng">
                <a:solidFill>
                  <a:srgbClr val="FFFFFF"/>
                </a:solidFill>
                <a:latin typeface="Arial"/>
                <a:ea typeface="Arial"/>
                <a:cs typeface="Arial"/>
                <a:sym typeface="Arial"/>
                <a:hlinkClick r:id="rId8">
                  <a:extLst>
                    <a:ext uri="{A12FA001-AC4F-418D-AE19-62706E023703}">
                      <ahyp:hlinkClr val="tx"/>
                    </a:ext>
                  </a:extLst>
                </a:hlinkClick>
              </a:rPr>
              <a:t>lmchouston.com/three-ways-to-reduce-soil-erosion-on-your-commercial-property</a:t>
            </a:r>
            <a:r>
              <a:rPr lang="en" sz="957">
                <a:solidFill>
                  <a:srgbClr val="FFFFFF"/>
                </a:solidFill>
                <a:latin typeface="Arial"/>
                <a:ea typeface="Arial"/>
                <a:cs typeface="Arial"/>
                <a:sym typeface="Arial"/>
              </a:rPr>
              <a:t>.</a:t>
            </a:r>
            <a:endParaRPr sz="957">
              <a:solidFill>
                <a:srgbClr val="FFFFFF"/>
              </a:solidFill>
              <a:latin typeface="Arial"/>
              <a:ea typeface="Arial"/>
              <a:cs typeface="Arial"/>
              <a:sym typeface="Arial"/>
            </a:endParaRPr>
          </a:p>
          <a:p>
            <a:pPr indent="0" lvl="0" marL="342900" rtl="0" algn="l">
              <a:lnSpc>
                <a:spcPct val="105000"/>
              </a:lnSpc>
              <a:spcBef>
                <a:spcPts val="1200"/>
              </a:spcBef>
              <a:spcAft>
                <a:spcPts val="0"/>
              </a:spcAft>
              <a:buSzPts val="358"/>
              <a:buNone/>
            </a:pPr>
            <a:r>
              <a:rPr lang="en" sz="957">
                <a:solidFill>
                  <a:srgbClr val="FFFFFF"/>
                </a:solidFill>
                <a:latin typeface="Arial"/>
                <a:ea typeface="Arial"/>
                <a:cs typeface="Arial"/>
                <a:sym typeface="Arial"/>
              </a:rPr>
              <a:t>Dsahathemes, and Grand River Natural Stone. “Steps to Choosing the Best Topsoil.” </a:t>
            </a:r>
            <a:r>
              <a:rPr i="1" lang="en" sz="957">
                <a:solidFill>
                  <a:srgbClr val="FFFFFF"/>
                </a:solidFill>
                <a:latin typeface="Arial"/>
                <a:ea typeface="Arial"/>
                <a:cs typeface="Arial"/>
                <a:sym typeface="Arial"/>
              </a:rPr>
              <a:t>Grand River Stone</a:t>
            </a:r>
            <a:r>
              <a:rPr lang="en" sz="957">
                <a:solidFill>
                  <a:srgbClr val="FFFFFF"/>
                </a:solidFill>
                <a:latin typeface="Arial"/>
                <a:ea typeface="Arial"/>
                <a:cs typeface="Arial"/>
                <a:sym typeface="Arial"/>
              </a:rPr>
              <a:t>, Grand River Stone, 24 May 2023, Date retrieved, (Feb 15, 2024) from,</a:t>
            </a:r>
            <a:r>
              <a:rPr lang="en" sz="957">
                <a:solidFill>
                  <a:srgbClr val="FFFFFF"/>
                </a:solidFill>
                <a:uFill>
                  <a:noFill/>
                </a:uFill>
                <a:latin typeface="Arial"/>
                <a:ea typeface="Arial"/>
                <a:cs typeface="Arial"/>
                <a:sym typeface="Arial"/>
                <a:hlinkClick r:id="rId9">
                  <a:extLst>
                    <a:ext uri="{A12FA001-AC4F-418D-AE19-62706E023703}">
                      <ahyp:hlinkClr val="tx"/>
                    </a:ext>
                  </a:extLst>
                </a:hlinkClick>
              </a:rPr>
              <a:t> </a:t>
            </a:r>
            <a:r>
              <a:rPr lang="en" sz="957" u="sng">
                <a:solidFill>
                  <a:srgbClr val="FFFFFF"/>
                </a:solidFill>
                <a:latin typeface="Arial"/>
                <a:ea typeface="Arial"/>
                <a:cs typeface="Arial"/>
                <a:sym typeface="Arial"/>
                <a:hlinkClick r:id="rId10">
                  <a:extLst>
                    <a:ext uri="{A12FA001-AC4F-418D-AE19-62706E023703}">
                      <ahyp:hlinkClr val="tx"/>
                    </a:ext>
                  </a:extLst>
                </a:hlinkClick>
              </a:rPr>
              <a:t>www.grandriverstone.com/blog/steps-choosing-best-topsoil/</a:t>
            </a:r>
            <a:r>
              <a:rPr lang="en" sz="957">
                <a:solidFill>
                  <a:srgbClr val="FFFFFF"/>
                </a:solidFill>
                <a:latin typeface="Arial"/>
                <a:ea typeface="Arial"/>
                <a:cs typeface="Arial"/>
                <a:sym typeface="Arial"/>
              </a:rPr>
              <a:t>. </a:t>
            </a:r>
            <a:endParaRPr sz="957">
              <a:solidFill>
                <a:srgbClr val="FFFFFF"/>
              </a:solidFill>
              <a:latin typeface="Arial"/>
              <a:ea typeface="Arial"/>
              <a:cs typeface="Arial"/>
              <a:sym typeface="Arial"/>
            </a:endParaRPr>
          </a:p>
          <a:p>
            <a:pPr indent="0" lvl="0" marL="342900" rtl="0" algn="l">
              <a:lnSpc>
                <a:spcPct val="105000"/>
              </a:lnSpc>
              <a:spcBef>
                <a:spcPts val="1200"/>
              </a:spcBef>
              <a:spcAft>
                <a:spcPts val="0"/>
              </a:spcAft>
              <a:buSzPts val="358"/>
              <a:buNone/>
            </a:pPr>
            <a:r>
              <a:rPr lang="en" sz="957">
                <a:solidFill>
                  <a:srgbClr val="FFFFFF"/>
                </a:solidFill>
                <a:latin typeface="Arial"/>
                <a:ea typeface="Arial"/>
                <a:cs typeface="Arial"/>
                <a:sym typeface="Arial"/>
              </a:rPr>
              <a:t>Admin. “Root System - Roots, Types of Roots and Functions of Roots.” </a:t>
            </a:r>
            <a:r>
              <a:rPr i="1" lang="en" sz="957">
                <a:solidFill>
                  <a:srgbClr val="FFFFFF"/>
                </a:solidFill>
                <a:latin typeface="Arial"/>
                <a:ea typeface="Arial"/>
                <a:cs typeface="Arial"/>
                <a:sym typeface="Arial"/>
              </a:rPr>
              <a:t>BYJUS</a:t>
            </a:r>
            <a:r>
              <a:rPr lang="en" sz="957">
                <a:solidFill>
                  <a:srgbClr val="FFFFFF"/>
                </a:solidFill>
                <a:latin typeface="Arial"/>
                <a:ea typeface="Arial"/>
                <a:cs typeface="Arial"/>
                <a:sym typeface="Arial"/>
              </a:rPr>
              <a:t>, BYJU’S, 6 Oct. 2023, Date retrieved, (Feb 17, 2024), from</a:t>
            </a:r>
            <a:r>
              <a:rPr lang="en" sz="957">
                <a:solidFill>
                  <a:srgbClr val="FFFFFF"/>
                </a:solidFill>
                <a:uFill>
                  <a:noFill/>
                </a:uFill>
                <a:latin typeface="Arial"/>
                <a:ea typeface="Arial"/>
                <a:cs typeface="Arial"/>
                <a:sym typeface="Arial"/>
                <a:hlinkClick r:id="rId11">
                  <a:extLst>
                    <a:ext uri="{A12FA001-AC4F-418D-AE19-62706E023703}">
                      <ahyp:hlinkClr val="tx"/>
                    </a:ext>
                  </a:extLst>
                </a:hlinkClick>
              </a:rPr>
              <a:t> </a:t>
            </a:r>
            <a:r>
              <a:rPr lang="en" sz="957" u="sng">
                <a:solidFill>
                  <a:srgbClr val="FFFFFF"/>
                </a:solidFill>
                <a:latin typeface="Arial"/>
                <a:ea typeface="Arial"/>
                <a:cs typeface="Arial"/>
                <a:sym typeface="Arial"/>
                <a:hlinkClick r:id="rId12">
                  <a:extLst>
                    <a:ext uri="{A12FA001-AC4F-418D-AE19-62706E023703}">
                      <ahyp:hlinkClr val="tx"/>
                    </a:ext>
                  </a:extLst>
                </a:hlinkClick>
              </a:rPr>
              <a:t>byjus.com/biology/root-system</a:t>
            </a:r>
            <a:r>
              <a:rPr lang="en" sz="957">
                <a:solidFill>
                  <a:srgbClr val="FFFFFF"/>
                </a:solidFill>
                <a:latin typeface="Arial"/>
                <a:ea typeface="Arial"/>
                <a:cs typeface="Arial"/>
                <a:sym typeface="Arial"/>
              </a:rPr>
              <a:t> /. </a:t>
            </a:r>
            <a:endParaRPr sz="957">
              <a:solidFill>
                <a:srgbClr val="FFFFFF"/>
              </a:solidFill>
              <a:latin typeface="Arial"/>
              <a:ea typeface="Arial"/>
              <a:cs typeface="Arial"/>
              <a:sym typeface="Arial"/>
            </a:endParaRPr>
          </a:p>
          <a:p>
            <a:pPr indent="0" lvl="0" marL="342900" rtl="0" algn="l">
              <a:lnSpc>
                <a:spcPct val="105000"/>
              </a:lnSpc>
              <a:spcBef>
                <a:spcPts val="1200"/>
              </a:spcBef>
              <a:spcAft>
                <a:spcPts val="0"/>
              </a:spcAft>
              <a:buSzPts val="358"/>
              <a:buNone/>
            </a:pPr>
            <a:r>
              <a:rPr lang="en" sz="957">
                <a:solidFill>
                  <a:srgbClr val="FFFFFF"/>
                </a:solidFill>
                <a:latin typeface="Arial"/>
                <a:ea typeface="Arial"/>
                <a:cs typeface="Arial"/>
                <a:sym typeface="Arial"/>
              </a:rPr>
              <a:t>“Soil Acidity.” </a:t>
            </a:r>
            <a:r>
              <a:rPr i="1" lang="en" sz="957">
                <a:solidFill>
                  <a:srgbClr val="FFFFFF"/>
                </a:solidFill>
                <a:latin typeface="Arial"/>
                <a:ea typeface="Arial"/>
                <a:cs typeface="Arial"/>
                <a:sym typeface="Arial"/>
              </a:rPr>
              <a:t>Agriculture Victoria</a:t>
            </a:r>
            <a:r>
              <a:rPr lang="en" sz="957">
                <a:solidFill>
                  <a:srgbClr val="FFFFFF"/>
                </a:solidFill>
                <a:latin typeface="Arial"/>
                <a:ea typeface="Arial"/>
                <a:cs typeface="Arial"/>
                <a:sym typeface="Arial"/>
              </a:rPr>
              <a:t>, Department of Jobs, Precincts and Regions, 5 Mar. 2024, Date retrieved (eb 27, 2024) from,</a:t>
            </a:r>
            <a:r>
              <a:rPr lang="en" sz="957">
                <a:solidFill>
                  <a:srgbClr val="FFFFFF"/>
                </a:solidFill>
                <a:uFill>
                  <a:noFill/>
                </a:uFill>
                <a:latin typeface="Arial"/>
                <a:ea typeface="Arial"/>
                <a:cs typeface="Arial"/>
                <a:sym typeface="Arial"/>
                <a:hlinkClick r:id="rId13">
                  <a:extLst>
                    <a:ext uri="{A12FA001-AC4F-418D-AE19-62706E023703}">
                      <ahyp:hlinkClr val="tx"/>
                    </a:ext>
                  </a:extLst>
                </a:hlinkClick>
              </a:rPr>
              <a:t> </a:t>
            </a:r>
            <a:r>
              <a:rPr lang="en" sz="957" u="sng">
                <a:solidFill>
                  <a:srgbClr val="FFFFFF"/>
                </a:solidFill>
                <a:latin typeface="Arial"/>
                <a:ea typeface="Arial"/>
                <a:cs typeface="Arial"/>
                <a:sym typeface="Arial"/>
                <a:hlinkClick r:id="rId14">
                  <a:extLst>
                    <a:ext uri="{A12FA001-AC4F-418D-AE19-62706E023703}">
                      <ahyp:hlinkClr val="tx"/>
                    </a:ext>
                  </a:extLst>
                </a:hlinkClick>
              </a:rPr>
              <a:t>agriculture.vic.gov.au/farm-management/soil/soil-acidity</a:t>
            </a:r>
            <a:r>
              <a:rPr lang="en" sz="957">
                <a:solidFill>
                  <a:srgbClr val="FFFFFF"/>
                </a:solidFill>
                <a:latin typeface="Arial"/>
                <a:ea typeface="Arial"/>
                <a:cs typeface="Arial"/>
                <a:sym typeface="Arial"/>
              </a:rPr>
              <a:t>.</a:t>
            </a:r>
            <a:endParaRPr sz="957">
              <a:solidFill>
                <a:srgbClr val="FFFFFF"/>
              </a:solidFill>
              <a:latin typeface="Arial"/>
              <a:ea typeface="Arial"/>
              <a:cs typeface="Arial"/>
              <a:sym typeface="Arial"/>
            </a:endParaRPr>
          </a:p>
          <a:p>
            <a:pPr indent="0" lvl="0" marL="0" rtl="0" algn="l">
              <a:lnSpc>
                <a:spcPct val="105000"/>
              </a:lnSpc>
              <a:spcBef>
                <a:spcPts val="1200"/>
              </a:spcBef>
              <a:spcAft>
                <a:spcPts val="1200"/>
              </a:spcAft>
              <a:buSzPts val="358"/>
              <a:buNone/>
            </a:pPr>
            <a:r>
              <a:t/>
            </a:r>
            <a:endParaRPr sz="985"/>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Citations for Pictures</a:t>
            </a:r>
            <a:endParaRPr/>
          </a:p>
        </p:txBody>
      </p:sp>
      <p:sp>
        <p:nvSpPr>
          <p:cNvPr id="274" name="Google Shape;274;p47"/>
          <p:cNvSpPr txBox="1"/>
          <p:nvPr>
            <p:ph idx="1" type="body"/>
          </p:nvPr>
        </p:nvSpPr>
        <p:spPr>
          <a:xfrm>
            <a:off x="330650" y="1547075"/>
            <a:ext cx="8368200" cy="3537300"/>
          </a:xfrm>
          <a:prstGeom prst="rect">
            <a:avLst/>
          </a:prstGeom>
        </p:spPr>
        <p:txBody>
          <a:bodyPr anchorCtr="0" anchor="t" bIns="91425" lIns="91425" spcFirstLastPara="1" rIns="91425" wrap="square" tIns="91425">
            <a:normAutofit fontScale="25000" lnSpcReduction="20000"/>
          </a:bodyPr>
          <a:lstStyle/>
          <a:p>
            <a:pPr indent="-12700" lvl="0" marL="355600" rtl="0" algn="l">
              <a:spcBef>
                <a:spcPts val="1200"/>
              </a:spcBef>
              <a:spcAft>
                <a:spcPts val="0"/>
              </a:spcAft>
              <a:buNone/>
            </a:pPr>
            <a:r>
              <a:rPr i="1" lang="en" sz="6400">
                <a:latin typeface="Arial"/>
                <a:ea typeface="Arial"/>
                <a:cs typeface="Arial"/>
                <a:sym typeface="Arial"/>
              </a:rPr>
              <a:t>How do plants prevent erosion?: Socratic</a:t>
            </a:r>
            <a:r>
              <a:rPr lang="en" sz="6400">
                <a:latin typeface="Arial"/>
                <a:ea typeface="Arial"/>
                <a:cs typeface="Arial"/>
                <a:sym typeface="Arial"/>
              </a:rPr>
              <a:t>. Socratic.org. (2017, June 4). Date retrieved (Oct 31, 2023) from </a:t>
            </a:r>
            <a:r>
              <a:rPr lang="en" sz="6400" u="sng">
                <a:latin typeface="Arial"/>
                <a:ea typeface="Arial"/>
                <a:cs typeface="Arial"/>
                <a:sym typeface="Arial"/>
                <a:hlinkClick r:id="rId3"/>
              </a:rPr>
              <a:t>https://socratic.org/questions/how-do-plants-prevent-erosion </a:t>
            </a:r>
            <a:endParaRPr sz="6400">
              <a:latin typeface="Arial"/>
              <a:ea typeface="Arial"/>
              <a:cs typeface="Arial"/>
              <a:sym typeface="Arial"/>
            </a:endParaRPr>
          </a:p>
          <a:p>
            <a:pPr indent="-12700" lvl="0" marL="355600" rtl="0" algn="l">
              <a:spcBef>
                <a:spcPts val="1200"/>
              </a:spcBef>
              <a:spcAft>
                <a:spcPts val="0"/>
              </a:spcAft>
              <a:buNone/>
            </a:pPr>
            <a:r>
              <a:rPr lang="en" sz="6400">
                <a:latin typeface="Arial"/>
                <a:ea typeface="Arial"/>
                <a:cs typeface="Arial"/>
                <a:sym typeface="Arial"/>
              </a:rPr>
              <a:t>Mukherjee, S. (2023, February 17). </a:t>
            </a:r>
            <a:r>
              <a:rPr i="1" lang="en" sz="6400">
                <a:latin typeface="Arial"/>
                <a:ea typeface="Arial"/>
                <a:cs typeface="Arial"/>
                <a:sym typeface="Arial"/>
              </a:rPr>
              <a:t>Soil horizons: De31ition, features, and diagram</a:t>
            </a:r>
            <a:r>
              <a:rPr lang="en" sz="6400">
                <a:latin typeface="Arial"/>
                <a:ea typeface="Arial"/>
                <a:cs typeface="Arial"/>
                <a:sym typeface="Arial"/>
              </a:rPr>
              <a:t>. Science Facts. Date retrieved (Oct 31, 2023) from </a:t>
            </a:r>
            <a:r>
              <a:rPr lang="en" sz="6400" u="sng">
                <a:latin typeface="Arial"/>
                <a:ea typeface="Arial"/>
                <a:cs typeface="Arial"/>
                <a:sym typeface="Arial"/>
                <a:hlinkClick r:id="rId4"/>
              </a:rPr>
              <a:t>https://www.sciencefacts.net/soil-horizons.html </a:t>
            </a:r>
            <a:endParaRPr sz="6400">
              <a:latin typeface="Arial"/>
              <a:ea typeface="Arial"/>
              <a:cs typeface="Arial"/>
              <a:sym typeface="Arial"/>
            </a:endParaRPr>
          </a:p>
          <a:p>
            <a:pPr indent="-12700" lvl="0" marL="355600" rtl="0" algn="l">
              <a:spcBef>
                <a:spcPts val="1200"/>
              </a:spcBef>
              <a:spcAft>
                <a:spcPts val="0"/>
              </a:spcAft>
              <a:buNone/>
            </a:pPr>
            <a:r>
              <a:rPr i="1" lang="en" sz="6400">
                <a:latin typeface="Arial"/>
                <a:ea typeface="Arial"/>
                <a:cs typeface="Arial"/>
                <a:sym typeface="Arial"/>
              </a:rPr>
              <a:t>Soil Biodiversity and soil erosion: It is time ... - wiley online library</a:t>
            </a:r>
            <a:r>
              <a:rPr lang="en" sz="6400">
                <a:latin typeface="Arial"/>
                <a:ea typeface="Arial"/>
                <a:cs typeface="Arial"/>
                <a:sym typeface="Arial"/>
              </a:rPr>
              <a:t>. Soil biodiversity and soil erosion. (n.d.). Date retrieved( Oct 31, 2023) from </a:t>
            </a:r>
            <a:r>
              <a:rPr lang="en" sz="6400" u="sng">
                <a:latin typeface="Arial"/>
                <a:ea typeface="Arial"/>
                <a:cs typeface="Arial"/>
                <a:sym typeface="Arial"/>
                <a:hlinkClick r:id="rId5"/>
              </a:rPr>
              <a:t>https://onlinelibrary.wiley.com/doi/full/10.1111/geb.12782 </a:t>
            </a:r>
            <a:endParaRPr sz="6400">
              <a:latin typeface="Arial"/>
              <a:ea typeface="Arial"/>
              <a:cs typeface="Arial"/>
              <a:sym typeface="Arial"/>
            </a:endParaRPr>
          </a:p>
          <a:p>
            <a:pPr indent="0" lvl="0" marL="342900" rtl="0" algn="l">
              <a:spcBef>
                <a:spcPts val="1200"/>
              </a:spcBef>
              <a:spcAft>
                <a:spcPts val="0"/>
              </a:spcAft>
              <a:buNone/>
            </a:pPr>
            <a:r>
              <a:rPr lang="en" sz="6400">
                <a:solidFill>
                  <a:srgbClr val="FFFFFF"/>
                </a:solidFill>
                <a:latin typeface="Arial"/>
                <a:ea typeface="Arial"/>
                <a:cs typeface="Arial"/>
                <a:sym typeface="Arial"/>
              </a:rPr>
              <a:t>“A New Way to Farm Bioneers.” </a:t>
            </a:r>
            <a:r>
              <a:rPr i="1" lang="en" sz="6400">
                <a:solidFill>
                  <a:srgbClr val="FFFFFF"/>
                </a:solidFill>
                <a:latin typeface="Arial"/>
                <a:ea typeface="Arial"/>
                <a:cs typeface="Arial"/>
                <a:sym typeface="Arial"/>
              </a:rPr>
              <a:t>Bioneers</a:t>
            </a:r>
            <a:r>
              <a:rPr lang="en" sz="6400">
                <a:solidFill>
                  <a:srgbClr val="FFFFFF"/>
                </a:solidFill>
                <a:latin typeface="Arial"/>
                <a:ea typeface="Arial"/>
                <a:cs typeface="Arial"/>
                <a:sym typeface="Arial"/>
              </a:rPr>
              <a:t>, Bioneers, 2 Mar. 2021, Date retrieved (march 10, 2024) from,</a:t>
            </a:r>
            <a:r>
              <a:rPr lang="en" sz="6400">
                <a:solidFill>
                  <a:srgbClr val="FFFFFF"/>
                </a:solidFill>
                <a:uFill>
                  <a:noFill/>
                </a:uFill>
                <a:latin typeface="Arial"/>
                <a:ea typeface="Arial"/>
                <a:cs typeface="Arial"/>
                <a:sym typeface="Arial"/>
                <a:hlinkClick r:id="rId6">
                  <a:extLst>
                    <a:ext uri="{A12FA001-AC4F-418D-AE19-62706E023703}">
                      <ahyp:hlinkClr val="tx"/>
                    </a:ext>
                  </a:extLst>
                </a:hlinkClick>
              </a:rPr>
              <a:t> </a:t>
            </a:r>
            <a:r>
              <a:rPr lang="en" sz="6400" u="sng">
                <a:solidFill>
                  <a:srgbClr val="FFFFFF"/>
                </a:solidFill>
                <a:latin typeface="Arial"/>
                <a:ea typeface="Arial"/>
                <a:cs typeface="Arial"/>
                <a:sym typeface="Arial"/>
                <a:hlinkClick r:id="rId7">
                  <a:extLst>
                    <a:ext uri="{A12FA001-AC4F-418D-AE19-62706E023703}">
                      <ahyp:hlinkClr val="tx"/>
                    </a:ext>
                  </a:extLst>
                </a:hlinkClick>
              </a:rPr>
              <a:t>bioneers.org/soil-erosion-civilizations-and-a-new-way-to-farm-zmbz2006/</a:t>
            </a:r>
            <a:r>
              <a:rPr lang="en" sz="6400">
                <a:solidFill>
                  <a:srgbClr val="FFFFFF"/>
                </a:solidFill>
                <a:latin typeface="Arial"/>
                <a:ea typeface="Arial"/>
                <a:cs typeface="Arial"/>
                <a:sym typeface="Arial"/>
              </a:rPr>
              <a:t> </a:t>
            </a:r>
            <a:endParaRPr sz="6400">
              <a:solidFill>
                <a:srgbClr val="FFFFFF"/>
              </a:solidFill>
              <a:latin typeface="Arial"/>
              <a:ea typeface="Arial"/>
              <a:cs typeface="Arial"/>
              <a:sym typeface="Arial"/>
            </a:endParaRPr>
          </a:p>
          <a:p>
            <a:pPr indent="0" lvl="0" marL="0" rtl="0" algn="l">
              <a:spcBef>
                <a:spcPts val="1200"/>
              </a:spcBef>
              <a:spcAft>
                <a:spcPts val="0"/>
              </a:spcAft>
              <a:buNone/>
            </a:pPr>
            <a:r>
              <a:t/>
            </a:r>
            <a:endParaRPr sz="6400">
              <a:solidFill>
                <a:srgbClr val="000000"/>
              </a:solidFill>
              <a:latin typeface="Arial"/>
              <a:ea typeface="Arial"/>
              <a:cs typeface="Arial"/>
              <a:sym typeface="Arial"/>
            </a:endParaRPr>
          </a:p>
          <a:p>
            <a:pPr indent="-12700" lvl="0" marL="355600" rtl="0" algn="l">
              <a:spcBef>
                <a:spcPts val="1200"/>
              </a:spcBef>
              <a:spcAft>
                <a:spcPts val="0"/>
              </a:spcAft>
              <a:buNone/>
            </a:pPr>
            <a:r>
              <a:t/>
            </a:r>
            <a:endParaRPr sz="6400">
              <a:latin typeface="Arial"/>
              <a:ea typeface="Arial"/>
              <a:cs typeface="Arial"/>
              <a:sym typeface="Arial"/>
            </a:endParaRPr>
          </a:p>
          <a:p>
            <a:pPr indent="-12700" lvl="0" marL="355600" rtl="0" algn="l">
              <a:spcBef>
                <a:spcPts val="1200"/>
              </a:spcBef>
              <a:spcAft>
                <a:spcPts val="0"/>
              </a:spcAft>
              <a:buNone/>
            </a:pPr>
            <a:r>
              <a:t/>
            </a:r>
            <a:endParaRPr sz="44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Issues of </a:t>
            </a:r>
            <a:r>
              <a:rPr lang="en"/>
              <a:t>Soil Erosion</a:t>
            </a:r>
            <a:r>
              <a:rPr lang="en"/>
              <a:t> </a:t>
            </a:r>
            <a:endParaRPr/>
          </a:p>
        </p:txBody>
      </p:sp>
      <p:sp>
        <p:nvSpPr>
          <p:cNvPr id="82" name="Google Shape;82;p16"/>
          <p:cNvSpPr txBox="1"/>
          <p:nvPr>
            <p:ph idx="1" type="body"/>
          </p:nvPr>
        </p:nvSpPr>
        <p:spPr>
          <a:xfrm>
            <a:off x="423025" y="1293175"/>
            <a:ext cx="8368200" cy="3581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100">
                <a:latin typeface="Arial"/>
                <a:ea typeface="Arial"/>
                <a:cs typeface="Arial"/>
                <a:sym typeface="Arial"/>
              </a:rPr>
              <a:t>Soil erosion is the natural and sometimes human caused wearing away of soil and it is causing some major issues in our world today. One of the issues is the wearing away of topsoil, which is the layer of soil that contains all the nutrients and fertility and nurtures the growth of plants. The topsoil possesses minerals such as magnesium, pot</a:t>
            </a:r>
            <a:r>
              <a:rPr lang="en" sz="1100">
                <a:latin typeface="Arial"/>
                <a:ea typeface="Arial"/>
                <a:cs typeface="Arial"/>
                <a:sym typeface="Arial"/>
              </a:rPr>
              <a:t>assium, phosphorus, and nitrogen, all essential for plant growth. It also helps in the absorption of nutrients from the soil. This is due to its pH</a:t>
            </a:r>
            <a:r>
              <a:rPr lang="en" sz="1100">
                <a:latin typeface="Arial"/>
                <a:ea typeface="Arial"/>
                <a:cs typeface="Arial"/>
                <a:sym typeface="Arial"/>
              </a:rPr>
              <a:t> level, which is between 5.5 and 7.5. That level is neithe</a:t>
            </a:r>
            <a:r>
              <a:rPr lang="en" sz="1100">
                <a:latin typeface="Arial"/>
                <a:ea typeface="Arial"/>
                <a:cs typeface="Arial"/>
                <a:sym typeface="Arial"/>
              </a:rPr>
              <a:t>r extremely acidic or extremely alkaline, as 7 is exactly </a:t>
            </a:r>
            <a:r>
              <a:rPr lang="en" sz="1100">
                <a:latin typeface="Arial"/>
                <a:ea typeface="Arial"/>
                <a:cs typeface="Arial"/>
                <a:sym typeface="Arial"/>
              </a:rPr>
              <a:t>neutral</a:t>
            </a:r>
            <a:r>
              <a:rPr lang="en" sz="1100">
                <a:latin typeface="Arial"/>
                <a:ea typeface="Arial"/>
                <a:cs typeface="Arial"/>
                <a:sym typeface="Arial"/>
              </a:rPr>
              <a:t> and 5 is </a:t>
            </a:r>
            <a:r>
              <a:rPr lang="en" sz="1100">
                <a:latin typeface="Arial"/>
                <a:ea typeface="Arial"/>
                <a:cs typeface="Arial"/>
                <a:sym typeface="Arial"/>
              </a:rPr>
              <a:t>slightly</a:t>
            </a:r>
            <a:r>
              <a:rPr lang="en" sz="1100">
                <a:latin typeface="Arial"/>
                <a:ea typeface="Arial"/>
                <a:cs typeface="Arial"/>
                <a:sym typeface="Arial"/>
              </a:rPr>
              <a:t> acidic.  </a:t>
            </a:r>
            <a:r>
              <a:rPr lang="en" sz="1100">
                <a:latin typeface="Arial"/>
                <a:ea typeface="Arial"/>
                <a:cs typeface="Arial"/>
                <a:sym typeface="Arial"/>
              </a:rPr>
              <a:t>The pH level of the soil affects the plants </a:t>
            </a:r>
            <a:r>
              <a:rPr lang="en" sz="1100">
                <a:latin typeface="Arial"/>
                <a:ea typeface="Arial"/>
                <a:cs typeface="Arial"/>
                <a:sym typeface="Arial"/>
              </a:rPr>
              <a:t>availability</a:t>
            </a:r>
            <a:r>
              <a:rPr lang="en" sz="1100">
                <a:latin typeface="Arial"/>
                <a:ea typeface="Arial"/>
                <a:cs typeface="Arial"/>
                <a:sym typeface="Arial"/>
              </a:rPr>
              <a:t> to nutrients, as well as the way </a:t>
            </a:r>
            <a:r>
              <a:rPr lang="en" sz="1100">
                <a:latin typeface="Arial"/>
                <a:ea typeface="Arial"/>
                <a:cs typeface="Arial"/>
                <a:sym typeface="Arial"/>
              </a:rPr>
              <a:t>the nutrients react with one another</a:t>
            </a:r>
            <a:r>
              <a:rPr lang="en" sz="1100">
                <a:latin typeface="Arial"/>
                <a:ea typeface="Arial"/>
                <a:cs typeface="Arial"/>
                <a:sym typeface="Arial"/>
              </a:rPr>
              <a:t>. For example, if the soil </a:t>
            </a:r>
            <a:r>
              <a:rPr lang="en" sz="1100">
                <a:latin typeface="Arial"/>
                <a:ea typeface="Arial"/>
                <a:cs typeface="Arial"/>
                <a:sym typeface="Arial"/>
              </a:rPr>
              <a:t>is</a:t>
            </a:r>
            <a:r>
              <a:rPr lang="en" sz="1100">
                <a:latin typeface="Arial"/>
                <a:ea typeface="Arial"/>
                <a:cs typeface="Arial"/>
                <a:sym typeface="Arial"/>
              </a:rPr>
              <a:t> extremely alkaline, then specific </a:t>
            </a:r>
            <a:r>
              <a:rPr lang="en" sz="1100">
                <a:latin typeface="Arial"/>
                <a:ea typeface="Arial"/>
                <a:cs typeface="Arial"/>
                <a:sym typeface="Arial"/>
              </a:rPr>
              <a:t>nutrients will not be available, while others such as iron</a:t>
            </a:r>
            <a:r>
              <a:rPr lang="en" sz="1100">
                <a:latin typeface="Arial"/>
                <a:ea typeface="Arial"/>
                <a:cs typeface="Arial"/>
                <a:sym typeface="Arial"/>
              </a:rPr>
              <a:t>, manganese, and aluminium shall become toxic. Soil erosion can also deposit silt in low lying areas and expose </a:t>
            </a:r>
            <a:r>
              <a:rPr lang="en" sz="1100">
                <a:latin typeface="Arial"/>
                <a:ea typeface="Arial"/>
                <a:cs typeface="Arial"/>
                <a:sym typeface="Arial"/>
              </a:rPr>
              <a:t>su</a:t>
            </a:r>
            <a:r>
              <a:rPr lang="en" sz="1100">
                <a:latin typeface="Arial"/>
                <a:ea typeface="Arial"/>
                <a:cs typeface="Arial"/>
                <a:sym typeface="Arial"/>
              </a:rPr>
              <a:t>bsoil, which is the soil layer directly beneath the visible top layer. Silt deposits can be bad for the environment because when silt flows away in a runoff, it can have a  toxic </a:t>
            </a:r>
            <a:r>
              <a:rPr lang="en" sz="1100">
                <a:latin typeface="Arial"/>
                <a:ea typeface="Arial"/>
                <a:cs typeface="Arial"/>
                <a:sym typeface="Arial"/>
              </a:rPr>
              <a:t>effect on the environment where it</a:t>
            </a:r>
            <a:r>
              <a:rPr lang="en" sz="1100">
                <a:latin typeface="Arial"/>
                <a:ea typeface="Arial"/>
                <a:cs typeface="Arial"/>
                <a:sym typeface="Arial"/>
              </a:rPr>
              <a:t> is deposited, or moved. For example, silt that erodes, or runs off from areas that use chemical fertilizers can spread to water bodies and make them poisonous. This can harm all the living things that use that water, such as people, animals, and </a:t>
            </a:r>
            <a:r>
              <a:rPr lang="en" sz="1100">
                <a:latin typeface="Arial"/>
                <a:ea typeface="Arial"/>
                <a:cs typeface="Arial"/>
                <a:sym typeface="Arial"/>
              </a:rPr>
              <a:t>fish. Exposure of subsoil is also not the best because it might incre</a:t>
            </a:r>
            <a:r>
              <a:rPr lang="en" sz="1100">
                <a:latin typeface="Arial"/>
                <a:ea typeface="Arial"/>
                <a:cs typeface="Arial"/>
                <a:sym typeface="Arial"/>
              </a:rPr>
              <a:t>ase the chances of more soil erosion</a:t>
            </a:r>
            <a:r>
              <a:rPr lang="en" sz="1100">
                <a:latin typeface="Arial"/>
                <a:ea typeface="Arial"/>
                <a:cs typeface="Arial"/>
                <a:sym typeface="Arial"/>
              </a:rPr>
              <a:t>, as it has a poorer structure and lower </a:t>
            </a:r>
            <a:r>
              <a:rPr lang="en" sz="1100">
                <a:latin typeface="Arial"/>
                <a:ea typeface="Arial"/>
                <a:cs typeface="Arial"/>
                <a:sym typeface="Arial"/>
              </a:rPr>
              <a:t>organic</a:t>
            </a:r>
            <a:r>
              <a:rPr lang="en" sz="1100">
                <a:latin typeface="Arial"/>
                <a:ea typeface="Arial"/>
                <a:cs typeface="Arial"/>
                <a:sym typeface="Arial"/>
              </a:rPr>
              <a:t> matter. The subsoil also has reduced water </a:t>
            </a:r>
            <a:r>
              <a:rPr lang="en" sz="1100">
                <a:latin typeface="Arial"/>
                <a:ea typeface="Arial"/>
                <a:cs typeface="Arial"/>
                <a:sym typeface="Arial"/>
              </a:rPr>
              <a:t>infiltration</a:t>
            </a:r>
            <a:r>
              <a:rPr lang="en" sz="1100">
                <a:latin typeface="Arial"/>
                <a:ea typeface="Arial"/>
                <a:cs typeface="Arial"/>
                <a:sym typeface="Arial"/>
              </a:rPr>
              <a:t> and this means in can’t absorb the water in the chance of a </a:t>
            </a:r>
            <a:r>
              <a:rPr lang="en" sz="1100">
                <a:latin typeface="Arial"/>
                <a:ea typeface="Arial"/>
                <a:cs typeface="Arial"/>
                <a:sym typeface="Arial"/>
              </a:rPr>
              <a:t>runoff</a:t>
            </a:r>
            <a:r>
              <a:rPr lang="en" sz="1100">
                <a:latin typeface="Arial"/>
                <a:ea typeface="Arial"/>
                <a:cs typeface="Arial"/>
                <a:sym typeface="Arial"/>
              </a:rPr>
              <a:t>. This will </a:t>
            </a:r>
            <a:r>
              <a:rPr lang="en" sz="1100">
                <a:latin typeface="Arial"/>
                <a:ea typeface="Arial"/>
                <a:cs typeface="Arial"/>
                <a:sym typeface="Arial"/>
              </a:rPr>
              <a:t>increase</a:t>
            </a:r>
            <a:r>
              <a:rPr lang="en" sz="1100">
                <a:latin typeface="Arial"/>
                <a:ea typeface="Arial"/>
                <a:cs typeface="Arial"/>
                <a:sym typeface="Arial"/>
              </a:rPr>
              <a:t> the chances as it will have to stand its ground against a larger amount of water, increasing the chances of runoff.  All of these effects are neither good for our environment no</a:t>
            </a:r>
            <a:r>
              <a:rPr lang="en" sz="1100">
                <a:latin typeface="Arial"/>
                <a:ea typeface="Arial"/>
                <a:cs typeface="Arial"/>
                <a:sym typeface="Arial"/>
              </a:rPr>
              <a:t>r us</a:t>
            </a:r>
            <a:r>
              <a:rPr lang="en" sz="1100">
                <a:latin typeface="Arial"/>
                <a:ea typeface="Arial"/>
                <a:cs typeface="Arial"/>
                <a:sym typeface="Arial"/>
              </a:rPr>
              <a:t>, as water </a:t>
            </a:r>
            <a:r>
              <a:rPr lang="en" sz="1100">
                <a:latin typeface="Arial"/>
                <a:ea typeface="Arial"/>
                <a:cs typeface="Arial"/>
                <a:sym typeface="Arial"/>
              </a:rPr>
              <a:t>is</a:t>
            </a:r>
            <a:r>
              <a:rPr lang="en" sz="1100">
                <a:latin typeface="Arial"/>
                <a:ea typeface="Arial"/>
                <a:cs typeface="Arial"/>
                <a:sym typeface="Arial"/>
              </a:rPr>
              <a:t> a </a:t>
            </a:r>
            <a:r>
              <a:rPr lang="en" sz="1100">
                <a:latin typeface="Arial"/>
                <a:ea typeface="Arial"/>
                <a:cs typeface="Arial"/>
                <a:sym typeface="Arial"/>
              </a:rPr>
              <a:t>necessity</a:t>
            </a:r>
            <a:r>
              <a:rPr lang="en" sz="1100">
                <a:latin typeface="Arial"/>
                <a:ea typeface="Arial"/>
                <a:cs typeface="Arial"/>
                <a:sym typeface="Arial"/>
              </a:rPr>
              <a:t> of life for all organisms and agriculture is a major part of our lives as it provides all of the food we eat to </a:t>
            </a:r>
            <a:r>
              <a:rPr lang="en" sz="1100">
                <a:latin typeface="Arial"/>
                <a:ea typeface="Arial"/>
                <a:cs typeface="Arial"/>
                <a:sym typeface="Arial"/>
              </a:rPr>
              <a:t>perform</a:t>
            </a:r>
            <a:r>
              <a:rPr lang="en" sz="1100">
                <a:latin typeface="Arial"/>
                <a:ea typeface="Arial"/>
                <a:cs typeface="Arial"/>
                <a:sym typeface="Arial"/>
              </a:rPr>
              <a:t> our daily activities. The issues of soil erosion threaten 2 of our </a:t>
            </a:r>
            <a:r>
              <a:rPr lang="en" sz="1100">
                <a:latin typeface="Arial"/>
                <a:ea typeface="Arial"/>
                <a:cs typeface="Arial"/>
                <a:sym typeface="Arial"/>
              </a:rPr>
              <a:t>necessities</a:t>
            </a:r>
            <a:r>
              <a:rPr lang="en" sz="1100">
                <a:latin typeface="Arial"/>
                <a:ea typeface="Arial"/>
                <a:cs typeface="Arial"/>
                <a:sym typeface="Arial"/>
              </a:rPr>
              <a:t> of life, food and water. It also hurts the </a:t>
            </a:r>
            <a:r>
              <a:rPr lang="en" sz="1100">
                <a:latin typeface="Arial"/>
                <a:ea typeface="Arial"/>
                <a:cs typeface="Arial"/>
                <a:sym typeface="Arial"/>
              </a:rPr>
              <a:t>environment</a:t>
            </a:r>
            <a:r>
              <a:rPr lang="en" sz="1100">
                <a:latin typeface="Arial"/>
                <a:ea typeface="Arial"/>
                <a:cs typeface="Arial"/>
                <a:sym typeface="Arial"/>
              </a:rPr>
              <a:t> as many animals and plants also use the water soil erosion </a:t>
            </a:r>
            <a:r>
              <a:rPr lang="en" sz="1100">
                <a:latin typeface="Arial"/>
                <a:ea typeface="Arial"/>
                <a:cs typeface="Arial"/>
                <a:sym typeface="Arial"/>
              </a:rPr>
              <a:t>contaminantes</a:t>
            </a:r>
            <a:r>
              <a:rPr lang="en" sz="1100">
                <a:latin typeface="Arial"/>
                <a:ea typeface="Arial"/>
                <a:cs typeface="Arial"/>
                <a:sym typeface="Arial"/>
              </a:rPr>
              <a:t>. This threatens life on planet </a:t>
            </a:r>
            <a:r>
              <a:rPr lang="en" sz="1100">
                <a:latin typeface="Arial"/>
                <a:ea typeface="Arial"/>
                <a:cs typeface="Arial"/>
                <a:sym typeface="Arial"/>
              </a:rPr>
              <a:t>earth</a:t>
            </a:r>
            <a:r>
              <a:rPr lang="en" sz="1100">
                <a:latin typeface="Arial"/>
                <a:ea typeface="Arial"/>
                <a:cs typeface="Arial"/>
                <a:sym typeface="Arial"/>
              </a:rPr>
              <a:t> itself. When soil erosion happens, our soil is lost. Soil is a very important resource on our planet and we should do everything to conserve it. Som</a:t>
            </a:r>
            <a:r>
              <a:rPr lang="en" sz="1100">
                <a:latin typeface="Arial"/>
                <a:ea typeface="Arial"/>
                <a:cs typeface="Arial"/>
                <a:sym typeface="Arial"/>
              </a:rPr>
              <a:t>e ways we can reduce this is by planting plants, recycling our resources, and laying plant matter, such as mulch. Laying mulch helps because it helps in easing the absorption of water and improving erosion resistance. These are just some of the ways we can stop the effects of soil erosion.*                       *See pictures on following slide</a:t>
            </a:r>
            <a:endParaRPr sz="1100">
              <a:latin typeface="Arial"/>
              <a:ea typeface="Arial"/>
              <a:cs typeface="Arial"/>
              <a:sym typeface="Arial"/>
            </a:endParaRPr>
          </a:p>
          <a:p>
            <a:pPr indent="0" lvl="0" marL="0" rtl="0" algn="l">
              <a:lnSpc>
                <a:spcPct val="95000"/>
              </a:lnSpc>
              <a:spcBef>
                <a:spcPts val="0"/>
              </a:spcBef>
              <a:spcAft>
                <a:spcPts val="1200"/>
              </a:spcAft>
              <a:buSzPts val="852"/>
              <a:buNone/>
            </a:pPr>
            <a:r>
              <a:t/>
            </a:r>
            <a:endParaRPr sz="15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Healthy Topsoil</a:t>
            </a:r>
            <a:endParaRPr/>
          </a:p>
        </p:txBody>
      </p:sp>
      <p:sp>
        <p:nvSpPr>
          <p:cNvPr id="88" name="Google Shape;88;p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lang="en" sz="1190"/>
              <a:t>Topsoil should </a:t>
            </a:r>
            <a:r>
              <a:rPr lang="en" sz="1190"/>
              <a:t>have</a:t>
            </a:r>
            <a:r>
              <a:rPr lang="en" sz="1190"/>
              <a:t> </a:t>
            </a:r>
            <a:r>
              <a:rPr lang="en" sz="1190"/>
              <a:t>the</a:t>
            </a:r>
            <a:r>
              <a:rPr lang="en" sz="1190"/>
              <a:t> right amount of nutrients, a ideal level of pH, as well as good texture and water absorbance. As mentioned before, topsoil is the layer of soil which contains the most nutrients and helps crop grow. To perform this task, a layer of </a:t>
            </a:r>
            <a:r>
              <a:rPr lang="en" sz="1190"/>
              <a:t>healthy</a:t>
            </a:r>
            <a:r>
              <a:rPr lang="en" sz="1190"/>
              <a:t> topsoil should contain the right proportions of sand, clay and organic matter. It should also provide nutrients to your landscape, as well as good </a:t>
            </a:r>
            <a:r>
              <a:rPr lang="en" sz="1190"/>
              <a:t>drainage</a:t>
            </a:r>
            <a:r>
              <a:rPr lang="en" sz="1190"/>
              <a:t> while still holding enough moisture for the plant roots to absorb. The topsoil should also contain nutrients such as, magnesium, p</a:t>
            </a:r>
            <a:r>
              <a:rPr lang="en" sz="1190"/>
              <a:t>hosphorus</a:t>
            </a:r>
            <a:r>
              <a:rPr lang="en" sz="1190"/>
              <a:t>, </a:t>
            </a:r>
            <a:r>
              <a:rPr lang="en" sz="1190"/>
              <a:t>potassium, and nitrogen. Each and every one of these nutrients has an important role to play in the growth of the plant. Nitrogen helps in the growth of healthy stems and leaves, while the potassium and magnesium help to photosynthesize and provide the plant with lush green leaves. Phosphorus helps in the production of the plant’s cells and DNA. Aside from the nutrients, the topsoil’s  pH level also decides the quality of it. The topsoil should have a pH level which is neither extremely acidic, nor extremely alkaline. This level can be found between 5.5 and 7.5. The pH level of the soil can affect the growth of the plant in many ways. The level can affect the plant’s availability to nutrients, as well as how these varying nutrients react with one another. An example of this would be that if some topsoil was extremely alkaline, then some nutrients shall not be available, while other nutrients such as iron, manganese, and aluminium shall become toxic or be in such large quantity that they are not helpful to the plant anymore. Though many plants can cope with a wide range of pH levels, many problems can be caused with a level of pH respective to the plant. Topsoil also varies across regions with different textures and water absorbance. For example, clay can be found in many gardens, but it is hard to work with as it has a tendency to harden and traps the nutrients in the stick soi, though it has a good level of water absorbance. A more ideal kind of topsoil would be the loamy and sandy type. This soil has a dark and rich color, lightweight, and friable. A quick identification tst should be that the soil is hard to roll into a ball and then breaks apart easily. Topsoil si a important layer of soil and should be saved and protected from the process of soil erosion.</a:t>
            </a:r>
            <a:endParaRPr sz="1190"/>
          </a:p>
          <a:p>
            <a:pPr indent="0" lvl="0" marL="0" rtl="0" algn="l">
              <a:lnSpc>
                <a:spcPct val="95000"/>
              </a:lnSpc>
              <a:spcBef>
                <a:spcPts val="1200"/>
              </a:spcBef>
              <a:spcAft>
                <a:spcPts val="0"/>
              </a:spcAft>
              <a:buSzPts val="605"/>
              <a:buNone/>
            </a:pPr>
            <a:r>
              <a:t/>
            </a:r>
            <a:endParaRPr sz="1190"/>
          </a:p>
          <a:p>
            <a:pPr indent="0" lvl="0" marL="0" rtl="0" algn="l">
              <a:lnSpc>
                <a:spcPct val="95000"/>
              </a:lnSpc>
              <a:spcBef>
                <a:spcPts val="1200"/>
              </a:spcBef>
              <a:spcAft>
                <a:spcPts val="1200"/>
              </a:spcAft>
              <a:buSzPts val="605"/>
              <a:buNone/>
            </a:pPr>
            <a:r>
              <a:t/>
            </a:r>
            <a:endParaRPr sz="119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152400" y="152400"/>
            <a:ext cx="4284575" cy="3644675"/>
          </a:xfrm>
          <a:prstGeom prst="rect">
            <a:avLst/>
          </a:prstGeom>
          <a:noFill/>
          <a:ln>
            <a:noFill/>
          </a:ln>
        </p:spPr>
      </p:pic>
      <p:pic>
        <p:nvPicPr>
          <p:cNvPr id="94" name="Google Shape;94;p18"/>
          <p:cNvPicPr preferRelativeResize="0"/>
          <p:nvPr/>
        </p:nvPicPr>
        <p:blipFill>
          <a:blip r:embed="rId4">
            <a:alphaModFix/>
          </a:blip>
          <a:stretch>
            <a:fillRect/>
          </a:stretch>
        </p:blipFill>
        <p:spPr>
          <a:xfrm>
            <a:off x="5344925" y="1460075"/>
            <a:ext cx="3276600" cy="1552575"/>
          </a:xfrm>
          <a:prstGeom prst="rect">
            <a:avLst/>
          </a:prstGeom>
          <a:noFill/>
          <a:ln>
            <a:noFill/>
          </a:ln>
        </p:spPr>
      </p:pic>
      <p:sp>
        <p:nvSpPr>
          <p:cNvPr id="95" name="Google Shape;95;p18"/>
          <p:cNvSpPr txBox="1"/>
          <p:nvPr/>
        </p:nvSpPr>
        <p:spPr>
          <a:xfrm>
            <a:off x="5918425" y="3293400"/>
            <a:ext cx="2005200" cy="29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Topsoil</a:t>
            </a:r>
            <a:endParaRPr sz="1800">
              <a:solidFill>
                <a:schemeClr val="dk1"/>
              </a:solidFill>
              <a:latin typeface="Roboto"/>
              <a:ea typeface="Roboto"/>
              <a:cs typeface="Roboto"/>
              <a:sym typeface="Roboto"/>
            </a:endParaRPr>
          </a:p>
        </p:txBody>
      </p:sp>
      <p:sp>
        <p:nvSpPr>
          <p:cNvPr id="96" name="Google Shape;96;p18"/>
          <p:cNvSpPr txBox="1"/>
          <p:nvPr/>
        </p:nvSpPr>
        <p:spPr>
          <a:xfrm>
            <a:off x="561825" y="3953975"/>
            <a:ext cx="3357000" cy="47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Roboto"/>
                <a:ea typeface="Roboto"/>
                <a:cs typeface="Roboto"/>
                <a:sym typeface="Roboto"/>
              </a:rPr>
              <a:t>Topsoil Layer A</a:t>
            </a:r>
            <a:endParaRPr sz="16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Types of Root Systems</a:t>
            </a:r>
            <a:endParaRPr/>
          </a:p>
        </p:txBody>
      </p:sp>
      <p:sp>
        <p:nvSpPr>
          <p:cNvPr id="102" name="Google Shape;102;p19"/>
          <p:cNvSpPr txBox="1"/>
          <p:nvPr>
            <p:ph idx="1" type="body"/>
          </p:nvPr>
        </p:nvSpPr>
        <p:spPr>
          <a:xfrm>
            <a:off x="460250" y="1345125"/>
            <a:ext cx="8368200" cy="35286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100">
                <a:highlight>
                  <a:schemeClr val="lt1"/>
                </a:highlight>
                <a:latin typeface="Arial"/>
                <a:ea typeface="Arial"/>
                <a:cs typeface="Arial"/>
                <a:sym typeface="Arial"/>
              </a:rPr>
              <a:t>Roots are a crucial </a:t>
            </a:r>
            <a:r>
              <a:rPr lang="en" sz="1100">
                <a:highlight>
                  <a:schemeClr val="lt1"/>
                </a:highlight>
                <a:latin typeface="Arial"/>
                <a:ea typeface="Arial"/>
                <a:cs typeface="Arial"/>
                <a:sym typeface="Arial"/>
              </a:rPr>
              <a:t>underground</a:t>
            </a:r>
            <a:r>
              <a:rPr lang="en" sz="1100">
                <a:highlight>
                  <a:schemeClr val="lt1"/>
                </a:highlight>
                <a:latin typeface="Arial"/>
                <a:ea typeface="Arial"/>
                <a:cs typeface="Arial"/>
                <a:sym typeface="Arial"/>
              </a:rPr>
              <a:t> part of vascular plants. The roots are mainly responsible for anchoring the plant into the ground and taking in all the </a:t>
            </a:r>
            <a:r>
              <a:rPr lang="en" sz="1100">
                <a:highlight>
                  <a:schemeClr val="lt1"/>
                </a:highlight>
                <a:latin typeface="Arial"/>
                <a:ea typeface="Arial"/>
                <a:cs typeface="Arial"/>
                <a:sym typeface="Arial"/>
              </a:rPr>
              <a:t>necessary</a:t>
            </a:r>
            <a:r>
              <a:rPr lang="en" sz="1100">
                <a:highlight>
                  <a:schemeClr val="lt1"/>
                </a:highlight>
                <a:latin typeface="Arial"/>
                <a:ea typeface="Arial"/>
                <a:cs typeface="Arial"/>
                <a:sym typeface="Arial"/>
              </a:rPr>
              <a:t> minerals, nutrients, and water which is present in the soil. The roots can also be used for the </a:t>
            </a:r>
            <a:r>
              <a:rPr lang="en" sz="1100">
                <a:highlight>
                  <a:schemeClr val="lt1"/>
                </a:highlight>
                <a:latin typeface="Arial"/>
                <a:ea typeface="Arial"/>
                <a:cs typeface="Arial"/>
                <a:sym typeface="Arial"/>
              </a:rPr>
              <a:t>storage</a:t>
            </a:r>
            <a:r>
              <a:rPr lang="en" sz="1100">
                <a:highlight>
                  <a:schemeClr val="lt1"/>
                </a:highlight>
                <a:latin typeface="Arial"/>
                <a:ea typeface="Arial"/>
                <a:cs typeface="Arial"/>
                <a:sym typeface="Arial"/>
              </a:rPr>
              <a:t> </a:t>
            </a:r>
            <a:r>
              <a:rPr lang="en" sz="1100">
                <a:highlight>
                  <a:schemeClr val="lt1"/>
                </a:highlight>
                <a:latin typeface="Arial"/>
                <a:ea typeface="Arial"/>
                <a:cs typeface="Arial"/>
                <a:sym typeface="Arial"/>
              </a:rPr>
              <a:t>of</a:t>
            </a:r>
            <a:r>
              <a:rPr lang="en" sz="1100">
                <a:highlight>
                  <a:schemeClr val="lt1"/>
                </a:highlight>
                <a:latin typeface="Arial"/>
                <a:ea typeface="Arial"/>
                <a:cs typeface="Arial"/>
                <a:sym typeface="Arial"/>
              </a:rPr>
              <a:t> food. These are some of the responsibilities that a plant’s roots overtake, but there are also different types of root systems, the 3 being taproot, fibrous, and </a:t>
            </a:r>
            <a:r>
              <a:rPr lang="en" sz="1100">
                <a:highlight>
                  <a:schemeClr val="lt1"/>
                </a:highlight>
                <a:latin typeface="Arial"/>
                <a:ea typeface="Arial"/>
                <a:cs typeface="Arial"/>
                <a:sym typeface="Arial"/>
              </a:rPr>
              <a:t>adventitious</a:t>
            </a:r>
            <a:r>
              <a:rPr lang="en" sz="1100">
                <a:highlight>
                  <a:schemeClr val="lt1"/>
                </a:highlight>
                <a:latin typeface="Arial"/>
                <a:ea typeface="Arial"/>
                <a:cs typeface="Arial"/>
                <a:sym typeface="Arial"/>
              </a:rPr>
              <a:t>. The taproot system primly consists of one main central root with small and lateral roots protruding out of it, known as </a:t>
            </a:r>
            <a:r>
              <a:rPr lang="en" sz="1100">
                <a:highlight>
                  <a:schemeClr val="lt1"/>
                </a:highlight>
                <a:latin typeface="Arial"/>
                <a:ea typeface="Arial"/>
                <a:cs typeface="Arial"/>
                <a:sym typeface="Arial"/>
              </a:rPr>
              <a:t>tertiary</a:t>
            </a:r>
            <a:r>
              <a:rPr lang="en" sz="1100">
                <a:highlight>
                  <a:schemeClr val="lt1"/>
                </a:highlight>
                <a:latin typeface="Arial"/>
                <a:ea typeface="Arial"/>
                <a:cs typeface="Arial"/>
                <a:sym typeface="Arial"/>
              </a:rPr>
              <a:t> or secondary roots. At the end of these, you shall find </a:t>
            </a:r>
            <a:r>
              <a:rPr lang="en" sz="1100">
                <a:highlight>
                  <a:schemeClr val="lt1"/>
                </a:highlight>
                <a:latin typeface="Arial"/>
                <a:ea typeface="Arial"/>
                <a:cs typeface="Arial"/>
                <a:sym typeface="Arial"/>
              </a:rPr>
              <a:t>the thin hairlike structure known as a rootlet. These rootlets are essential for the absorption of water from the soil. The taproot system is strongly established and hard to remove. Some examples of plants with the taproot system are carrots, mustard, beetroot, and parsley. The second type of root system is known as the fibrous root system. It consists of a bushy system of roots with moderately sized branching roots protruding from the stem. Some plants which posses this root system are maize, rice, and marigold. The final type of root system is known as the adventitious root system. This is a unique system that does not grow from the radicle like the previous other 2 root systems. A primary root is present and this kind of root system is a characteristic of angiosperms, or flowering plants. It is modified for respiration, support, as well as food storage. Roots are essential for the survival of any plant and these types of roots systems are present for the plants specific needs, as well as necessary activities, such as anchoring, absorption, storage, reproduction, and ecological functions. </a:t>
            </a:r>
            <a:endParaRPr sz="1100">
              <a:highlight>
                <a:schemeClr val="lt1"/>
              </a:highlight>
              <a:latin typeface="Arial"/>
              <a:ea typeface="Arial"/>
              <a:cs typeface="Arial"/>
              <a:sym typeface="Arial"/>
            </a:endParaRPr>
          </a:p>
          <a:p>
            <a:pPr indent="0" lvl="0" marL="0" rtl="0" algn="just">
              <a:lnSpc>
                <a:spcPct val="150000"/>
              </a:lnSpc>
              <a:spcBef>
                <a:spcPts val="1200"/>
              </a:spcBef>
              <a:spcAft>
                <a:spcPts val="0"/>
              </a:spcAft>
              <a:buNone/>
            </a:pPr>
            <a:r>
              <a:t/>
            </a:r>
            <a:endParaRPr sz="1100">
              <a:solidFill>
                <a:srgbClr val="444444"/>
              </a:solidFill>
              <a:highlight>
                <a:srgbClr val="FFFFFF"/>
              </a:highlight>
              <a:latin typeface="Arial"/>
              <a:ea typeface="Arial"/>
              <a:cs typeface="Arial"/>
              <a:sym typeface="Arial"/>
            </a:endParaRPr>
          </a:p>
          <a:p>
            <a:pPr indent="0" lvl="0" marL="0" rtl="0" algn="just">
              <a:lnSpc>
                <a:spcPct val="150000"/>
              </a:lnSpc>
              <a:spcBef>
                <a:spcPts val="1200"/>
              </a:spcBef>
              <a:spcAft>
                <a:spcPts val="0"/>
              </a:spcAft>
              <a:buNone/>
            </a:pPr>
            <a:r>
              <a:t/>
            </a:r>
            <a:endParaRPr sz="1100">
              <a:solidFill>
                <a:srgbClr val="444444"/>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Soil Erosion Causing Natural Disasters</a:t>
            </a:r>
            <a:endParaRPr/>
          </a:p>
        </p:txBody>
      </p:sp>
      <p:sp>
        <p:nvSpPr>
          <p:cNvPr id="108" name="Google Shape;108;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1200"/>
              </a:spcAft>
              <a:buNone/>
            </a:pPr>
            <a:r>
              <a:rPr lang="en"/>
              <a:t>Among the many things that impact the rate and </a:t>
            </a:r>
            <a:r>
              <a:rPr lang="en"/>
              <a:t>occurrence</a:t>
            </a:r>
            <a:r>
              <a:rPr lang="en"/>
              <a:t> of </a:t>
            </a:r>
            <a:r>
              <a:rPr lang="en"/>
              <a:t>natural disasters</a:t>
            </a:r>
            <a:r>
              <a:rPr lang="en"/>
              <a:t>, soil erosion is a major one. Some examples of natural disasters being impacted by soil erosion are floods, landslides, and droughts. Floods are impacted </a:t>
            </a:r>
            <a:r>
              <a:rPr lang="en"/>
              <a:t>greatly</a:t>
            </a:r>
            <a:r>
              <a:rPr lang="en"/>
              <a:t> by the </a:t>
            </a:r>
            <a:r>
              <a:rPr lang="en"/>
              <a:t>occurrence</a:t>
            </a:r>
            <a:r>
              <a:rPr lang="en"/>
              <a:t> of soil erosion, and when this happens, great destruction is caused. </a:t>
            </a:r>
            <a:r>
              <a:rPr lang="en"/>
              <a:t>This happens because soil erosion caused in a runoff can send soil laden water downstream, which can clog up and stop the flow of water in rivers and streams. These blockages can eventually result in the effect of flooding. Another natural disaster caused courtesy of soil erosion is drought.</a:t>
            </a:r>
            <a:r>
              <a:rPr lang="en"/>
              <a:t> The reason for this is that the top layer of soil is most productive and absorbs </a:t>
            </a:r>
            <a:r>
              <a:rPr lang="en"/>
              <a:t>precipitation</a:t>
            </a:r>
            <a:r>
              <a:rPr lang="en"/>
              <a:t> best. When this layer of soil is removed due to soil erosion, the lower layers of soil are exposed. These layers aren’t nearly as productive, </a:t>
            </a:r>
            <a:r>
              <a:rPr lang="en"/>
              <a:t>thereby</a:t>
            </a:r>
            <a:r>
              <a:rPr lang="en"/>
              <a:t> making their ability to </a:t>
            </a:r>
            <a:r>
              <a:rPr lang="en"/>
              <a:t>absorb</a:t>
            </a:r>
            <a:r>
              <a:rPr lang="en"/>
              <a:t> water lesser than that of the </a:t>
            </a:r>
            <a:r>
              <a:rPr lang="en"/>
              <a:t>topsoil</a:t>
            </a:r>
            <a:r>
              <a:rPr lang="en"/>
              <a:t>, perpetuating the drought cycle. Landslides are also a major negative effect of soil erosion. The erosion can often drive </a:t>
            </a:r>
            <a:r>
              <a:rPr lang="en"/>
              <a:t>landslides</a:t>
            </a:r>
            <a:r>
              <a:rPr lang="en"/>
              <a:t> especially when the slope </a:t>
            </a:r>
            <a:r>
              <a:rPr lang="en"/>
              <a:t>biomes</a:t>
            </a:r>
            <a:r>
              <a:rPr lang="en"/>
              <a:t> uneven or unstable. They are also </a:t>
            </a:r>
            <a:r>
              <a:rPr lang="en"/>
              <a:t>mainly</a:t>
            </a:r>
            <a:r>
              <a:rPr lang="en"/>
              <a:t> caused by undercuts caused by soil erosion. All of these </a:t>
            </a:r>
            <a:r>
              <a:rPr lang="en"/>
              <a:t>different</a:t>
            </a:r>
            <a:r>
              <a:rPr lang="en"/>
              <a:t> natural disasters can have a negative impact on our lives. </a:t>
            </a:r>
            <a:r>
              <a:rPr lang="en"/>
              <a:t>Therefore</a:t>
            </a:r>
            <a:r>
              <a:rPr lang="en"/>
              <a:t> we should control soil erosion the best we can.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Plants </a:t>
            </a:r>
            <a:r>
              <a:rPr lang="en"/>
              <a:t>Vs Soil</a:t>
            </a:r>
            <a:r>
              <a:rPr lang="en"/>
              <a:t> Erosion</a:t>
            </a:r>
            <a:endParaRPr/>
          </a:p>
        </p:txBody>
      </p:sp>
      <p:sp>
        <p:nvSpPr>
          <p:cNvPr id="114" name="Google Shape;114;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rgbClr val="000000"/>
              </a:buClr>
              <a:buSzPts val="852"/>
              <a:buFont typeface="Arial"/>
              <a:buNone/>
            </a:pPr>
            <a:r>
              <a:rPr lang="en" sz="1300">
                <a:latin typeface="Arial"/>
                <a:ea typeface="Arial"/>
                <a:cs typeface="Arial"/>
                <a:sym typeface="Arial"/>
              </a:rPr>
              <a:t>Many of the types of plants stop soil erosion throug</a:t>
            </a:r>
            <a:r>
              <a:rPr lang="en" sz="1300">
                <a:latin typeface="Arial"/>
                <a:ea typeface="Arial"/>
                <a:cs typeface="Arial"/>
                <a:sym typeface="Arial"/>
              </a:rPr>
              <a:t>h their different types of roots.</a:t>
            </a:r>
            <a:r>
              <a:rPr lang="en" sz="1300">
                <a:latin typeface="Arial"/>
                <a:ea typeface="Arial"/>
                <a:cs typeface="Arial"/>
                <a:sym typeface="Arial"/>
              </a:rPr>
              <a:t> Some roots are fibrous, while some maybe strong, but not as widespread. These all play a </a:t>
            </a:r>
            <a:r>
              <a:rPr lang="en" sz="1300">
                <a:latin typeface="Arial"/>
                <a:ea typeface="Arial"/>
                <a:cs typeface="Arial"/>
                <a:sym typeface="Arial"/>
              </a:rPr>
              <a:t>different</a:t>
            </a:r>
            <a:r>
              <a:rPr lang="en" sz="1300">
                <a:latin typeface="Arial"/>
                <a:ea typeface="Arial"/>
                <a:cs typeface="Arial"/>
                <a:sym typeface="Arial"/>
              </a:rPr>
              <a:t> role in stopping soil erosion as explained ahead. Groundcover plants stop soil erosion through their widespread roots. An example of a plant with this method is Ivy. Shrubs can use their strong roots. Aside from the roots, they also use their thick blooming leaves and </a:t>
            </a:r>
            <a:r>
              <a:rPr lang="en" sz="1300">
                <a:latin typeface="Arial"/>
                <a:ea typeface="Arial"/>
                <a:cs typeface="Arial"/>
                <a:sym typeface="Arial"/>
              </a:rPr>
              <a:t>branches</a:t>
            </a:r>
            <a:r>
              <a:rPr lang="en" sz="1300">
                <a:latin typeface="Arial"/>
                <a:ea typeface="Arial"/>
                <a:cs typeface="Arial"/>
                <a:sym typeface="Arial"/>
              </a:rPr>
              <a:t> to act as a physical barrier. These </a:t>
            </a:r>
            <a:r>
              <a:rPr lang="en" sz="1300">
                <a:latin typeface="Arial"/>
                <a:ea typeface="Arial"/>
                <a:cs typeface="Arial"/>
                <a:sym typeface="Arial"/>
              </a:rPr>
              <a:t>characteristics</a:t>
            </a:r>
            <a:r>
              <a:rPr lang="en" sz="1300">
                <a:latin typeface="Arial"/>
                <a:ea typeface="Arial"/>
                <a:cs typeface="Arial"/>
                <a:sym typeface="Arial"/>
              </a:rPr>
              <a:t> assist them in p</a:t>
            </a:r>
            <a:r>
              <a:rPr lang="en" sz="1300">
                <a:latin typeface="Arial"/>
                <a:ea typeface="Arial"/>
                <a:cs typeface="Arial"/>
                <a:sym typeface="Arial"/>
              </a:rPr>
              <a:t>rotecting the soil from harsh winds, downpours and extreme sunligh</a:t>
            </a:r>
            <a:r>
              <a:rPr lang="en" sz="1300">
                <a:latin typeface="Arial"/>
                <a:ea typeface="Arial"/>
                <a:cs typeface="Arial"/>
                <a:sym typeface="Arial"/>
              </a:rPr>
              <a:t>t. An example of a shrub that does this is Buckwheat. Grass uses its fibrous roots to stop the occurrence of soil erosion and is extremely useful on hilly and sloping surfaces. Last but not least, trees also play a major role in stopping soil erosion from occurring. Their roots can help stabilize the soil and they make great usage of their branches that also stop hard rain which may hurt the soil and low lying plants. An example of this would be the Willow tree. All these plants use roots to stop the soil from eroding, flowing, or blowing way. *</a:t>
            </a:r>
            <a:endParaRPr sz="1300">
              <a:latin typeface="Arial"/>
              <a:ea typeface="Arial"/>
              <a:cs typeface="Arial"/>
              <a:sym typeface="Arial"/>
            </a:endParaRPr>
          </a:p>
          <a:p>
            <a:pPr indent="0" lvl="0" marL="0" rtl="0" algn="l">
              <a:lnSpc>
                <a:spcPct val="95000"/>
              </a:lnSpc>
              <a:spcBef>
                <a:spcPts val="0"/>
              </a:spcBef>
              <a:spcAft>
                <a:spcPts val="0"/>
              </a:spcAft>
              <a:buClr>
                <a:srgbClr val="000000"/>
              </a:buClr>
              <a:buSzPts val="852"/>
              <a:buFont typeface="Arial"/>
              <a:buNone/>
            </a:pPr>
            <a:r>
              <a:t/>
            </a:r>
            <a:endParaRPr sz="1300">
              <a:latin typeface="Arial"/>
              <a:ea typeface="Arial"/>
              <a:cs typeface="Arial"/>
              <a:sym typeface="Arial"/>
            </a:endParaRPr>
          </a:p>
          <a:p>
            <a:pPr indent="0" lvl="0" marL="0" rtl="0" algn="l">
              <a:lnSpc>
                <a:spcPct val="95000"/>
              </a:lnSpc>
              <a:spcBef>
                <a:spcPts val="0"/>
              </a:spcBef>
              <a:spcAft>
                <a:spcPts val="0"/>
              </a:spcAft>
              <a:buClr>
                <a:srgbClr val="000000"/>
              </a:buClr>
              <a:buSzPts val="852"/>
              <a:buFont typeface="Arial"/>
              <a:buNone/>
            </a:pPr>
            <a:r>
              <a:t/>
            </a:r>
            <a:endParaRPr sz="1300">
              <a:latin typeface="Arial"/>
              <a:ea typeface="Arial"/>
              <a:cs typeface="Arial"/>
              <a:sym typeface="Arial"/>
            </a:endParaRPr>
          </a:p>
          <a:p>
            <a:pPr indent="0" lvl="0" marL="0" rtl="0" algn="l">
              <a:lnSpc>
                <a:spcPct val="95000"/>
              </a:lnSpc>
              <a:spcBef>
                <a:spcPts val="0"/>
              </a:spcBef>
              <a:spcAft>
                <a:spcPts val="0"/>
              </a:spcAft>
              <a:buClr>
                <a:srgbClr val="000000"/>
              </a:buClr>
              <a:buSzPts val="852"/>
              <a:buFont typeface="Arial"/>
              <a:buNone/>
            </a:pPr>
            <a:r>
              <a:t/>
            </a:r>
            <a:endParaRPr sz="1300">
              <a:latin typeface="Arial"/>
              <a:ea typeface="Arial"/>
              <a:cs typeface="Arial"/>
              <a:sym typeface="Arial"/>
            </a:endParaRPr>
          </a:p>
          <a:p>
            <a:pPr indent="0" lvl="0" marL="0" rtl="0" algn="l">
              <a:lnSpc>
                <a:spcPct val="95000"/>
              </a:lnSpc>
              <a:spcBef>
                <a:spcPts val="0"/>
              </a:spcBef>
              <a:spcAft>
                <a:spcPts val="0"/>
              </a:spcAft>
              <a:buClr>
                <a:srgbClr val="000000"/>
              </a:buClr>
              <a:buSzPts val="852"/>
              <a:buFont typeface="Arial"/>
              <a:buNone/>
            </a:pPr>
            <a:r>
              <a:t/>
            </a:r>
            <a:endParaRPr sz="1300">
              <a:latin typeface="Arial"/>
              <a:ea typeface="Arial"/>
              <a:cs typeface="Arial"/>
              <a:sym typeface="Arial"/>
            </a:endParaRPr>
          </a:p>
          <a:p>
            <a:pPr indent="0" lvl="0" marL="0" rtl="0" algn="l">
              <a:lnSpc>
                <a:spcPct val="95000"/>
              </a:lnSpc>
              <a:spcBef>
                <a:spcPts val="0"/>
              </a:spcBef>
              <a:spcAft>
                <a:spcPts val="0"/>
              </a:spcAft>
              <a:buClr>
                <a:srgbClr val="000000"/>
              </a:buClr>
              <a:buSzPts val="852"/>
              <a:buFont typeface="Arial"/>
              <a:buNone/>
            </a:pPr>
            <a:r>
              <a:t/>
            </a:r>
            <a:endParaRPr sz="1300">
              <a:latin typeface="Arial"/>
              <a:ea typeface="Arial"/>
              <a:cs typeface="Arial"/>
              <a:sym typeface="Arial"/>
            </a:endParaRPr>
          </a:p>
          <a:p>
            <a:pPr indent="0" lvl="0" marL="0" rtl="0" algn="l">
              <a:lnSpc>
                <a:spcPct val="95000"/>
              </a:lnSpc>
              <a:spcBef>
                <a:spcPts val="0"/>
              </a:spcBef>
              <a:spcAft>
                <a:spcPts val="0"/>
              </a:spcAft>
              <a:buClr>
                <a:srgbClr val="000000"/>
              </a:buClr>
              <a:buSzPts val="852"/>
              <a:buFont typeface="Arial"/>
              <a:buNone/>
            </a:pPr>
            <a:r>
              <a:rPr lang="en" sz="1300">
                <a:latin typeface="Arial"/>
                <a:ea typeface="Arial"/>
                <a:cs typeface="Arial"/>
                <a:sym typeface="Arial"/>
              </a:rPr>
              <a:t>*See diagram on following slide</a:t>
            </a:r>
            <a:endParaRPr sz="13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