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3EDEAE6D-68DA-4C46-8E72-FCBD2B794D90}">
  <a:tblStyle styleId="{3EDEAE6D-68DA-4C46-8E72-FCBD2B794D90}"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420F493A-162A-4D4B-ABA6-E83F05052F48}" styleName="Table_1">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slide" Target="slides/slide29.xml"/><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14" Type="http://schemas.openxmlformats.org/officeDocument/2006/relationships/slide" Target="slides/slide8.xml"/><Relationship Id="rId36" Type="http://schemas.openxmlformats.org/officeDocument/2006/relationships/slide" Target="slides/slide30.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 name="Google Shape;52;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2" name="Google Shape;122;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2a898a6f83a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2a898a6f83a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26447b569a0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26447b569a0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1" name="Google Shape;161;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26447b569a0_0_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7" name="Google Shape;167;g26447b569a0_0_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26447b569a0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26447b569a0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26447b569a0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26447b569a0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26447b569a0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26447b569a0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2646f96be71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3" name="Google Shape;213;g2646f96be71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2646f96be71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6" name="Google Shape;226;g2646f96be71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 name="Shape 59"/>
        <p:cNvGrpSpPr/>
        <p:nvPr/>
      </p:nvGrpSpPr>
      <p:grpSpPr>
        <a:xfrm>
          <a:off x="0" y="0"/>
          <a:ext cx="0" cy="0"/>
          <a:chOff x="0" y="0"/>
          <a:chExt cx="0" cy="0"/>
        </a:xfrm>
      </p:grpSpPr>
      <p:sp>
        <p:nvSpPr>
          <p:cNvPr id="60" name="Google Shape;60;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1" name="Google Shape;61;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2646f96be71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2646f96be71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2c2f5b9842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2" name="Google Shape;252;g2c2f5b9842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2646f96be71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2646f96be71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4" name="Google Shape;264;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9" name="Google Shape;269;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5" name="Google Shape;275;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1" name="Google Shape;281;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7" name="Google Shape;287;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2b1ba2f413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3" name="Google Shape;293;g2b1ba2f413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9" name="Google Shape;299;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3" name="Google Shape;73;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26b603b7517_0_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5" name="Google Shape;305;g26b603b7517_0_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g268de39b26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 name="Google Shape;79;g268de39b26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26a945c4b5e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26a945c4b5e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2c11c63fba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 name="Google Shape;95;g2c11c63fba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1" name="Google Shape;101;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8" name="Google Shape;108;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6" name="Google Shape;116;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3" name="Shape 13"/>
        <p:cNvGrpSpPr/>
        <p:nvPr/>
      </p:nvGrpSpPr>
      <p:grpSpPr>
        <a:xfrm>
          <a:off x="0" y="0"/>
          <a:ext cx="0" cy="0"/>
          <a:chOff x="0" y="0"/>
          <a:chExt cx="0" cy="0"/>
        </a:xfrm>
      </p:grpSpPr>
      <p:sp>
        <p:nvSpPr>
          <p:cNvPr id="14" name="Google Shape;14;p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5" name="Google Shape;15;p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6" name="Google Shape;16;p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 name="Shape 17"/>
        <p:cNvGrpSpPr/>
        <p:nvPr/>
      </p:nvGrpSpPr>
      <p:grpSpPr>
        <a:xfrm>
          <a:off x="0" y="0"/>
          <a:ext cx="0" cy="0"/>
          <a:chOff x="0" y="0"/>
          <a:chExt cx="0" cy="0"/>
        </a:xfrm>
      </p:grpSpPr>
      <p:sp>
        <p:nvSpPr>
          <p:cNvPr id="18" name="Google Shape;18;p4"/>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9" name="Google Shape;19;p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 name="Google Shape;37;p9"/>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8.jpg"/><Relationship Id="rId4" Type="http://schemas.openxmlformats.org/officeDocument/2006/relationships/image" Target="../media/image20.jpg"/><Relationship Id="rId5" Type="http://schemas.openxmlformats.org/officeDocument/2006/relationships/image" Target="../media/image14.jpg"/><Relationship Id="rId6" Type="http://schemas.openxmlformats.org/officeDocument/2006/relationships/image" Target="../media/image5.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6.jpg"/><Relationship Id="rId4" Type="http://schemas.openxmlformats.org/officeDocument/2006/relationships/image" Target="../media/image15.jpg"/><Relationship Id="rId5" Type="http://schemas.openxmlformats.org/officeDocument/2006/relationships/image" Target="../media/image11.jpg"/><Relationship Id="rId6" Type="http://schemas.openxmlformats.org/officeDocument/2006/relationships/image" Target="../media/image12.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9.jpg"/><Relationship Id="rId4" Type="http://schemas.openxmlformats.org/officeDocument/2006/relationships/image" Target="../media/image7.jpg"/><Relationship Id="rId5" Type="http://schemas.openxmlformats.org/officeDocument/2006/relationships/image" Target="../media/image13.jpg"/><Relationship Id="rId6" Type="http://schemas.openxmlformats.org/officeDocument/2006/relationships/image" Target="../media/image19.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9.jpg"/><Relationship Id="rId4" Type="http://schemas.openxmlformats.org/officeDocument/2006/relationships/image" Target="../media/image21.jpg"/><Relationship Id="rId5" Type="http://schemas.openxmlformats.org/officeDocument/2006/relationships/image" Target="../media/image24.jpg"/><Relationship Id="rId6" Type="http://schemas.openxmlformats.org/officeDocument/2006/relationships/image" Target="../media/image23.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5.jpg"/><Relationship Id="rId4" Type="http://schemas.openxmlformats.org/officeDocument/2006/relationships/image" Target="../media/image37.jpg"/><Relationship Id="rId5" Type="http://schemas.openxmlformats.org/officeDocument/2006/relationships/image" Target="../media/image34.jpg"/><Relationship Id="rId6" Type="http://schemas.openxmlformats.org/officeDocument/2006/relationships/image" Target="../media/image32.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7.jpg"/><Relationship Id="rId4" Type="http://schemas.openxmlformats.org/officeDocument/2006/relationships/image" Target="../media/image26.jpg"/><Relationship Id="rId5" Type="http://schemas.openxmlformats.org/officeDocument/2006/relationships/image" Target="../media/image33.jpg"/><Relationship Id="rId6" Type="http://schemas.openxmlformats.org/officeDocument/2006/relationships/image" Target="../media/image39.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46.jpg"/><Relationship Id="rId4" Type="http://schemas.openxmlformats.org/officeDocument/2006/relationships/image" Target="../media/image25.jpg"/><Relationship Id="rId5" Type="http://schemas.openxmlformats.org/officeDocument/2006/relationships/image" Target="../media/image36.jpg"/><Relationship Id="rId6" Type="http://schemas.openxmlformats.org/officeDocument/2006/relationships/image" Target="../media/image2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1.jpg"/><Relationship Id="rId4" Type="http://schemas.openxmlformats.org/officeDocument/2006/relationships/image" Target="../media/image38.jpg"/><Relationship Id="rId5" Type="http://schemas.openxmlformats.org/officeDocument/2006/relationships/image" Target="../media/image41.jpg"/><Relationship Id="rId6" Type="http://schemas.openxmlformats.org/officeDocument/2006/relationships/image" Target="../media/image40.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2.jpg"/><Relationship Id="rId4" Type="http://schemas.openxmlformats.org/officeDocument/2006/relationships/image" Target="../media/image10.jpg"/><Relationship Id="rId5" Type="http://schemas.openxmlformats.org/officeDocument/2006/relationships/image" Target="../media/image6.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44.jpg"/><Relationship Id="rId4" Type="http://schemas.openxmlformats.org/officeDocument/2006/relationships/image" Target="../media/image42.jpg"/><Relationship Id="rId5" Type="http://schemas.openxmlformats.org/officeDocument/2006/relationships/image" Target="../media/image45.jpg"/><Relationship Id="rId6" Type="http://schemas.openxmlformats.org/officeDocument/2006/relationships/image" Target="../media/image43.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 Id="rId3" Type="http://schemas.openxmlformats.org/officeDocument/2006/relationships/hyperlink" Target="https://drive.google.com/file/d/1_BS0njGAomrBoNnwSJPb8GaXEplcv89M/view?usp=sharing"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hyperlink" Target="https://allportablesinks.com/blogs/news/different-soap-types-and-their-uses#:~:text=Liquid%20hand%20soap%20is%20the,homes%20and%20businesses%20for%20handwashing" TargetMode="External"/><Relationship Id="rId4" Type="http://schemas.openxmlformats.org/officeDocument/2006/relationships/hyperlink" Target="https://theenglishsoapcompany.com/how-does-soap-work/" TargetMode="External"/><Relationship Id="rId5" Type="http://schemas.openxmlformats.org/officeDocument/2006/relationships/hyperlink" Target="https://en.wikipedia.org/wiki/Potassium_hydroxide" TargetMode="External"/><Relationship Id="rId6" Type="http://schemas.openxmlformats.org/officeDocument/2006/relationships/hyperlink" Target="https://honeydownfarm.com/blogs/goat-farm-blog/unlock-the-secrets-of-soap-making-with-the-best-oils-for-bar-soap#:~:text=Castor%20oil%20is%20a%20great,and%20provides%20a%20creamy%20lather"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hyperlink" Target="https://www.betterhealth.vic.gov.au/health/conditionsandtreatments/handwashing-why-its-important" TargetMode="External"/><Relationship Id="rId4" Type="http://schemas.openxmlformats.org/officeDocument/2006/relationships/hyperlink" Target="https://health.choc.org/why-is-my-child-always-sick-a-pediatrician-answers-your-questions/#:~:text=It%20is%20very%20common%20for,colds%20or%20illnesses%20per%20year"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jp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7.jpg"/><Relationship Id="rId4" Type="http://schemas.openxmlformats.org/officeDocument/2006/relationships/image" Target="../media/image1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D85C6"/>
        </a:solidFill>
      </p:bgPr>
    </p:bg>
    <p:spTree>
      <p:nvGrpSpPr>
        <p:cNvPr id="53" name="Shape 53"/>
        <p:cNvGrpSpPr/>
        <p:nvPr/>
      </p:nvGrpSpPr>
      <p:grpSpPr>
        <a:xfrm>
          <a:off x="0" y="0"/>
          <a:ext cx="0" cy="0"/>
          <a:chOff x="0" y="0"/>
          <a:chExt cx="0" cy="0"/>
        </a:xfrm>
      </p:grpSpPr>
      <p:sp>
        <p:nvSpPr>
          <p:cNvPr id="54" name="Google Shape;54;p13"/>
          <p:cNvSpPr txBox="1"/>
          <p:nvPr>
            <p:ph type="ctrTitle"/>
          </p:nvPr>
        </p:nvSpPr>
        <p:spPr>
          <a:xfrm>
            <a:off x="721800" y="1101125"/>
            <a:ext cx="7700400" cy="1581300"/>
          </a:xfrm>
          <a:prstGeom prst="rect">
            <a:avLst/>
          </a:prstGeom>
          <a:noFill/>
          <a:ln>
            <a:noFill/>
          </a:ln>
        </p:spPr>
        <p:txBody>
          <a:bodyPr anchorCtr="0" anchor="b" bIns="91425" lIns="91425" spcFirstLastPara="1" rIns="91425" wrap="square" tIns="91425">
            <a:normAutofit fontScale="90000"/>
          </a:bodyPr>
          <a:lstStyle/>
          <a:p>
            <a:pPr indent="0" lvl="0" marL="0" rtl="0" algn="ctr">
              <a:lnSpc>
                <a:spcPct val="100000"/>
              </a:lnSpc>
              <a:spcBef>
                <a:spcPts val="0"/>
              </a:spcBef>
              <a:spcAft>
                <a:spcPts val="0"/>
              </a:spcAft>
              <a:buSzPct val="100000"/>
              <a:buNone/>
            </a:pPr>
            <a:r>
              <a:rPr lang="en">
                <a:solidFill>
                  <a:schemeClr val="lt1"/>
                </a:solidFill>
              </a:rPr>
              <a:t>Which</a:t>
            </a:r>
            <a:r>
              <a:rPr lang="en">
                <a:solidFill>
                  <a:schemeClr val="lt1"/>
                </a:solidFill>
              </a:rPr>
              <a:t> Soap Cleans Hands The Best?</a:t>
            </a:r>
            <a:endParaRPr>
              <a:solidFill>
                <a:schemeClr val="lt1"/>
              </a:solidFill>
            </a:endParaRPr>
          </a:p>
        </p:txBody>
      </p:sp>
      <p:sp>
        <p:nvSpPr>
          <p:cNvPr id="55" name="Google Shape;55;p13"/>
          <p:cNvSpPr txBox="1"/>
          <p:nvPr>
            <p:ph idx="1" type="subTitle"/>
          </p:nvPr>
        </p:nvSpPr>
        <p:spPr>
          <a:xfrm>
            <a:off x="3286200" y="3318575"/>
            <a:ext cx="2571600" cy="435600"/>
          </a:xfrm>
          <a:prstGeom prst="rect">
            <a:avLst/>
          </a:prstGeom>
          <a:noFill/>
          <a:ln>
            <a:noFill/>
          </a:ln>
        </p:spPr>
        <p:txBody>
          <a:bodyPr anchorCtr="0" anchor="t" bIns="91425" lIns="91425" spcFirstLastPara="1" rIns="91425" wrap="square" tIns="91425">
            <a:normAutofit lnSpcReduction="20000"/>
          </a:bodyPr>
          <a:lstStyle/>
          <a:p>
            <a:pPr indent="0" lvl="0" marL="0" rtl="0" algn="ctr">
              <a:lnSpc>
                <a:spcPct val="100000"/>
              </a:lnSpc>
              <a:spcBef>
                <a:spcPts val="0"/>
              </a:spcBef>
              <a:spcAft>
                <a:spcPts val="0"/>
              </a:spcAft>
              <a:buSzPts val="2800"/>
              <a:buNone/>
            </a:pPr>
            <a:r>
              <a:rPr lang="en" sz="2000">
                <a:solidFill>
                  <a:srgbClr val="FFFFFF"/>
                </a:solidFill>
              </a:rPr>
              <a:t>By: </a:t>
            </a:r>
            <a:r>
              <a:rPr lang="en" sz="2000">
                <a:solidFill>
                  <a:srgbClr val="FFFFFF"/>
                </a:solidFill>
              </a:rPr>
              <a:t>Luka Dojcinovic</a:t>
            </a:r>
            <a:endParaRPr sz="2000">
              <a:solidFill>
                <a:srgbClr val="FFFFFF"/>
              </a:solidFill>
            </a:endParaRPr>
          </a:p>
        </p:txBody>
      </p:sp>
      <p:sp>
        <p:nvSpPr>
          <p:cNvPr id="56" name="Google Shape;56;p13"/>
          <p:cNvSpPr txBox="1"/>
          <p:nvPr/>
        </p:nvSpPr>
        <p:spPr>
          <a:xfrm>
            <a:off x="5787050" y="418200"/>
            <a:ext cx="26337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0000"/>
              </a:solidFill>
              <a:latin typeface="Arial"/>
              <a:ea typeface="Arial"/>
              <a:cs typeface="Arial"/>
              <a:sym typeface="Arial"/>
            </a:endParaRPr>
          </a:p>
        </p:txBody>
      </p:sp>
      <p:pic>
        <p:nvPicPr>
          <p:cNvPr id="57" name="Google Shape;57;p13"/>
          <p:cNvPicPr preferRelativeResize="0"/>
          <p:nvPr/>
        </p:nvPicPr>
        <p:blipFill rotWithShape="1">
          <a:blip r:embed="rId3">
            <a:alphaModFix/>
          </a:blip>
          <a:srcRect b="0" l="24621" r="23105" t="0"/>
          <a:stretch/>
        </p:blipFill>
        <p:spPr>
          <a:xfrm>
            <a:off x="1176800" y="2364825"/>
            <a:ext cx="1794001" cy="1976775"/>
          </a:xfrm>
          <a:prstGeom prst="rect">
            <a:avLst/>
          </a:prstGeom>
          <a:noFill/>
          <a:ln>
            <a:noFill/>
          </a:ln>
        </p:spPr>
      </p:pic>
      <p:pic>
        <p:nvPicPr>
          <p:cNvPr id="58" name="Google Shape;58;p13"/>
          <p:cNvPicPr preferRelativeResize="0"/>
          <p:nvPr/>
        </p:nvPicPr>
        <p:blipFill rotWithShape="1">
          <a:blip r:embed="rId4">
            <a:alphaModFix/>
          </a:blip>
          <a:srcRect b="0" l="16800" r="14091" t="0"/>
          <a:stretch/>
        </p:blipFill>
        <p:spPr>
          <a:xfrm>
            <a:off x="6365500" y="1971025"/>
            <a:ext cx="1727700" cy="2500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D85C6"/>
        </a:solidFill>
      </p:bgPr>
    </p:bg>
    <p:spTree>
      <p:nvGrpSpPr>
        <p:cNvPr id="123" name="Shape 123"/>
        <p:cNvGrpSpPr/>
        <p:nvPr/>
      </p:nvGrpSpPr>
      <p:grpSpPr>
        <a:xfrm>
          <a:off x="0" y="0"/>
          <a:ext cx="0" cy="0"/>
          <a:chOff x="0" y="0"/>
          <a:chExt cx="0" cy="0"/>
        </a:xfrm>
      </p:grpSpPr>
      <p:sp>
        <p:nvSpPr>
          <p:cNvPr id="124" name="Google Shape;124;p22"/>
          <p:cNvSpPr txBox="1"/>
          <p:nvPr>
            <p:ph type="title"/>
          </p:nvPr>
        </p:nvSpPr>
        <p:spPr>
          <a:xfrm>
            <a:off x="87000" y="0"/>
            <a:ext cx="53448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solidFill>
                  <a:schemeClr val="lt1"/>
                </a:solidFill>
              </a:rPr>
              <a:t>Observations Bar Soap (Test </a:t>
            </a:r>
            <a:r>
              <a:rPr lang="en">
                <a:solidFill>
                  <a:schemeClr val="lt1"/>
                </a:solidFill>
              </a:rPr>
              <a:t>1)</a:t>
            </a:r>
            <a:endParaRPr>
              <a:solidFill>
                <a:schemeClr val="lt1"/>
              </a:solidFill>
            </a:endParaRPr>
          </a:p>
        </p:txBody>
      </p:sp>
      <p:pic>
        <p:nvPicPr>
          <p:cNvPr id="125" name="Google Shape;125;p22"/>
          <p:cNvPicPr preferRelativeResize="0"/>
          <p:nvPr/>
        </p:nvPicPr>
        <p:blipFill>
          <a:blip r:embed="rId3">
            <a:alphaModFix/>
          </a:blip>
          <a:stretch>
            <a:fillRect/>
          </a:stretch>
        </p:blipFill>
        <p:spPr>
          <a:xfrm>
            <a:off x="4171700" y="950038"/>
            <a:ext cx="4215176" cy="1896873"/>
          </a:xfrm>
          <a:prstGeom prst="rect">
            <a:avLst/>
          </a:prstGeom>
          <a:noFill/>
          <a:ln>
            <a:noFill/>
          </a:ln>
        </p:spPr>
      </p:pic>
      <p:pic>
        <p:nvPicPr>
          <p:cNvPr id="126" name="Google Shape;126;p22"/>
          <p:cNvPicPr preferRelativeResize="0"/>
          <p:nvPr/>
        </p:nvPicPr>
        <p:blipFill>
          <a:blip r:embed="rId4">
            <a:alphaModFix/>
          </a:blip>
          <a:stretch>
            <a:fillRect/>
          </a:stretch>
        </p:blipFill>
        <p:spPr>
          <a:xfrm>
            <a:off x="86988" y="950038"/>
            <a:ext cx="3988224" cy="1896873"/>
          </a:xfrm>
          <a:prstGeom prst="rect">
            <a:avLst/>
          </a:prstGeom>
          <a:noFill/>
          <a:ln>
            <a:noFill/>
          </a:ln>
        </p:spPr>
      </p:pic>
      <p:pic>
        <p:nvPicPr>
          <p:cNvPr id="127" name="Google Shape;127;p22"/>
          <p:cNvPicPr preferRelativeResize="0"/>
          <p:nvPr/>
        </p:nvPicPr>
        <p:blipFill rotWithShape="1">
          <a:blip r:embed="rId5">
            <a:alphaModFix/>
          </a:blip>
          <a:srcRect b="-3114" l="0" r="724" t="0"/>
          <a:stretch/>
        </p:blipFill>
        <p:spPr>
          <a:xfrm>
            <a:off x="131075" y="2965950"/>
            <a:ext cx="3900046" cy="1896852"/>
          </a:xfrm>
          <a:prstGeom prst="rect">
            <a:avLst/>
          </a:prstGeom>
          <a:noFill/>
          <a:ln>
            <a:noFill/>
          </a:ln>
        </p:spPr>
      </p:pic>
      <p:pic>
        <p:nvPicPr>
          <p:cNvPr id="128" name="Google Shape;128;p22"/>
          <p:cNvPicPr preferRelativeResize="0"/>
          <p:nvPr/>
        </p:nvPicPr>
        <p:blipFill>
          <a:blip r:embed="rId6">
            <a:alphaModFix/>
          </a:blip>
          <a:stretch>
            <a:fillRect/>
          </a:stretch>
        </p:blipFill>
        <p:spPr>
          <a:xfrm>
            <a:off x="4171688" y="2965950"/>
            <a:ext cx="4215176" cy="1782026"/>
          </a:xfrm>
          <a:prstGeom prst="rect">
            <a:avLst/>
          </a:prstGeom>
          <a:noFill/>
          <a:ln>
            <a:noFill/>
          </a:ln>
        </p:spPr>
      </p:pic>
      <p:sp>
        <p:nvSpPr>
          <p:cNvPr id="129" name="Google Shape;129;p22"/>
          <p:cNvSpPr txBox="1"/>
          <p:nvPr/>
        </p:nvSpPr>
        <p:spPr>
          <a:xfrm>
            <a:off x="5173825" y="4698350"/>
            <a:ext cx="3303600" cy="187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chemeClr val="lt1"/>
                </a:solidFill>
              </a:rPr>
              <a:t>Back of hand after washing</a:t>
            </a:r>
            <a:endParaRPr sz="1800">
              <a:solidFill>
                <a:schemeClr val="lt1"/>
              </a:solidFill>
            </a:endParaRPr>
          </a:p>
        </p:txBody>
      </p:sp>
      <p:sp>
        <p:nvSpPr>
          <p:cNvPr id="130" name="Google Shape;130;p22"/>
          <p:cNvSpPr txBox="1"/>
          <p:nvPr/>
        </p:nvSpPr>
        <p:spPr>
          <a:xfrm>
            <a:off x="979250" y="4747975"/>
            <a:ext cx="2977200" cy="187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chemeClr val="lt1"/>
                </a:solidFill>
              </a:rPr>
              <a:t>Palm after washing</a:t>
            </a:r>
            <a:endParaRPr sz="1800">
              <a:solidFill>
                <a:schemeClr val="lt1"/>
              </a:solidFill>
            </a:endParaRPr>
          </a:p>
        </p:txBody>
      </p:sp>
      <p:sp>
        <p:nvSpPr>
          <p:cNvPr id="131" name="Google Shape;131;p22"/>
          <p:cNvSpPr txBox="1"/>
          <p:nvPr/>
        </p:nvSpPr>
        <p:spPr>
          <a:xfrm>
            <a:off x="4709426" y="563800"/>
            <a:ext cx="3303600" cy="336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chemeClr val="lt1"/>
                </a:solidFill>
              </a:rPr>
              <a:t>Back of hand before washing</a:t>
            </a:r>
            <a:endParaRPr sz="1800">
              <a:solidFill>
                <a:schemeClr val="lt1"/>
              </a:solidFill>
            </a:endParaRPr>
          </a:p>
        </p:txBody>
      </p:sp>
      <p:sp>
        <p:nvSpPr>
          <p:cNvPr id="132" name="Google Shape;132;p22"/>
          <p:cNvSpPr txBox="1"/>
          <p:nvPr/>
        </p:nvSpPr>
        <p:spPr>
          <a:xfrm>
            <a:off x="336300" y="563800"/>
            <a:ext cx="3363000" cy="108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chemeClr val="lt1"/>
                </a:solidFill>
              </a:rPr>
              <a:t>Palm before washing</a:t>
            </a:r>
            <a:endParaRPr sz="1800">
              <a:solidFill>
                <a:schemeClr val="lt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D85C6"/>
        </a:solidFill>
      </p:bgPr>
    </p:bg>
    <p:spTree>
      <p:nvGrpSpPr>
        <p:cNvPr id="136" name="Shape 136"/>
        <p:cNvGrpSpPr/>
        <p:nvPr/>
      </p:nvGrpSpPr>
      <p:grpSpPr>
        <a:xfrm>
          <a:off x="0" y="0"/>
          <a:ext cx="0" cy="0"/>
          <a:chOff x="0" y="0"/>
          <a:chExt cx="0" cy="0"/>
        </a:xfrm>
      </p:grpSpPr>
      <p:sp>
        <p:nvSpPr>
          <p:cNvPr id="137" name="Google Shape;137;p23"/>
          <p:cNvSpPr txBox="1"/>
          <p:nvPr>
            <p:ph type="title"/>
          </p:nvPr>
        </p:nvSpPr>
        <p:spPr>
          <a:xfrm>
            <a:off x="0" y="0"/>
            <a:ext cx="54021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rPr>
              <a:t>Observations Liquid Soap (Test 1)</a:t>
            </a:r>
            <a:endParaRPr>
              <a:solidFill>
                <a:schemeClr val="lt1"/>
              </a:solidFill>
            </a:endParaRPr>
          </a:p>
        </p:txBody>
      </p:sp>
      <p:pic>
        <p:nvPicPr>
          <p:cNvPr id="138" name="Google Shape;138;p23"/>
          <p:cNvPicPr preferRelativeResize="0"/>
          <p:nvPr/>
        </p:nvPicPr>
        <p:blipFill>
          <a:blip r:embed="rId3">
            <a:alphaModFix/>
          </a:blip>
          <a:stretch>
            <a:fillRect/>
          </a:stretch>
        </p:blipFill>
        <p:spPr>
          <a:xfrm>
            <a:off x="339250" y="865300"/>
            <a:ext cx="3548049" cy="1884498"/>
          </a:xfrm>
          <a:prstGeom prst="rect">
            <a:avLst/>
          </a:prstGeom>
          <a:noFill/>
          <a:ln>
            <a:noFill/>
          </a:ln>
        </p:spPr>
      </p:pic>
      <p:pic>
        <p:nvPicPr>
          <p:cNvPr id="139" name="Google Shape;139;p23"/>
          <p:cNvPicPr preferRelativeResize="0"/>
          <p:nvPr/>
        </p:nvPicPr>
        <p:blipFill>
          <a:blip r:embed="rId4">
            <a:alphaModFix/>
          </a:blip>
          <a:stretch>
            <a:fillRect/>
          </a:stretch>
        </p:blipFill>
        <p:spPr>
          <a:xfrm>
            <a:off x="4030200" y="2837350"/>
            <a:ext cx="3548049" cy="1884498"/>
          </a:xfrm>
          <a:prstGeom prst="rect">
            <a:avLst/>
          </a:prstGeom>
          <a:noFill/>
          <a:ln>
            <a:noFill/>
          </a:ln>
        </p:spPr>
      </p:pic>
      <p:pic>
        <p:nvPicPr>
          <p:cNvPr id="140" name="Google Shape;140;p23"/>
          <p:cNvPicPr preferRelativeResize="0"/>
          <p:nvPr/>
        </p:nvPicPr>
        <p:blipFill>
          <a:blip r:embed="rId5">
            <a:alphaModFix/>
          </a:blip>
          <a:stretch>
            <a:fillRect/>
          </a:stretch>
        </p:blipFill>
        <p:spPr>
          <a:xfrm>
            <a:off x="339250" y="2837350"/>
            <a:ext cx="3548049" cy="1884498"/>
          </a:xfrm>
          <a:prstGeom prst="rect">
            <a:avLst/>
          </a:prstGeom>
          <a:noFill/>
          <a:ln>
            <a:noFill/>
          </a:ln>
        </p:spPr>
      </p:pic>
      <p:pic>
        <p:nvPicPr>
          <p:cNvPr id="141" name="Google Shape;141;p23"/>
          <p:cNvPicPr preferRelativeResize="0"/>
          <p:nvPr/>
        </p:nvPicPr>
        <p:blipFill>
          <a:blip r:embed="rId6">
            <a:alphaModFix/>
          </a:blip>
          <a:stretch>
            <a:fillRect/>
          </a:stretch>
        </p:blipFill>
        <p:spPr>
          <a:xfrm>
            <a:off x="4030200" y="865300"/>
            <a:ext cx="3548049" cy="1884498"/>
          </a:xfrm>
          <a:prstGeom prst="rect">
            <a:avLst/>
          </a:prstGeom>
          <a:noFill/>
          <a:ln>
            <a:noFill/>
          </a:ln>
        </p:spPr>
      </p:pic>
      <p:sp>
        <p:nvSpPr>
          <p:cNvPr id="142" name="Google Shape;142;p23"/>
          <p:cNvSpPr txBox="1"/>
          <p:nvPr/>
        </p:nvSpPr>
        <p:spPr>
          <a:xfrm>
            <a:off x="815850" y="463950"/>
            <a:ext cx="2937900" cy="19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1"/>
                </a:solidFill>
              </a:rPr>
              <a:t>  Palm before washing</a:t>
            </a:r>
            <a:endParaRPr sz="1800">
              <a:solidFill>
                <a:schemeClr val="lt1"/>
              </a:solidFill>
            </a:endParaRPr>
          </a:p>
        </p:txBody>
      </p:sp>
      <p:sp>
        <p:nvSpPr>
          <p:cNvPr id="143" name="Google Shape;143;p23"/>
          <p:cNvSpPr txBox="1"/>
          <p:nvPr/>
        </p:nvSpPr>
        <p:spPr>
          <a:xfrm>
            <a:off x="4158775" y="463950"/>
            <a:ext cx="3150000" cy="19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chemeClr val="lt1"/>
                </a:solidFill>
              </a:rPr>
              <a:t>Back of hand before washing</a:t>
            </a:r>
            <a:endParaRPr sz="1800">
              <a:solidFill>
                <a:schemeClr val="lt1"/>
              </a:solidFill>
            </a:endParaRPr>
          </a:p>
        </p:txBody>
      </p:sp>
      <p:sp>
        <p:nvSpPr>
          <p:cNvPr id="144" name="Google Shape;144;p23"/>
          <p:cNvSpPr txBox="1"/>
          <p:nvPr/>
        </p:nvSpPr>
        <p:spPr>
          <a:xfrm>
            <a:off x="746425" y="4766600"/>
            <a:ext cx="2823000" cy="31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FFFFFF"/>
                </a:solidFill>
              </a:rPr>
              <a:t>Palm after washing</a:t>
            </a:r>
            <a:endParaRPr sz="1800">
              <a:solidFill>
                <a:srgbClr val="FFFFFF"/>
              </a:solidFill>
            </a:endParaRPr>
          </a:p>
        </p:txBody>
      </p:sp>
      <p:sp>
        <p:nvSpPr>
          <p:cNvPr id="145" name="Google Shape;145;p23"/>
          <p:cNvSpPr txBox="1"/>
          <p:nvPr/>
        </p:nvSpPr>
        <p:spPr>
          <a:xfrm>
            <a:off x="4302325" y="4766600"/>
            <a:ext cx="3150000" cy="19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1"/>
                </a:solidFill>
              </a:rPr>
              <a:t>Back of hand after washing</a:t>
            </a:r>
            <a:endParaRPr sz="1800">
              <a:solidFill>
                <a:schemeClr val="lt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D85C6"/>
        </a:solidFill>
      </p:bgPr>
    </p:bg>
    <p:spTree>
      <p:nvGrpSpPr>
        <p:cNvPr id="149" name="Shape 149"/>
        <p:cNvGrpSpPr/>
        <p:nvPr/>
      </p:nvGrpSpPr>
      <p:grpSpPr>
        <a:xfrm>
          <a:off x="0" y="0"/>
          <a:ext cx="0" cy="0"/>
          <a:chOff x="0" y="0"/>
          <a:chExt cx="0" cy="0"/>
        </a:xfrm>
      </p:grpSpPr>
      <p:sp>
        <p:nvSpPr>
          <p:cNvPr id="150" name="Google Shape;150;p24"/>
          <p:cNvSpPr txBox="1"/>
          <p:nvPr>
            <p:ph type="title"/>
          </p:nvPr>
        </p:nvSpPr>
        <p:spPr>
          <a:xfrm>
            <a:off x="0" y="0"/>
            <a:ext cx="4995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rPr>
              <a:t>Observations</a:t>
            </a:r>
            <a:r>
              <a:rPr lang="en">
                <a:solidFill>
                  <a:schemeClr val="lt1"/>
                </a:solidFill>
              </a:rPr>
              <a:t> Foam Soap (Test 1)</a:t>
            </a:r>
            <a:endParaRPr>
              <a:solidFill>
                <a:schemeClr val="lt1"/>
              </a:solidFill>
            </a:endParaRPr>
          </a:p>
        </p:txBody>
      </p:sp>
      <p:pic>
        <p:nvPicPr>
          <p:cNvPr id="151" name="Google Shape;151;p24"/>
          <p:cNvPicPr preferRelativeResize="0"/>
          <p:nvPr/>
        </p:nvPicPr>
        <p:blipFill>
          <a:blip r:embed="rId3">
            <a:alphaModFix/>
          </a:blip>
          <a:stretch>
            <a:fillRect/>
          </a:stretch>
        </p:blipFill>
        <p:spPr>
          <a:xfrm>
            <a:off x="568225" y="932550"/>
            <a:ext cx="3585001" cy="1831352"/>
          </a:xfrm>
          <a:prstGeom prst="rect">
            <a:avLst/>
          </a:prstGeom>
          <a:noFill/>
          <a:ln>
            <a:noFill/>
          </a:ln>
        </p:spPr>
      </p:pic>
      <p:pic>
        <p:nvPicPr>
          <p:cNvPr id="152" name="Google Shape;152;p24"/>
          <p:cNvPicPr preferRelativeResize="0"/>
          <p:nvPr/>
        </p:nvPicPr>
        <p:blipFill>
          <a:blip r:embed="rId4">
            <a:alphaModFix/>
          </a:blip>
          <a:stretch>
            <a:fillRect/>
          </a:stretch>
        </p:blipFill>
        <p:spPr>
          <a:xfrm>
            <a:off x="4227150" y="932550"/>
            <a:ext cx="3585001" cy="1831352"/>
          </a:xfrm>
          <a:prstGeom prst="rect">
            <a:avLst/>
          </a:prstGeom>
          <a:noFill/>
          <a:ln>
            <a:noFill/>
          </a:ln>
        </p:spPr>
      </p:pic>
      <p:pic>
        <p:nvPicPr>
          <p:cNvPr id="153" name="Google Shape;153;p24"/>
          <p:cNvPicPr preferRelativeResize="0"/>
          <p:nvPr/>
        </p:nvPicPr>
        <p:blipFill>
          <a:blip r:embed="rId5">
            <a:alphaModFix/>
          </a:blip>
          <a:stretch>
            <a:fillRect/>
          </a:stretch>
        </p:blipFill>
        <p:spPr>
          <a:xfrm>
            <a:off x="576450" y="2808200"/>
            <a:ext cx="3585001" cy="1875651"/>
          </a:xfrm>
          <a:prstGeom prst="rect">
            <a:avLst/>
          </a:prstGeom>
          <a:noFill/>
          <a:ln>
            <a:noFill/>
          </a:ln>
        </p:spPr>
      </p:pic>
      <p:pic>
        <p:nvPicPr>
          <p:cNvPr id="154" name="Google Shape;154;p24"/>
          <p:cNvPicPr preferRelativeResize="0"/>
          <p:nvPr/>
        </p:nvPicPr>
        <p:blipFill>
          <a:blip r:embed="rId6">
            <a:alphaModFix/>
          </a:blip>
          <a:stretch>
            <a:fillRect/>
          </a:stretch>
        </p:blipFill>
        <p:spPr>
          <a:xfrm>
            <a:off x="4222225" y="2808200"/>
            <a:ext cx="3585001" cy="1875651"/>
          </a:xfrm>
          <a:prstGeom prst="rect">
            <a:avLst/>
          </a:prstGeom>
          <a:noFill/>
          <a:ln>
            <a:noFill/>
          </a:ln>
        </p:spPr>
      </p:pic>
      <p:sp>
        <p:nvSpPr>
          <p:cNvPr id="155" name="Google Shape;155;p24"/>
          <p:cNvSpPr txBox="1"/>
          <p:nvPr/>
        </p:nvSpPr>
        <p:spPr>
          <a:xfrm>
            <a:off x="1268725" y="506275"/>
            <a:ext cx="2919000" cy="24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1"/>
                </a:solidFill>
              </a:rPr>
              <a:t>Palm before washing</a:t>
            </a:r>
            <a:endParaRPr sz="1800">
              <a:solidFill>
                <a:schemeClr val="lt1"/>
              </a:solidFill>
            </a:endParaRPr>
          </a:p>
        </p:txBody>
      </p:sp>
      <p:sp>
        <p:nvSpPr>
          <p:cNvPr id="156" name="Google Shape;156;p24"/>
          <p:cNvSpPr txBox="1"/>
          <p:nvPr/>
        </p:nvSpPr>
        <p:spPr>
          <a:xfrm>
            <a:off x="4847925" y="557875"/>
            <a:ext cx="3480600" cy="19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1"/>
                </a:solidFill>
              </a:rPr>
              <a:t>Back of hand before washing</a:t>
            </a:r>
            <a:endParaRPr sz="1800">
              <a:solidFill>
                <a:schemeClr val="lt1"/>
              </a:solidFill>
            </a:endParaRPr>
          </a:p>
        </p:txBody>
      </p:sp>
      <p:sp>
        <p:nvSpPr>
          <p:cNvPr id="157" name="Google Shape;157;p24"/>
          <p:cNvSpPr txBox="1"/>
          <p:nvPr/>
        </p:nvSpPr>
        <p:spPr>
          <a:xfrm>
            <a:off x="1108525" y="4759225"/>
            <a:ext cx="3007800" cy="32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1"/>
                </a:solidFill>
              </a:rPr>
              <a:t>Palm after washing</a:t>
            </a:r>
            <a:endParaRPr sz="1800">
              <a:solidFill>
                <a:schemeClr val="lt1"/>
              </a:solidFill>
            </a:endParaRPr>
          </a:p>
        </p:txBody>
      </p:sp>
      <p:sp>
        <p:nvSpPr>
          <p:cNvPr id="158" name="Google Shape;158;p24"/>
          <p:cNvSpPr txBox="1"/>
          <p:nvPr/>
        </p:nvSpPr>
        <p:spPr>
          <a:xfrm>
            <a:off x="4847925" y="4759225"/>
            <a:ext cx="3059400" cy="19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1"/>
                </a:solidFill>
              </a:rPr>
              <a:t>Back of hand after washing</a:t>
            </a:r>
            <a:endParaRPr sz="1800">
              <a:solidFill>
                <a:schemeClr val="lt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D85C6"/>
        </a:solidFill>
      </p:bgPr>
    </p:bg>
    <p:spTree>
      <p:nvGrpSpPr>
        <p:cNvPr id="162" name="Shape 162"/>
        <p:cNvGrpSpPr/>
        <p:nvPr/>
      </p:nvGrpSpPr>
      <p:grpSpPr>
        <a:xfrm>
          <a:off x="0" y="0"/>
          <a:ext cx="0" cy="0"/>
          <a:chOff x="0" y="0"/>
          <a:chExt cx="0" cy="0"/>
        </a:xfrm>
      </p:grpSpPr>
      <p:sp>
        <p:nvSpPr>
          <p:cNvPr id="163" name="Google Shape;163;p2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solidFill>
                  <a:schemeClr val="lt1"/>
                </a:solidFill>
              </a:rPr>
              <a:t>Observations Test 1</a:t>
            </a:r>
            <a:endParaRPr>
              <a:solidFill>
                <a:schemeClr val="lt1"/>
              </a:solidFill>
            </a:endParaRPr>
          </a:p>
        </p:txBody>
      </p:sp>
      <p:sp>
        <p:nvSpPr>
          <p:cNvPr id="164" name="Google Shape;164;p25"/>
          <p:cNvSpPr txBox="1"/>
          <p:nvPr>
            <p:ph idx="1" type="body"/>
          </p:nvPr>
        </p:nvSpPr>
        <p:spPr>
          <a:xfrm>
            <a:off x="355350" y="1017725"/>
            <a:ext cx="8433300" cy="3881700"/>
          </a:xfrm>
          <a:prstGeom prst="rect">
            <a:avLst/>
          </a:prstGeom>
          <a:noFill/>
          <a:ln>
            <a:noFill/>
          </a:ln>
        </p:spPr>
        <p:txBody>
          <a:bodyPr anchorCtr="0" anchor="t" bIns="91425" lIns="91425" spcFirstLastPara="1" rIns="91425" wrap="square" tIns="91425">
            <a:normAutofit lnSpcReduction="10000"/>
          </a:bodyPr>
          <a:lstStyle/>
          <a:p>
            <a:pPr indent="0" lvl="0" marL="0" rtl="0" algn="l">
              <a:lnSpc>
                <a:spcPct val="115000"/>
              </a:lnSpc>
              <a:spcBef>
                <a:spcPts val="0"/>
              </a:spcBef>
              <a:spcAft>
                <a:spcPts val="0"/>
              </a:spcAft>
              <a:buSzPts val="1800"/>
              <a:buNone/>
            </a:pPr>
            <a:r>
              <a:rPr lang="en">
                <a:solidFill>
                  <a:schemeClr val="lt1"/>
                </a:solidFill>
              </a:rPr>
              <a:t>When I used bar soap,</a:t>
            </a:r>
            <a:r>
              <a:rPr lang="en">
                <a:solidFill>
                  <a:schemeClr val="lt1"/>
                </a:solidFill>
              </a:rPr>
              <a:t> there was still some bacteria around my </a:t>
            </a:r>
            <a:r>
              <a:rPr lang="en">
                <a:solidFill>
                  <a:schemeClr val="lt1"/>
                </a:solidFill>
              </a:rPr>
              <a:t>palm</a:t>
            </a:r>
            <a:r>
              <a:rPr lang="en">
                <a:solidFill>
                  <a:schemeClr val="lt1"/>
                </a:solidFill>
              </a:rPr>
              <a:t> on the front of my hand. On the back of my hand there was some bacteria in </a:t>
            </a:r>
            <a:r>
              <a:rPr lang="en">
                <a:solidFill>
                  <a:schemeClr val="lt1"/>
                </a:solidFill>
              </a:rPr>
              <a:t>between</a:t>
            </a:r>
            <a:r>
              <a:rPr lang="en">
                <a:solidFill>
                  <a:schemeClr val="lt1"/>
                </a:solidFill>
              </a:rPr>
              <a:t> my </a:t>
            </a:r>
            <a:r>
              <a:rPr lang="en">
                <a:solidFill>
                  <a:schemeClr val="lt1"/>
                </a:solidFill>
              </a:rPr>
              <a:t>pointer</a:t>
            </a:r>
            <a:r>
              <a:rPr lang="en">
                <a:solidFill>
                  <a:schemeClr val="lt1"/>
                </a:solidFill>
              </a:rPr>
              <a:t> finger and my middle finger. There was also a really little bit on the centre of the back of my hand.</a:t>
            </a:r>
            <a:endParaRPr>
              <a:solidFill>
                <a:schemeClr val="lt1"/>
              </a:solidFill>
            </a:endParaRPr>
          </a:p>
          <a:p>
            <a:pPr indent="0" lvl="0" marL="0" rtl="0" algn="l">
              <a:lnSpc>
                <a:spcPct val="115000"/>
              </a:lnSpc>
              <a:spcBef>
                <a:spcPts val="0"/>
              </a:spcBef>
              <a:spcAft>
                <a:spcPts val="0"/>
              </a:spcAft>
              <a:buSzPts val="1800"/>
              <a:buNone/>
            </a:pPr>
            <a:r>
              <a:t/>
            </a:r>
            <a:endParaRPr>
              <a:solidFill>
                <a:schemeClr val="lt1"/>
              </a:solidFill>
            </a:endParaRPr>
          </a:p>
          <a:p>
            <a:pPr indent="0" lvl="0" marL="0" rtl="0" algn="l">
              <a:lnSpc>
                <a:spcPct val="115000"/>
              </a:lnSpc>
              <a:spcBef>
                <a:spcPts val="0"/>
              </a:spcBef>
              <a:spcAft>
                <a:spcPts val="0"/>
              </a:spcAft>
              <a:buSzPts val="1800"/>
              <a:buNone/>
            </a:pPr>
            <a:r>
              <a:rPr lang="en">
                <a:solidFill>
                  <a:schemeClr val="lt1"/>
                </a:solidFill>
              </a:rPr>
              <a:t>When I used liquid soap,</a:t>
            </a:r>
            <a:r>
              <a:rPr lang="en">
                <a:solidFill>
                  <a:schemeClr val="lt1"/>
                </a:solidFill>
              </a:rPr>
              <a:t> there was almost no bacteria on both the back of my hand and my palm. But there was a tiny bit on the top of my thumb and nail.</a:t>
            </a:r>
            <a:endParaRPr>
              <a:solidFill>
                <a:schemeClr val="lt1"/>
              </a:solidFill>
            </a:endParaRPr>
          </a:p>
          <a:p>
            <a:pPr indent="0" lvl="0" marL="0" rtl="0" algn="l">
              <a:lnSpc>
                <a:spcPct val="115000"/>
              </a:lnSpc>
              <a:spcBef>
                <a:spcPts val="0"/>
              </a:spcBef>
              <a:spcAft>
                <a:spcPts val="0"/>
              </a:spcAft>
              <a:buSzPts val="1800"/>
              <a:buNone/>
            </a:pPr>
            <a:r>
              <a:t/>
            </a:r>
            <a:endParaRPr>
              <a:solidFill>
                <a:schemeClr val="lt1"/>
              </a:solidFill>
            </a:endParaRPr>
          </a:p>
          <a:p>
            <a:pPr indent="0" lvl="0" marL="0" rtl="0" algn="l">
              <a:lnSpc>
                <a:spcPct val="115000"/>
              </a:lnSpc>
              <a:spcBef>
                <a:spcPts val="0"/>
              </a:spcBef>
              <a:spcAft>
                <a:spcPts val="0"/>
              </a:spcAft>
              <a:buSzPts val="1800"/>
              <a:buNone/>
            </a:pPr>
            <a:r>
              <a:rPr lang="en">
                <a:solidFill>
                  <a:schemeClr val="lt1"/>
                </a:solidFill>
              </a:rPr>
              <a:t>When I used foam soap, there was a little bit of bacteria on the back of my hand near the </a:t>
            </a:r>
            <a:r>
              <a:rPr lang="en">
                <a:solidFill>
                  <a:schemeClr val="lt1"/>
                </a:solidFill>
              </a:rPr>
              <a:t>bottom</a:t>
            </a:r>
            <a:r>
              <a:rPr lang="en">
                <a:solidFill>
                  <a:schemeClr val="lt1"/>
                </a:solidFill>
              </a:rPr>
              <a:t> of my pinky finger. There was also some bacteria around the </a:t>
            </a:r>
            <a:r>
              <a:rPr lang="en">
                <a:solidFill>
                  <a:schemeClr val="lt1"/>
                </a:solidFill>
              </a:rPr>
              <a:t>bottom</a:t>
            </a:r>
            <a:r>
              <a:rPr lang="en">
                <a:solidFill>
                  <a:schemeClr val="lt1"/>
                </a:solidFill>
              </a:rPr>
              <a:t> right area of my palm. There was a little bit of bacteria at the top of the nail on my ring finger. </a:t>
            </a:r>
            <a:endParaRPr>
              <a:solidFill>
                <a:srgbClr val="00FF00"/>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D85C6"/>
        </a:solidFill>
      </p:bgPr>
    </p:bg>
    <p:spTree>
      <p:nvGrpSpPr>
        <p:cNvPr id="168" name="Shape 168"/>
        <p:cNvGrpSpPr/>
        <p:nvPr/>
      </p:nvGrpSpPr>
      <p:grpSpPr>
        <a:xfrm>
          <a:off x="0" y="0"/>
          <a:ext cx="0" cy="0"/>
          <a:chOff x="0" y="0"/>
          <a:chExt cx="0" cy="0"/>
        </a:xfrm>
      </p:grpSpPr>
      <p:sp>
        <p:nvSpPr>
          <p:cNvPr id="169" name="Google Shape;169;p26"/>
          <p:cNvSpPr txBox="1"/>
          <p:nvPr>
            <p:ph type="title"/>
          </p:nvPr>
        </p:nvSpPr>
        <p:spPr>
          <a:xfrm>
            <a:off x="87000" y="0"/>
            <a:ext cx="57438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solidFill>
                  <a:schemeClr val="lt1"/>
                </a:solidFill>
              </a:rPr>
              <a:t>Observations Bar Soap (Test 2)</a:t>
            </a:r>
            <a:endParaRPr>
              <a:solidFill>
                <a:schemeClr val="lt1"/>
              </a:solidFill>
            </a:endParaRPr>
          </a:p>
        </p:txBody>
      </p:sp>
      <p:graphicFrame>
        <p:nvGraphicFramePr>
          <p:cNvPr id="170" name="Google Shape;170;p26"/>
          <p:cNvGraphicFramePr/>
          <p:nvPr/>
        </p:nvGraphicFramePr>
        <p:xfrm>
          <a:off x="0" y="954225"/>
          <a:ext cx="3000000" cy="3000000"/>
        </p:xfrm>
        <a:graphic>
          <a:graphicData uri="http://schemas.openxmlformats.org/drawingml/2006/table">
            <a:tbl>
              <a:tblPr>
                <a:noFill/>
                <a:tableStyleId>{420F493A-162A-4D4B-ABA6-E83F05052F48}</a:tableStyleId>
              </a:tblPr>
              <a:tblGrid>
                <a:gridCol w="3746800"/>
                <a:gridCol w="4565425"/>
              </a:tblGrid>
              <a:tr h="1896875">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1896875">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bl>
          </a:graphicData>
        </a:graphic>
      </p:graphicFrame>
      <p:sp>
        <p:nvSpPr>
          <p:cNvPr id="171" name="Google Shape;171;p26"/>
          <p:cNvSpPr txBox="1"/>
          <p:nvPr/>
        </p:nvSpPr>
        <p:spPr>
          <a:xfrm>
            <a:off x="4796925" y="4699050"/>
            <a:ext cx="3303600" cy="187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chemeClr val="lt1"/>
                </a:solidFill>
              </a:rPr>
              <a:t>Back of hand after washing</a:t>
            </a:r>
            <a:endParaRPr sz="1800">
              <a:solidFill>
                <a:schemeClr val="lt1"/>
              </a:solidFill>
            </a:endParaRPr>
          </a:p>
        </p:txBody>
      </p:sp>
      <p:sp>
        <p:nvSpPr>
          <p:cNvPr id="172" name="Google Shape;172;p26"/>
          <p:cNvSpPr txBox="1"/>
          <p:nvPr/>
        </p:nvSpPr>
        <p:spPr>
          <a:xfrm>
            <a:off x="979250" y="4747975"/>
            <a:ext cx="2977200" cy="18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1"/>
                </a:solidFill>
              </a:rPr>
              <a:t>Palm </a:t>
            </a:r>
            <a:r>
              <a:rPr lang="en" sz="1800">
                <a:solidFill>
                  <a:schemeClr val="lt1"/>
                </a:solidFill>
              </a:rPr>
              <a:t>after washing</a:t>
            </a:r>
            <a:endParaRPr sz="1800">
              <a:solidFill>
                <a:schemeClr val="lt1"/>
              </a:solidFill>
            </a:endParaRPr>
          </a:p>
        </p:txBody>
      </p:sp>
      <p:pic>
        <p:nvPicPr>
          <p:cNvPr id="173" name="Google Shape;173;p26"/>
          <p:cNvPicPr preferRelativeResize="0"/>
          <p:nvPr/>
        </p:nvPicPr>
        <p:blipFill>
          <a:blip r:embed="rId3">
            <a:alphaModFix/>
          </a:blip>
          <a:stretch>
            <a:fillRect/>
          </a:stretch>
        </p:blipFill>
        <p:spPr>
          <a:xfrm>
            <a:off x="0" y="954225"/>
            <a:ext cx="3990651" cy="1896873"/>
          </a:xfrm>
          <a:prstGeom prst="rect">
            <a:avLst/>
          </a:prstGeom>
          <a:noFill/>
          <a:ln>
            <a:noFill/>
          </a:ln>
        </p:spPr>
      </p:pic>
      <p:pic>
        <p:nvPicPr>
          <p:cNvPr id="174" name="Google Shape;174;p26"/>
          <p:cNvPicPr preferRelativeResize="0"/>
          <p:nvPr/>
        </p:nvPicPr>
        <p:blipFill>
          <a:blip r:embed="rId4">
            <a:alphaModFix/>
          </a:blip>
          <a:stretch>
            <a:fillRect/>
          </a:stretch>
        </p:blipFill>
        <p:spPr>
          <a:xfrm>
            <a:off x="4042375" y="944050"/>
            <a:ext cx="4232874" cy="1896873"/>
          </a:xfrm>
          <a:prstGeom prst="rect">
            <a:avLst/>
          </a:prstGeom>
          <a:noFill/>
          <a:ln>
            <a:noFill/>
          </a:ln>
        </p:spPr>
      </p:pic>
      <p:pic>
        <p:nvPicPr>
          <p:cNvPr id="175" name="Google Shape;175;p26"/>
          <p:cNvPicPr preferRelativeResize="0"/>
          <p:nvPr/>
        </p:nvPicPr>
        <p:blipFill>
          <a:blip r:embed="rId5">
            <a:alphaModFix/>
          </a:blip>
          <a:stretch>
            <a:fillRect/>
          </a:stretch>
        </p:blipFill>
        <p:spPr>
          <a:xfrm>
            <a:off x="0" y="2895450"/>
            <a:ext cx="3990651" cy="1896873"/>
          </a:xfrm>
          <a:prstGeom prst="rect">
            <a:avLst/>
          </a:prstGeom>
          <a:noFill/>
          <a:ln>
            <a:noFill/>
          </a:ln>
        </p:spPr>
      </p:pic>
      <p:pic>
        <p:nvPicPr>
          <p:cNvPr id="176" name="Google Shape;176;p26"/>
          <p:cNvPicPr preferRelativeResize="0"/>
          <p:nvPr/>
        </p:nvPicPr>
        <p:blipFill>
          <a:blip r:embed="rId6">
            <a:alphaModFix/>
          </a:blip>
          <a:stretch>
            <a:fillRect/>
          </a:stretch>
        </p:blipFill>
        <p:spPr>
          <a:xfrm>
            <a:off x="4042375" y="2895450"/>
            <a:ext cx="4232874" cy="1896873"/>
          </a:xfrm>
          <a:prstGeom prst="rect">
            <a:avLst/>
          </a:prstGeom>
          <a:noFill/>
          <a:ln>
            <a:noFill/>
          </a:ln>
        </p:spPr>
      </p:pic>
      <p:sp>
        <p:nvSpPr>
          <p:cNvPr id="177" name="Google Shape;177;p26"/>
          <p:cNvSpPr txBox="1"/>
          <p:nvPr/>
        </p:nvSpPr>
        <p:spPr>
          <a:xfrm>
            <a:off x="385775" y="613275"/>
            <a:ext cx="3115800" cy="26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1"/>
                </a:solidFill>
              </a:rPr>
              <a:t> Palm </a:t>
            </a:r>
            <a:r>
              <a:rPr lang="en" sz="1800">
                <a:solidFill>
                  <a:schemeClr val="lt1"/>
                </a:solidFill>
              </a:rPr>
              <a:t>before washing</a:t>
            </a:r>
            <a:endParaRPr sz="1800">
              <a:solidFill>
                <a:schemeClr val="lt1"/>
              </a:solidFill>
            </a:endParaRPr>
          </a:p>
        </p:txBody>
      </p:sp>
      <p:sp>
        <p:nvSpPr>
          <p:cNvPr id="178" name="Google Shape;178;p26"/>
          <p:cNvSpPr txBox="1"/>
          <p:nvPr/>
        </p:nvSpPr>
        <p:spPr>
          <a:xfrm>
            <a:off x="4470900" y="544200"/>
            <a:ext cx="3709800" cy="18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1"/>
                </a:solidFill>
              </a:rPr>
              <a:t>Back of hand before washing</a:t>
            </a:r>
            <a:endParaRPr sz="1800">
              <a:solidFill>
                <a:schemeClr val="lt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D85C6"/>
        </a:solidFill>
      </p:bgPr>
    </p:bg>
    <p:spTree>
      <p:nvGrpSpPr>
        <p:cNvPr id="182" name="Shape 182"/>
        <p:cNvGrpSpPr/>
        <p:nvPr/>
      </p:nvGrpSpPr>
      <p:grpSpPr>
        <a:xfrm>
          <a:off x="0" y="0"/>
          <a:ext cx="0" cy="0"/>
          <a:chOff x="0" y="0"/>
          <a:chExt cx="0" cy="0"/>
        </a:xfrm>
      </p:grpSpPr>
      <p:sp>
        <p:nvSpPr>
          <p:cNvPr id="183" name="Google Shape;183;p27"/>
          <p:cNvSpPr txBox="1"/>
          <p:nvPr>
            <p:ph type="title"/>
          </p:nvPr>
        </p:nvSpPr>
        <p:spPr>
          <a:xfrm>
            <a:off x="0" y="0"/>
            <a:ext cx="52173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rPr>
              <a:t>Observations Liquid Soap (Test 2)</a:t>
            </a:r>
            <a:endParaRPr>
              <a:solidFill>
                <a:schemeClr val="lt1"/>
              </a:solidFill>
            </a:endParaRPr>
          </a:p>
        </p:txBody>
      </p:sp>
      <p:sp>
        <p:nvSpPr>
          <p:cNvPr id="184" name="Google Shape;184;p27"/>
          <p:cNvSpPr txBox="1"/>
          <p:nvPr/>
        </p:nvSpPr>
        <p:spPr>
          <a:xfrm>
            <a:off x="815850" y="463950"/>
            <a:ext cx="2937900" cy="19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1"/>
                </a:solidFill>
              </a:rPr>
              <a:t>Palm </a:t>
            </a:r>
            <a:r>
              <a:rPr lang="en" sz="1800">
                <a:solidFill>
                  <a:schemeClr val="lt1"/>
                </a:solidFill>
              </a:rPr>
              <a:t>before washing</a:t>
            </a:r>
            <a:endParaRPr sz="1800">
              <a:solidFill>
                <a:schemeClr val="lt1"/>
              </a:solidFill>
            </a:endParaRPr>
          </a:p>
        </p:txBody>
      </p:sp>
      <p:sp>
        <p:nvSpPr>
          <p:cNvPr id="185" name="Google Shape;185;p27"/>
          <p:cNvSpPr txBox="1"/>
          <p:nvPr/>
        </p:nvSpPr>
        <p:spPr>
          <a:xfrm>
            <a:off x="4158775" y="463950"/>
            <a:ext cx="3150000" cy="19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1"/>
                </a:solidFill>
              </a:rPr>
              <a:t>Back of hand before washing</a:t>
            </a:r>
            <a:endParaRPr sz="1800">
              <a:solidFill>
                <a:schemeClr val="lt1"/>
              </a:solidFill>
            </a:endParaRPr>
          </a:p>
        </p:txBody>
      </p:sp>
      <p:sp>
        <p:nvSpPr>
          <p:cNvPr id="186" name="Google Shape;186;p27"/>
          <p:cNvSpPr txBox="1"/>
          <p:nvPr/>
        </p:nvSpPr>
        <p:spPr>
          <a:xfrm>
            <a:off x="739025" y="4766600"/>
            <a:ext cx="2823000" cy="31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1"/>
                </a:solidFill>
              </a:rPr>
              <a:t>Palm </a:t>
            </a:r>
            <a:r>
              <a:rPr lang="en" sz="1800">
                <a:solidFill>
                  <a:schemeClr val="lt1"/>
                </a:solidFill>
              </a:rPr>
              <a:t>after washing</a:t>
            </a:r>
            <a:endParaRPr sz="1800">
              <a:solidFill>
                <a:schemeClr val="lt1"/>
              </a:solidFill>
            </a:endParaRPr>
          </a:p>
        </p:txBody>
      </p:sp>
      <p:sp>
        <p:nvSpPr>
          <p:cNvPr id="187" name="Google Shape;187;p27"/>
          <p:cNvSpPr txBox="1"/>
          <p:nvPr/>
        </p:nvSpPr>
        <p:spPr>
          <a:xfrm>
            <a:off x="4278850" y="4766600"/>
            <a:ext cx="3150000" cy="19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1"/>
                </a:solidFill>
              </a:rPr>
              <a:t>Back of hand after washing</a:t>
            </a:r>
            <a:endParaRPr sz="1800">
              <a:solidFill>
                <a:schemeClr val="lt1"/>
              </a:solidFill>
            </a:endParaRPr>
          </a:p>
        </p:txBody>
      </p:sp>
      <p:pic>
        <p:nvPicPr>
          <p:cNvPr id="188" name="Google Shape;188;p27"/>
          <p:cNvPicPr preferRelativeResize="0"/>
          <p:nvPr/>
        </p:nvPicPr>
        <p:blipFill>
          <a:blip r:embed="rId3">
            <a:alphaModFix/>
          </a:blip>
          <a:stretch>
            <a:fillRect/>
          </a:stretch>
        </p:blipFill>
        <p:spPr>
          <a:xfrm>
            <a:off x="339250" y="865300"/>
            <a:ext cx="3540549" cy="1928274"/>
          </a:xfrm>
          <a:prstGeom prst="rect">
            <a:avLst/>
          </a:prstGeom>
          <a:noFill/>
          <a:ln>
            <a:noFill/>
          </a:ln>
        </p:spPr>
      </p:pic>
      <p:pic>
        <p:nvPicPr>
          <p:cNvPr id="189" name="Google Shape;189;p27"/>
          <p:cNvPicPr preferRelativeResize="0"/>
          <p:nvPr/>
        </p:nvPicPr>
        <p:blipFill>
          <a:blip r:embed="rId4">
            <a:alphaModFix/>
          </a:blip>
          <a:stretch>
            <a:fillRect/>
          </a:stretch>
        </p:blipFill>
        <p:spPr>
          <a:xfrm>
            <a:off x="4037675" y="865300"/>
            <a:ext cx="3540549" cy="1928274"/>
          </a:xfrm>
          <a:prstGeom prst="rect">
            <a:avLst/>
          </a:prstGeom>
          <a:noFill/>
          <a:ln>
            <a:noFill/>
          </a:ln>
        </p:spPr>
      </p:pic>
      <p:pic>
        <p:nvPicPr>
          <p:cNvPr id="190" name="Google Shape;190;p27"/>
          <p:cNvPicPr preferRelativeResize="0"/>
          <p:nvPr/>
        </p:nvPicPr>
        <p:blipFill>
          <a:blip r:embed="rId5">
            <a:alphaModFix/>
          </a:blip>
          <a:stretch>
            <a:fillRect/>
          </a:stretch>
        </p:blipFill>
        <p:spPr>
          <a:xfrm>
            <a:off x="356000" y="2856525"/>
            <a:ext cx="3540549" cy="1865324"/>
          </a:xfrm>
          <a:prstGeom prst="rect">
            <a:avLst/>
          </a:prstGeom>
          <a:noFill/>
          <a:ln>
            <a:noFill/>
          </a:ln>
        </p:spPr>
      </p:pic>
      <p:pic>
        <p:nvPicPr>
          <p:cNvPr id="191" name="Google Shape;191;p27"/>
          <p:cNvPicPr preferRelativeResize="0"/>
          <p:nvPr/>
        </p:nvPicPr>
        <p:blipFill>
          <a:blip r:embed="rId6">
            <a:alphaModFix/>
          </a:blip>
          <a:stretch>
            <a:fillRect/>
          </a:stretch>
        </p:blipFill>
        <p:spPr>
          <a:xfrm>
            <a:off x="4037675" y="2847425"/>
            <a:ext cx="3540549" cy="186532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D85C6"/>
        </a:solidFill>
      </p:bgPr>
    </p:bg>
    <p:spTree>
      <p:nvGrpSpPr>
        <p:cNvPr id="195" name="Shape 195"/>
        <p:cNvGrpSpPr/>
        <p:nvPr/>
      </p:nvGrpSpPr>
      <p:grpSpPr>
        <a:xfrm>
          <a:off x="0" y="0"/>
          <a:ext cx="0" cy="0"/>
          <a:chOff x="0" y="0"/>
          <a:chExt cx="0" cy="0"/>
        </a:xfrm>
      </p:grpSpPr>
      <p:sp>
        <p:nvSpPr>
          <p:cNvPr id="196" name="Google Shape;196;p28"/>
          <p:cNvSpPr txBox="1"/>
          <p:nvPr>
            <p:ph type="title"/>
          </p:nvPr>
        </p:nvSpPr>
        <p:spPr>
          <a:xfrm>
            <a:off x="0" y="0"/>
            <a:ext cx="50547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rPr>
              <a:t>Observations Foam Soap (Test 2)</a:t>
            </a:r>
            <a:endParaRPr>
              <a:solidFill>
                <a:schemeClr val="lt1"/>
              </a:solidFill>
            </a:endParaRPr>
          </a:p>
        </p:txBody>
      </p:sp>
      <p:sp>
        <p:nvSpPr>
          <p:cNvPr id="197" name="Google Shape;197;p28"/>
          <p:cNvSpPr txBox="1"/>
          <p:nvPr/>
        </p:nvSpPr>
        <p:spPr>
          <a:xfrm>
            <a:off x="1268725" y="506275"/>
            <a:ext cx="2919000" cy="24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1"/>
                </a:solidFill>
              </a:rPr>
              <a:t>Palm </a:t>
            </a:r>
            <a:r>
              <a:rPr lang="en" sz="1800">
                <a:solidFill>
                  <a:schemeClr val="lt1"/>
                </a:solidFill>
              </a:rPr>
              <a:t>before washing</a:t>
            </a:r>
            <a:endParaRPr sz="1800">
              <a:solidFill>
                <a:schemeClr val="lt1"/>
              </a:solidFill>
            </a:endParaRPr>
          </a:p>
        </p:txBody>
      </p:sp>
      <p:sp>
        <p:nvSpPr>
          <p:cNvPr id="198" name="Google Shape;198;p28"/>
          <p:cNvSpPr txBox="1"/>
          <p:nvPr/>
        </p:nvSpPr>
        <p:spPr>
          <a:xfrm>
            <a:off x="4847925" y="557875"/>
            <a:ext cx="3480600" cy="19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1"/>
                </a:solidFill>
              </a:rPr>
              <a:t>Back of hand before washing</a:t>
            </a:r>
            <a:endParaRPr sz="1800">
              <a:solidFill>
                <a:schemeClr val="lt1"/>
              </a:solidFill>
            </a:endParaRPr>
          </a:p>
        </p:txBody>
      </p:sp>
      <p:sp>
        <p:nvSpPr>
          <p:cNvPr id="199" name="Google Shape;199;p28"/>
          <p:cNvSpPr txBox="1"/>
          <p:nvPr/>
        </p:nvSpPr>
        <p:spPr>
          <a:xfrm>
            <a:off x="1108525" y="4759225"/>
            <a:ext cx="3007800" cy="32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1"/>
                </a:solidFill>
              </a:rPr>
              <a:t>Palm </a:t>
            </a:r>
            <a:r>
              <a:rPr lang="en" sz="1800">
                <a:solidFill>
                  <a:schemeClr val="lt1"/>
                </a:solidFill>
              </a:rPr>
              <a:t>after washing</a:t>
            </a:r>
            <a:endParaRPr sz="1800">
              <a:solidFill>
                <a:schemeClr val="lt1"/>
              </a:solidFill>
            </a:endParaRPr>
          </a:p>
        </p:txBody>
      </p:sp>
      <p:sp>
        <p:nvSpPr>
          <p:cNvPr id="200" name="Google Shape;200;p28"/>
          <p:cNvSpPr txBox="1"/>
          <p:nvPr/>
        </p:nvSpPr>
        <p:spPr>
          <a:xfrm>
            <a:off x="4847925" y="4759225"/>
            <a:ext cx="3059400" cy="19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1"/>
                </a:solidFill>
              </a:rPr>
              <a:t>Back of hand after washing</a:t>
            </a:r>
            <a:endParaRPr sz="1800">
              <a:solidFill>
                <a:schemeClr val="lt1"/>
              </a:solidFill>
            </a:endParaRPr>
          </a:p>
        </p:txBody>
      </p:sp>
      <p:pic>
        <p:nvPicPr>
          <p:cNvPr id="201" name="Google Shape;201;p28"/>
          <p:cNvPicPr preferRelativeResize="0"/>
          <p:nvPr/>
        </p:nvPicPr>
        <p:blipFill>
          <a:blip r:embed="rId3">
            <a:alphaModFix/>
          </a:blip>
          <a:stretch>
            <a:fillRect/>
          </a:stretch>
        </p:blipFill>
        <p:spPr>
          <a:xfrm>
            <a:off x="568225" y="932550"/>
            <a:ext cx="3548099" cy="1797299"/>
          </a:xfrm>
          <a:prstGeom prst="rect">
            <a:avLst/>
          </a:prstGeom>
          <a:noFill/>
          <a:ln>
            <a:noFill/>
          </a:ln>
        </p:spPr>
      </p:pic>
      <p:pic>
        <p:nvPicPr>
          <p:cNvPr id="202" name="Google Shape;202;p28"/>
          <p:cNvPicPr preferRelativeResize="0"/>
          <p:nvPr/>
        </p:nvPicPr>
        <p:blipFill>
          <a:blip r:embed="rId4">
            <a:alphaModFix/>
          </a:blip>
          <a:stretch>
            <a:fillRect/>
          </a:stretch>
        </p:blipFill>
        <p:spPr>
          <a:xfrm>
            <a:off x="4259125" y="932550"/>
            <a:ext cx="3548099" cy="1797299"/>
          </a:xfrm>
          <a:prstGeom prst="rect">
            <a:avLst/>
          </a:prstGeom>
          <a:noFill/>
          <a:ln>
            <a:noFill/>
          </a:ln>
        </p:spPr>
      </p:pic>
      <p:pic>
        <p:nvPicPr>
          <p:cNvPr id="203" name="Google Shape;203;p28"/>
          <p:cNvPicPr preferRelativeResize="0"/>
          <p:nvPr/>
        </p:nvPicPr>
        <p:blipFill>
          <a:blip r:embed="rId5">
            <a:alphaModFix/>
          </a:blip>
          <a:stretch>
            <a:fillRect/>
          </a:stretch>
        </p:blipFill>
        <p:spPr>
          <a:xfrm>
            <a:off x="568225" y="2886550"/>
            <a:ext cx="3548099" cy="1797299"/>
          </a:xfrm>
          <a:prstGeom prst="rect">
            <a:avLst/>
          </a:prstGeom>
          <a:noFill/>
          <a:ln>
            <a:noFill/>
          </a:ln>
        </p:spPr>
      </p:pic>
      <p:pic>
        <p:nvPicPr>
          <p:cNvPr id="204" name="Google Shape;204;p28"/>
          <p:cNvPicPr preferRelativeResize="0"/>
          <p:nvPr/>
        </p:nvPicPr>
        <p:blipFill>
          <a:blip r:embed="rId6">
            <a:alphaModFix/>
          </a:blip>
          <a:stretch>
            <a:fillRect/>
          </a:stretch>
        </p:blipFill>
        <p:spPr>
          <a:xfrm>
            <a:off x="4259125" y="2886550"/>
            <a:ext cx="3548099" cy="179729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D85C6"/>
        </a:solidFill>
      </p:bgPr>
    </p:bg>
    <p:spTree>
      <p:nvGrpSpPr>
        <p:cNvPr id="208" name="Shape 208"/>
        <p:cNvGrpSpPr/>
        <p:nvPr/>
      </p:nvGrpSpPr>
      <p:grpSpPr>
        <a:xfrm>
          <a:off x="0" y="0"/>
          <a:ext cx="0" cy="0"/>
          <a:chOff x="0" y="0"/>
          <a:chExt cx="0" cy="0"/>
        </a:xfrm>
      </p:grpSpPr>
      <p:sp>
        <p:nvSpPr>
          <p:cNvPr id="209" name="Google Shape;209;p29"/>
          <p:cNvSpPr txBox="1"/>
          <p:nvPr>
            <p:ph type="title"/>
          </p:nvPr>
        </p:nvSpPr>
        <p:spPr>
          <a:xfrm>
            <a:off x="156525" y="201175"/>
            <a:ext cx="31689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rPr>
              <a:t>Observations Test 2</a:t>
            </a:r>
            <a:endParaRPr>
              <a:solidFill>
                <a:schemeClr val="lt1"/>
              </a:solidFill>
            </a:endParaRPr>
          </a:p>
        </p:txBody>
      </p:sp>
      <p:sp>
        <p:nvSpPr>
          <p:cNvPr id="210" name="Google Shape;210;p29"/>
          <p:cNvSpPr txBox="1"/>
          <p:nvPr/>
        </p:nvSpPr>
        <p:spPr>
          <a:xfrm>
            <a:off x="438550" y="1121375"/>
            <a:ext cx="8092200" cy="365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1"/>
                </a:solidFill>
              </a:rPr>
              <a:t>When I used bar soap, there was still a little bit of bacteria on my </a:t>
            </a:r>
            <a:r>
              <a:rPr lang="en" sz="1800">
                <a:solidFill>
                  <a:schemeClr val="lt1"/>
                </a:solidFill>
              </a:rPr>
              <a:t>palm</a:t>
            </a:r>
            <a:r>
              <a:rPr lang="en" sz="1800">
                <a:solidFill>
                  <a:schemeClr val="lt1"/>
                </a:solidFill>
              </a:rPr>
              <a:t> and there was still some near my thumb. There was also a bit of bacteria in my nails, mainly my </a:t>
            </a:r>
            <a:r>
              <a:rPr lang="en" sz="1800">
                <a:solidFill>
                  <a:schemeClr val="lt1"/>
                </a:solidFill>
              </a:rPr>
              <a:t>pointer</a:t>
            </a:r>
            <a:r>
              <a:rPr lang="en" sz="1800">
                <a:solidFill>
                  <a:schemeClr val="lt1"/>
                </a:solidFill>
              </a:rPr>
              <a:t> finger and ring finger nails.</a:t>
            </a:r>
            <a:endParaRPr sz="1800">
              <a:solidFill>
                <a:schemeClr val="lt1"/>
              </a:solidFill>
            </a:endParaRPr>
          </a:p>
          <a:p>
            <a:pPr indent="0" lvl="0" marL="0" rtl="0" algn="l">
              <a:spcBef>
                <a:spcPts val="0"/>
              </a:spcBef>
              <a:spcAft>
                <a:spcPts val="0"/>
              </a:spcAft>
              <a:buNone/>
            </a:pPr>
            <a:r>
              <a:t/>
            </a:r>
            <a:endParaRPr sz="1800">
              <a:solidFill>
                <a:schemeClr val="lt1"/>
              </a:solidFill>
            </a:endParaRPr>
          </a:p>
          <a:p>
            <a:pPr indent="0" lvl="0" marL="0" rtl="0" algn="l">
              <a:spcBef>
                <a:spcPts val="0"/>
              </a:spcBef>
              <a:spcAft>
                <a:spcPts val="0"/>
              </a:spcAft>
              <a:buNone/>
            </a:pPr>
            <a:r>
              <a:rPr lang="en" sz="1800">
                <a:solidFill>
                  <a:schemeClr val="lt1"/>
                </a:solidFill>
              </a:rPr>
              <a:t>When I used liquid soap, there was some bacteria on my </a:t>
            </a:r>
            <a:r>
              <a:rPr lang="en" sz="1800">
                <a:solidFill>
                  <a:schemeClr val="lt1"/>
                </a:solidFill>
              </a:rPr>
              <a:t>palm and some in between my fingers. This time there was no bacteria in my nails, but there was some on the back of my hand.</a:t>
            </a:r>
            <a:endParaRPr sz="1800">
              <a:solidFill>
                <a:schemeClr val="lt1"/>
              </a:solidFill>
            </a:endParaRPr>
          </a:p>
          <a:p>
            <a:pPr indent="0" lvl="0" marL="0" rtl="0" algn="l">
              <a:spcBef>
                <a:spcPts val="0"/>
              </a:spcBef>
              <a:spcAft>
                <a:spcPts val="0"/>
              </a:spcAft>
              <a:buNone/>
            </a:pPr>
            <a:r>
              <a:t/>
            </a:r>
            <a:endParaRPr sz="1800">
              <a:solidFill>
                <a:schemeClr val="lt1"/>
              </a:solidFill>
            </a:endParaRPr>
          </a:p>
          <a:p>
            <a:pPr indent="0" lvl="0" marL="0" rtl="0" algn="l">
              <a:spcBef>
                <a:spcPts val="0"/>
              </a:spcBef>
              <a:spcAft>
                <a:spcPts val="0"/>
              </a:spcAft>
              <a:buNone/>
            </a:pPr>
            <a:r>
              <a:rPr lang="en" sz="1800">
                <a:solidFill>
                  <a:schemeClr val="lt1"/>
                </a:solidFill>
              </a:rPr>
              <a:t>When I used foam soap, there was really no bacteria on my hands except for a really little bit in my nails. The bottom of my palm also had a little bit of bacteria.</a:t>
            </a:r>
            <a:endParaRPr sz="1800">
              <a:solidFill>
                <a:schemeClr val="lt1"/>
              </a:solidFill>
            </a:endParaRPr>
          </a:p>
          <a:p>
            <a:pPr indent="0" lvl="0" marL="0" rtl="0" algn="l">
              <a:spcBef>
                <a:spcPts val="0"/>
              </a:spcBef>
              <a:spcAft>
                <a:spcPts val="0"/>
              </a:spcAft>
              <a:buNone/>
            </a:pPr>
            <a:r>
              <a:t/>
            </a:r>
            <a:endParaRPr sz="1800">
              <a:solidFill>
                <a:srgbClr val="00FF00"/>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D85C6"/>
        </a:solidFill>
      </p:bgPr>
    </p:bg>
    <p:spTree>
      <p:nvGrpSpPr>
        <p:cNvPr id="214" name="Shape 214"/>
        <p:cNvGrpSpPr/>
        <p:nvPr/>
      </p:nvGrpSpPr>
      <p:grpSpPr>
        <a:xfrm>
          <a:off x="0" y="0"/>
          <a:ext cx="0" cy="0"/>
          <a:chOff x="0" y="0"/>
          <a:chExt cx="0" cy="0"/>
        </a:xfrm>
      </p:grpSpPr>
      <p:sp>
        <p:nvSpPr>
          <p:cNvPr id="215" name="Google Shape;215;p30"/>
          <p:cNvSpPr txBox="1"/>
          <p:nvPr>
            <p:ph type="title"/>
          </p:nvPr>
        </p:nvSpPr>
        <p:spPr>
          <a:xfrm>
            <a:off x="87000" y="0"/>
            <a:ext cx="51258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solidFill>
                  <a:schemeClr val="lt1"/>
                </a:solidFill>
              </a:rPr>
              <a:t>Observations Bar Soap (Test 3)</a:t>
            </a:r>
            <a:endParaRPr>
              <a:solidFill>
                <a:schemeClr val="lt1"/>
              </a:solidFill>
            </a:endParaRPr>
          </a:p>
        </p:txBody>
      </p:sp>
      <p:sp>
        <p:nvSpPr>
          <p:cNvPr id="216" name="Google Shape;216;p30"/>
          <p:cNvSpPr txBox="1"/>
          <p:nvPr/>
        </p:nvSpPr>
        <p:spPr>
          <a:xfrm>
            <a:off x="5351200" y="4747975"/>
            <a:ext cx="3303600" cy="18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1"/>
                </a:solidFill>
              </a:rPr>
              <a:t>Back of hand after washing</a:t>
            </a:r>
            <a:endParaRPr sz="1800">
              <a:solidFill>
                <a:schemeClr val="lt1"/>
              </a:solidFill>
            </a:endParaRPr>
          </a:p>
        </p:txBody>
      </p:sp>
      <p:sp>
        <p:nvSpPr>
          <p:cNvPr id="217" name="Google Shape;217;p30"/>
          <p:cNvSpPr txBox="1"/>
          <p:nvPr/>
        </p:nvSpPr>
        <p:spPr>
          <a:xfrm>
            <a:off x="979250" y="4747975"/>
            <a:ext cx="2977200" cy="18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1"/>
                </a:solidFill>
              </a:rPr>
              <a:t>Palm </a:t>
            </a:r>
            <a:r>
              <a:rPr lang="en" sz="1800">
                <a:solidFill>
                  <a:schemeClr val="lt1"/>
                </a:solidFill>
              </a:rPr>
              <a:t>after washing</a:t>
            </a:r>
            <a:endParaRPr sz="1800">
              <a:solidFill>
                <a:schemeClr val="lt1"/>
              </a:solidFill>
            </a:endParaRPr>
          </a:p>
        </p:txBody>
      </p:sp>
      <p:sp>
        <p:nvSpPr>
          <p:cNvPr id="218" name="Google Shape;218;p30"/>
          <p:cNvSpPr txBox="1"/>
          <p:nvPr/>
        </p:nvSpPr>
        <p:spPr>
          <a:xfrm>
            <a:off x="207700" y="538425"/>
            <a:ext cx="3056700" cy="187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chemeClr val="lt1"/>
                </a:solidFill>
              </a:rPr>
              <a:t>Palm </a:t>
            </a:r>
            <a:r>
              <a:rPr lang="en" sz="1800">
                <a:solidFill>
                  <a:schemeClr val="lt1"/>
                </a:solidFill>
              </a:rPr>
              <a:t>before washing</a:t>
            </a:r>
            <a:endParaRPr sz="1800">
              <a:solidFill>
                <a:schemeClr val="lt1"/>
              </a:solidFill>
            </a:endParaRPr>
          </a:p>
        </p:txBody>
      </p:sp>
      <p:sp>
        <p:nvSpPr>
          <p:cNvPr id="219" name="Google Shape;219;p30"/>
          <p:cNvSpPr txBox="1"/>
          <p:nvPr/>
        </p:nvSpPr>
        <p:spPr>
          <a:xfrm>
            <a:off x="4709427" y="552925"/>
            <a:ext cx="3360600" cy="33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1"/>
                </a:solidFill>
              </a:rPr>
              <a:t>Back</a:t>
            </a:r>
            <a:r>
              <a:rPr lang="en" sz="1800">
                <a:solidFill>
                  <a:schemeClr val="lt1"/>
                </a:solidFill>
              </a:rPr>
              <a:t> of hand before washing washing</a:t>
            </a:r>
            <a:endParaRPr sz="1800">
              <a:solidFill>
                <a:schemeClr val="lt1"/>
              </a:solidFill>
            </a:endParaRPr>
          </a:p>
        </p:txBody>
      </p:sp>
      <p:pic>
        <p:nvPicPr>
          <p:cNvPr id="220" name="Google Shape;220;p30"/>
          <p:cNvPicPr preferRelativeResize="0"/>
          <p:nvPr/>
        </p:nvPicPr>
        <p:blipFill>
          <a:blip r:embed="rId3">
            <a:alphaModFix/>
          </a:blip>
          <a:stretch>
            <a:fillRect/>
          </a:stretch>
        </p:blipFill>
        <p:spPr>
          <a:xfrm>
            <a:off x="4123675" y="988400"/>
            <a:ext cx="4188549" cy="1935273"/>
          </a:xfrm>
          <a:prstGeom prst="rect">
            <a:avLst/>
          </a:prstGeom>
          <a:noFill/>
          <a:ln>
            <a:noFill/>
          </a:ln>
        </p:spPr>
      </p:pic>
      <p:pic>
        <p:nvPicPr>
          <p:cNvPr id="221" name="Google Shape;221;p30"/>
          <p:cNvPicPr preferRelativeResize="0"/>
          <p:nvPr/>
        </p:nvPicPr>
        <p:blipFill>
          <a:blip r:embed="rId4">
            <a:alphaModFix/>
          </a:blip>
          <a:stretch>
            <a:fillRect/>
          </a:stretch>
        </p:blipFill>
        <p:spPr>
          <a:xfrm>
            <a:off x="87000" y="988400"/>
            <a:ext cx="3916750" cy="1992950"/>
          </a:xfrm>
          <a:prstGeom prst="rect">
            <a:avLst/>
          </a:prstGeom>
          <a:noFill/>
          <a:ln>
            <a:noFill/>
          </a:ln>
        </p:spPr>
      </p:pic>
      <p:pic>
        <p:nvPicPr>
          <p:cNvPr id="222" name="Google Shape;222;p30"/>
          <p:cNvPicPr preferRelativeResize="0"/>
          <p:nvPr/>
        </p:nvPicPr>
        <p:blipFill>
          <a:blip r:embed="rId5">
            <a:alphaModFix/>
          </a:blip>
          <a:stretch>
            <a:fillRect/>
          </a:stretch>
        </p:blipFill>
        <p:spPr>
          <a:xfrm>
            <a:off x="4086725" y="3041575"/>
            <a:ext cx="4225501" cy="1765151"/>
          </a:xfrm>
          <a:prstGeom prst="rect">
            <a:avLst/>
          </a:prstGeom>
          <a:noFill/>
          <a:ln>
            <a:noFill/>
          </a:ln>
        </p:spPr>
      </p:pic>
      <p:pic>
        <p:nvPicPr>
          <p:cNvPr id="223" name="Google Shape;223;p30"/>
          <p:cNvPicPr preferRelativeResize="0"/>
          <p:nvPr/>
        </p:nvPicPr>
        <p:blipFill>
          <a:blip r:embed="rId6">
            <a:alphaModFix/>
          </a:blip>
          <a:stretch>
            <a:fillRect/>
          </a:stretch>
        </p:blipFill>
        <p:spPr>
          <a:xfrm>
            <a:off x="0" y="3041575"/>
            <a:ext cx="3956452" cy="182150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D85C6"/>
        </a:solidFill>
      </p:bgPr>
    </p:bg>
    <p:spTree>
      <p:nvGrpSpPr>
        <p:cNvPr id="227" name="Shape 227"/>
        <p:cNvGrpSpPr/>
        <p:nvPr/>
      </p:nvGrpSpPr>
      <p:grpSpPr>
        <a:xfrm>
          <a:off x="0" y="0"/>
          <a:ext cx="0" cy="0"/>
          <a:chOff x="0" y="0"/>
          <a:chExt cx="0" cy="0"/>
        </a:xfrm>
      </p:grpSpPr>
      <p:sp>
        <p:nvSpPr>
          <p:cNvPr id="228" name="Google Shape;228;p31"/>
          <p:cNvSpPr txBox="1"/>
          <p:nvPr>
            <p:ph type="title"/>
          </p:nvPr>
        </p:nvSpPr>
        <p:spPr>
          <a:xfrm>
            <a:off x="0" y="0"/>
            <a:ext cx="50769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rPr>
              <a:t>Observations Liquid Soap (Test 3)</a:t>
            </a:r>
            <a:endParaRPr>
              <a:solidFill>
                <a:schemeClr val="lt1"/>
              </a:solidFill>
            </a:endParaRPr>
          </a:p>
        </p:txBody>
      </p:sp>
      <p:sp>
        <p:nvSpPr>
          <p:cNvPr id="229" name="Google Shape;229;p31"/>
          <p:cNvSpPr txBox="1"/>
          <p:nvPr/>
        </p:nvSpPr>
        <p:spPr>
          <a:xfrm>
            <a:off x="815850" y="463950"/>
            <a:ext cx="2937900" cy="19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1"/>
                </a:solidFill>
              </a:rPr>
              <a:t>Palm </a:t>
            </a:r>
            <a:r>
              <a:rPr lang="en" sz="1800">
                <a:solidFill>
                  <a:schemeClr val="lt1"/>
                </a:solidFill>
              </a:rPr>
              <a:t>before washing</a:t>
            </a:r>
            <a:endParaRPr sz="1800">
              <a:solidFill>
                <a:schemeClr val="lt1"/>
              </a:solidFill>
            </a:endParaRPr>
          </a:p>
        </p:txBody>
      </p:sp>
      <p:sp>
        <p:nvSpPr>
          <p:cNvPr id="230" name="Google Shape;230;p31"/>
          <p:cNvSpPr txBox="1"/>
          <p:nvPr/>
        </p:nvSpPr>
        <p:spPr>
          <a:xfrm>
            <a:off x="4180925" y="463950"/>
            <a:ext cx="3150000" cy="19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1"/>
                </a:solidFill>
              </a:rPr>
              <a:t>Back of hand before washing</a:t>
            </a:r>
            <a:endParaRPr sz="1800">
              <a:solidFill>
                <a:schemeClr val="lt1"/>
              </a:solidFill>
            </a:endParaRPr>
          </a:p>
        </p:txBody>
      </p:sp>
      <p:sp>
        <p:nvSpPr>
          <p:cNvPr id="231" name="Google Shape;231;p31"/>
          <p:cNvSpPr txBox="1"/>
          <p:nvPr/>
        </p:nvSpPr>
        <p:spPr>
          <a:xfrm>
            <a:off x="739025" y="4766600"/>
            <a:ext cx="2823000" cy="31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1"/>
                </a:solidFill>
              </a:rPr>
              <a:t>Palm </a:t>
            </a:r>
            <a:r>
              <a:rPr lang="en" sz="1800">
                <a:solidFill>
                  <a:schemeClr val="lt1"/>
                </a:solidFill>
              </a:rPr>
              <a:t>after washing</a:t>
            </a:r>
            <a:endParaRPr sz="1800">
              <a:solidFill>
                <a:schemeClr val="lt1"/>
              </a:solidFill>
            </a:endParaRPr>
          </a:p>
        </p:txBody>
      </p:sp>
      <p:sp>
        <p:nvSpPr>
          <p:cNvPr id="232" name="Google Shape;232;p31"/>
          <p:cNvSpPr txBox="1"/>
          <p:nvPr/>
        </p:nvSpPr>
        <p:spPr>
          <a:xfrm>
            <a:off x="4278850" y="4766600"/>
            <a:ext cx="3150000" cy="19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1"/>
                </a:solidFill>
              </a:rPr>
              <a:t>Back of hand after washing</a:t>
            </a:r>
            <a:endParaRPr sz="1800">
              <a:solidFill>
                <a:schemeClr val="lt1"/>
              </a:solidFill>
            </a:endParaRPr>
          </a:p>
        </p:txBody>
      </p:sp>
      <p:pic>
        <p:nvPicPr>
          <p:cNvPr id="233" name="Google Shape;233;p31"/>
          <p:cNvPicPr preferRelativeResize="0"/>
          <p:nvPr/>
        </p:nvPicPr>
        <p:blipFill>
          <a:blip r:embed="rId3">
            <a:alphaModFix/>
          </a:blip>
          <a:stretch>
            <a:fillRect/>
          </a:stretch>
        </p:blipFill>
        <p:spPr>
          <a:xfrm>
            <a:off x="4024900" y="865300"/>
            <a:ext cx="3553352" cy="1876424"/>
          </a:xfrm>
          <a:prstGeom prst="rect">
            <a:avLst/>
          </a:prstGeom>
          <a:noFill/>
          <a:ln>
            <a:noFill/>
          </a:ln>
        </p:spPr>
      </p:pic>
      <p:pic>
        <p:nvPicPr>
          <p:cNvPr id="234" name="Google Shape;234;p31"/>
          <p:cNvPicPr preferRelativeResize="0"/>
          <p:nvPr/>
        </p:nvPicPr>
        <p:blipFill>
          <a:blip r:embed="rId4">
            <a:alphaModFix/>
          </a:blip>
          <a:stretch>
            <a:fillRect/>
          </a:stretch>
        </p:blipFill>
        <p:spPr>
          <a:xfrm>
            <a:off x="339250" y="865300"/>
            <a:ext cx="3553352" cy="1876424"/>
          </a:xfrm>
          <a:prstGeom prst="rect">
            <a:avLst/>
          </a:prstGeom>
          <a:noFill/>
          <a:ln>
            <a:noFill/>
          </a:ln>
        </p:spPr>
      </p:pic>
      <p:pic>
        <p:nvPicPr>
          <p:cNvPr id="235" name="Google Shape;235;p31"/>
          <p:cNvPicPr preferRelativeResize="0"/>
          <p:nvPr/>
        </p:nvPicPr>
        <p:blipFill>
          <a:blip r:embed="rId5">
            <a:alphaModFix/>
          </a:blip>
          <a:stretch>
            <a:fillRect/>
          </a:stretch>
        </p:blipFill>
        <p:spPr>
          <a:xfrm>
            <a:off x="4024900" y="2815949"/>
            <a:ext cx="3553352" cy="1876424"/>
          </a:xfrm>
          <a:prstGeom prst="rect">
            <a:avLst/>
          </a:prstGeom>
          <a:noFill/>
          <a:ln>
            <a:noFill/>
          </a:ln>
        </p:spPr>
      </p:pic>
      <p:pic>
        <p:nvPicPr>
          <p:cNvPr id="236" name="Google Shape;236;p31"/>
          <p:cNvPicPr preferRelativeResize="0"/>
          <p:nvPr/>
        </p:nvPicPr>
        <p:blipFill>
          <a:blip r:embed="rId6">
            <a:alphaModFix/>
          </a:blip>
          <a:stretch>
            <a:fillRect/>
          </a:stretch>
        </p:blipFill>
        <p:spPr>
          <a:xfrm>
            <a:off x="339250" y="2845425"/>
            <a:ext cx="3553352" cy="187642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D85C6"/>
        </a:solidFill>
      </p:bgPr>
    </p:bg>
    <p:spTree>
      <p:nvGrpSpPr>
        <p:cNvPr id="62" name="Shape 62"/>
        <p:cNvGrpSpPr/>
        <p:nvPr/>
      </p:nvGrpSpPr>
      <p:grpSpPr>
        <a:xfrm>
          <a:off x="0" y="0"/>
          <a:ext cx="0" cy="0"/>
          <a:chOff x="0" y="0"/>
          <a:chExt cx="0" cy="0"/>
        </a:xfrm>
      </p:grpSpPr>
      <p:sp>
        <p:nvSpPr>
          <p:cNvPr id="63" name="Google Shape;63;p14"/>
          <p:cNvSpPr txBox="1"/>
          <p:nvPr>
            <p:ph type="title"/>
          </p:nvPr>
        </p:nvSpPr>
        <p:spPr>
          <a:xfrm>
            <a:off x="311713" y="23810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solidFill>
                  <a:srgbClr val="FFFFFF"/>
                </a:solidFill>
              </a:rPr>
              <a:t>Testable </a:t>
            </a:r>
            <a:r>
              <a:rPr lang="en">
                <a:solidFill>
                  <a:srgbClr val="FFFFFF"/>
                </a:solidFill>
              </a:rPr>
              <a:t>Question</a:t>
            </a:r>
            <a:endParaRPr>
              <a:solidFill>
                <a:srgbClr val="FFFFFF"/>
              </a:solidFill>
            </a:endParaRPr>
          </a:p>
        </p:txBody>
      </p:sp>
      <p:sp>
        <p:nvSpPr>
          <p:cNvPr id="64" name="Google Shape;64;p14"/>
          <p:cNvSpPr txBox="1"/>
          <p:nvPr/>
        </p:nvSpPr>
        <p:spPr>
          <a:xfrm>
            <a:off x="828900" y="902950"/>
            <a:ext cx="7486200" cy="474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000">
                <a:solidFill>
                  <a:schemeClr val="lt1"/>
                </a:solidFill>
              </a:rPr>
              <a:t>What type of soap takes the most bacteria off your hands?</a:t>
            </a:r>
            <a:endParaRPr sz="2000">
              <a:solidFill>
                <a:schemeClr val="lt1"/>
              </a:solidFill>
            </a:endParaRPr>
          </a:p>
        </p:txBody>
      </p:sp>
      <p:sp>
        <p:nvSpPr>
          <p:cNvPr id="65" name="Google Shape;65;p14"/>
          <p:cNvSpPr txBox="1"/>
          <p:nvPr/>
        </p:nvSpPr>
        <p:spPr>
          <a:xfrm>
            <a:off x="4065138" y="4394913"/>
            <a:ext cx="1117200" cy="33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chemeClr val="lt1"/>
                </a:solidFill>
              </a:rPr>
              <a:t>Bar Soap</a:t>
            </a:r>
            <a:endParaRPr sz="1600">
              <a:solidFill>
                <a:schemeClr val="lt1"/>
              </a:solidFill>
            </a:endParaRPr>
          </a:p>
        </p:txBody>
      </p:sp>
      <p:sp>
        <p:nvSpPr>
          <p:cNvPr id="66" name="Google Shape;66;p14"/>
          <p:cNvSpPr txBox="1"/>
          <p:nvPr/>
        </p:nvSpPr>
        <p:spPr>
          <a:xfrm>
            <a:off x="913076" y="4772575"/>
            <a:ext cx="1311300" cy="25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chemeClr val="lt1"/>
                </a:solidFill>
              </a:rPr>
              <a:t>Liquid Soap</a:t>
            </a:r>
            <a:endParaRPr sz="1600">
              <a:solidFill>
                <a:schemeClr val="lt1"/>
              </a:solidFill>
            </a:endParaRPr>
          </a:p>
        </p:txBody>
      </p:sp>
      <p:sp>
        <p:nvSpPr>
          <p:cNvPr id="67" name="Google Shape;67;p14"/>
          <p:cNvSpPr txBox="1"/>
          <p:nvPr/>
        </p:nvSpPr>
        <p:spPr>
          <a:xfrm>
            <a:off x="7164176" y="4809850"/>
            <a:ext cx="1253100" cy="33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chemeClr val="lt1"/>
                </a:solidFill>
              </a:rPr>
              <a:t>Foam Soap</a:t>
            </a:r>
            <a:endParaRPr sz="1600">
              <a:solidFill>
                <a:schemeClr val="lt1"/>
              </a:solidFill>
            </a:endParaRPr>
          </a:p>
        </p:txBody>
      </p:sp>
      <p:pic>
        <p:nvPicPr>
          <p:cNvPr id="68" name="Google Shape;68;p14"/>
          <p:cNvPicPr preferRelativeResize="0"/>
          <p:nvPr/>
        </p:nvPicPr>
        <p:blipFill rotWithShape="1">
          <a:blip r:embed="rId3">
            <a:alphaModFix/>
          </a:blip>
          <a:srcRect b="8456" l="21123" r="20733" t="25111"/>
          <a:stretch/>
        </p:blipFill>
        <p:spPr>
          <a:xfrm>
            <a:off x="808338" y="1576798"/>
            <a:ext cx="1470735" cy="3195789"/>
          </a:xfrm>
          <a:prstGeom prst="rect">
            <a:avLst/>
          </a:prstGeom>
          <a:noFill/>
          <a:ln>
            <a:noFill/>
          </a:ln>
        </p:spPr>
      </p:pic>
      <p:pic>
        <p:nvPicPr>
          <p:cNvPr id="69" name="Google Shape;69;p14"/>
          <p:cNvPicPr preferRelativeResize="0"/>
          <p:nvPr/>
        </p:nvPicPr>
        <p:blipFill rotWithShape="1">
          <a:blip r:embed="rId4">
            <a:alphaModFix/>
          </a:blip>
          <a:srcRect b="7620" l="9398" r="24041" t="16701"/>
          <a:stretch/>
        </p:blipFill>
        <p:spPr>
          <a:xfrm>
            <a:off x="6968416" y="1539525"/>
            <a:ext cx="1550986" cy="3270326"/>
          </a:xfrm>
          <a:prstGeom prst="rect">
            <a:avLst/>
          </a:prstGeom>
          <a:noFill/>
          <a:ln>
            <a:noFill/>
          </a:ln>
        </p:spPr>
      </p:pic>
      <p:pic>
        <p:nvPicPr>
          <p:cNvPr id="70" name="Google Shape;70;p14"/>
          <p:cNvPicPr preferRelativeResize="0"/>
          <p:nvPr/>
        </p:nvPicPr>
        <p:blipFill rotWithShape="1">
          <a:blip r:embed="rId5">
            <a:alphaModFix/>
          </a:blip>
          <a:srcRect b="26765" l="10826" r="9568" t="44069"/>
          <a:stretch/>
        </p:blipFill>
        <p:spPr>
          <a:xfrm>
            <a:off x="3452413" y="2409125"/>
            <a:ext cx="2239176" cy="190445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D85C6"/>
        </a:solidFill>
      </p:bgPr>
    </p:bg>
    <p:spTree>
      <p:nvGrpSpPr>
        <p:cNvPr id="240" name="Shape 240"/>
        <p:cNvGrpSpPr/>
        <p:nvPr/>
      </p:nvGrpSpPr>
      <p:grpSpPr>
        <a:xfrm>
          <a:off x="0" y="0"/>
          <a:ext cx="0" cy="0"/>
          <a:chOff x="0" y="0"/>
          <a:chExt cx="0" cy="0"/>
        </a:xfrm>
      </p:grpSpPr>
      <p:sp>
        <p:nvSpPr>
          <p:cNvPr id="241" name="Google Shape;241;p32"/>
          <p:cNvSpPr txBox="1"/>
          <p:nvPr>
            <p:ph type="title"/>
          </p:nvPr>
        </p:nvSpPr>
        <p:spPr>
          <a:xfrm>
            <a:off x="0" y="0"/>
            <a:ext cx="50991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rPr>
              <a:t>Observations Foam Soap (Test 3)</a:t>
            </a:r>
            <a:endParaRPr>
              <a:solidFill>
                <a:schemeClr val="lt1"/>
              </a:solidFill>
            </a:endParaRPr>
          </a:p>
        </p:txBody>
      </p:sp>
      <p:sp>
        <p:nvSpPr>
          <p:cNvPr id="242" name="Google Shape;242;p32"/>
          <p:cNvSpPr txBox="1"/>
          <p:nvPr/>
        </p:nvSpPr>
        <p:spPr>
          <a:xfrm>
            <a:off x="1268725" y="506275"/>
            <a:ext cx="2919000" cy="243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chemeClr val="lt1"/>
                </a:solidFill>
              </a:rPr>
              <a:t>Palm </a:t>
            </a:r>
            <a:r>
              <a:rPr lang="en" sz="1800">
                <a:solidFill>
                  <a:schemeClr val="lt1"/>
                </a:solidFill>
              </a:rPr>
              <a:t>before washing</a:t>
            </a:r>
            <a:endParaRPr sz="1800">
              <a:solidFill>
                <a:schemeClr val="lt1"/>
              </a:solidFill>
            </a:endParaRPr>
          </a:p>
        </p:txBody>
      </p:sp>
      <p:sp>
        <p:nvSpPr>
          <p:cNvPr id="243" name="Google Shape;243;p32"/>
          <p:cNvSpPr txBox="1"/>
          <p:nvPr/>
        </p:nvSpPr>
        <p:spPr>
          <a:xfrm>
            <a:off x="4847925" y="557875"/>
            <a:ext cx="3480600" cy="19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1"/>
                </a:solidFill>
              </a:rPr>
              <a:t>Back of hand before washing</a:t>
            </a:r>
            <a:endParaRPr sz="1800">
              <a:solidFill>
                <a:schemeClr val="lt1"/>
              </a:solidFill>
            </a:endParaRPr>
          </a:p>
        </p:txBody>
      </p:sp>
      <p:sp>
        <p:nvSpPr>
          <p:cNvPr id="244" name="Google Shape;244;p32"/>
          <p:cNvSpPr txBox="1"/>
          <p:nvPr/>
        </p:nvSpPr>
        <p:spPr>
          <a:xfrm>
            <a:off x="1108525" y="4759225"/>
            <a:ext cx="3007800" cy="32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1"/>
                </a:solidFill>
              </a:rPr>
              <a:t>Palm </a:t>
            </a:r>
            <a:r>
              <a:rPr lang="en" sz="1800">
                <a:solidFill>
                  <a:schemeClr val="lt1"/>
                </a:solidFill>
              </a:rPr>
              <a:t>after washing</a:t>
            </a:r>
            <a:endParaRPr sz="1800">
              <a:solidFill>
                <a:schemeClr val="lt1"/>
              </a:solidFill>
            </a:endParaRPr>
          </a:p>
        </p:txBody>
      </p:sp>
      <p:sp>
        <p:nvSpPr>
          <p:cNvPr id="245" name="Google Shape;245;p32"/>
          <p:cNvSpPr txBox="1"/>
          <p:nvPr/>
        </p:nvSpPr>
        <p:spPr>
          <a:xfrm>
            <a:off x="4847925" y="4759225"/>
            <a:ext cx="3059400" cy="19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1"/>
                </a:solidFill>
              </a:rPr>
              <a:t>Back of hand after washing</a:t>
            </a:r>
            <a:endParaRPr sz="1800">
              <a:solidFill>
                <a:schemeClr val="lt1"/>
              </a:solidFill>
            </a:endParaRPr>
          </a:p>
        </p:txBody>
      </p:sp>
      <p:pic>
        <p:nvPicPr>
          <p:cNvPr id="246" name="Google Shape;246;p32"/>
          <p:cNvPicPr preferRelativeResize="0"/>
          <p:nvPr/>
        </p:nvPicPr>
        <p:blipFill>
          <a:blip r:embed="rId3">
            <a:alphaModFix/>
          </a:blip>
          <a:stretch>
            <a:fillRect/>
          </a:stretch>
        </p:blipFill>
        <p:spPr>
          <a:xfrm>
            <a:off x="4259125" y="932550"/>
            <a:ext cx="3548099" cy="1794401"/>
          </a:xfrm>
          <a:prstGeom prst="rect">
            <a:avLst/>
          </a:prstGeom>
          <a:noFill/>
          <a:ln>
            <a:noFill/>
          </a:ln>
        </p:spPr>
      </p:pic>
      <p:pic>
        <p:nvPicPr>
          <p:cNvPr id="247" name="Google Shape;247;p32"/>
          <p:cNvPicPr preferRelativeResize="0"/>
          <p:nvPr/>
        </p:nvPicPr>
        <p:blipFill>
          <a:blip r:embed="rId4">
            <a:alphaModFix/>
          </a:blip>
          <a:stretch>
            <a:fillRect/>
          </a:stretch>
        </p:blipFill>
        <p:spPr>
          <a:xfrm>
            <a:off x="568225" y="922612"/>
            <a:ext cx="3548099" cy="1794401"/>
          </a:xfrm>
          <a:prstGeom prst="rect">
            <a:avLst/>
          </a:prstGeom>
          <a:noFill/>
          <a:ln>
            <a:noFill/>
          </a:ln>
        </p:spPr>
      </p:pic>
      <p:pic>
        <p:nvPicPr>
          <p:cNvPr id="248" name="Google Shape;248;p32"/>
          <p:cNvPicPr preferRelativeResize="0"/>
          <p:nvPr/>
        </p:nvPicPr>
        <p:blipFill>
          <a:blip r:embed="rId5">
            <a:alphaModFix/>
          </a:blip>
          <a:stretch>
            <a:fillRect/>
          </a:stretch>
        </p:blipFill>
        <p:spPr>
          <a:xfrm>
            <a:off x="568225" y="2889450"/>
            <a:ext cx="3548099" cy="1794401"/>
          </a:xfrm>
          <a:prstGeom prst="rect">
            <a:avLst/>
          </a:prstGeom>
          <a:noFill/>
          <a:ln>
            <a:noFill/>
          </a:ln>
        </p:spPr>
      </p:pic>
      <p:pic>
        <p:nvPicPr>
          <p:cNvPr id="249" name="Google Shape;249;p32"/>
          <p:cNvPicPr preferRelativeResize="0"/>
          <p:nvPr/>
        </p:nvPicPr>
        <p:blipFill>
          <a:blip r:embed="rId6">
            <a:alphaModFix/>
          </a:blip>
          <a:stretch>
            <a:fillRect/>
          </a:stretch>
        </p:blipFill>
        <p:spPr>
          <a:xfrm>
            <a:off x="4259125" y="2909325"/>
            <a:ext cx="3548099" cy="179440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p3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observations</a:t>
            </a:r>
            <a:endParaRPr/>
          </a:p>
        </p:txBody>
      </p:sp>
      <p:sp>
        <p:nvSpPr>
          <p:cNvPr id="255" name="Google Shape;255;p33"/>
          <p:cNvSpPr txBox="1"/>
          <p:nvPr/>
        </p:nvSpPr>
        <p:spPr>
          <a:xfrm>
            <a:off x="830875" y="1740875"/>
            <a:ext cx="56973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u="sng">
                <a:solidFill>
                  <a:schemeClr val="hlink"/>
                </a:solidFill>
                <a:hlinkClick r:id="rId3"/>
              </a:rPr>
              <a:t>observations</a:t>
            </a:r>
            <a:endParaRPr sz="1800">
              <a:solidFill>
                <a:schemeClr val="dk2"/>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D85C6"/>
        </a:solidFill>
      </p:bgPr>
    </p:bg>
    <p:spTree>
      <p:nvGrpSpPr>
        <p:cNvPr id="259" name="Shape 259"/>
        <p:cNvGrpSpPr/>
        <p:nvPr/>
      </p:nvGrpSpPr>
      <p:grpSpPr>
        <a:xfrm>
          <a:off x="0" y="0"/>
          <a:ext cx="0" cy="0"/>
          <a:chOff x="0" y="0"/>
          <a:chExt cx="0" cy="0"/>
        </a:xfrm>
      </p:grpSpPr>
      <p:sp>
        <p:nvSpPr>
          <p:cNvPr id="260" name="Google Shape;260;p34"/>
          <p:cNvSpPr txBox="1"/>
          <p:nvPr>
            <p:ph type="title"/>
          </p:nvPr>
        </p:nvSpPr>
        <p:spPr>
          <a:xfrm>
            <a:off x="67825" y="75525"/>
            <a:ext cx="31689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rPr>
              <a:t>Observations test 3</a:t>
            </a:r>
            <a:endParaRPr>
              <a:solidFill>
                <a:schemeClr val="lt1"/>
              </a:solidFill>
            </a:endParaRPr>
          </a:p>
        </p:txBody>
      </p:sp>
      <p:sp>
        <p:nvSpPr>
          <p:cNvPr id="261" name="Google Shape;261;p34"/>
          <p:cNvSpPr txBox="1"/>
          <p:nvPr/>
        </p:nvSpPr>
        <p:spPr>
          <a:xfrm>
            <a:off x="642925" y="982875"/>
            <a:ext cx="8092200" cy="332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1"/>
                </a:solidFill>
              </a:rPr>
              <a:t>When I used</a:t>
            </a:r>
            <a:r>
              <a:rPr lang="en" sz="1800">
                <a:solidFill>
                  <a:schemeClr val="lt1"/>
                </a:solidFill>
              </a:rPr>
              <a:t> bar soap, there was still a little bit of bacteria on the back of my hand and some on my palm. My nails also had a little bit of bacteria.</a:t>
            </a:r>
            <a:endParaRPr sz="1800">
              <a:solidFill>
                <a:schemeClr val="lt1"/>
              </a:solidFill>
            </a:endParaRPr>
          </a:p>
          <a:p>
            <a:pPr indent="0" lvl="0" marL="0" rtl="0" algn="l">
              <a:spcBef>
                <a:spcPts val="0"/>
              </a:spcBef>
              <a:spcAft>
                <a:spcPts val="0"/>
              </a:spcAft>
              <a:buNone/>
            </a:pPr>
            <a:r>
              <a:t/>
            </a:r>
            <a:endParaRPr sz="1800">
              <a:solidFill>
                <a:schemeClr val="lt1"/>
              </a:solidFill>
            </a:endParaRPr>
          </a:p>
          <a:p>
            <a:pPr indent="0" lvl="0" marL="0" rtl="0" algn="l">
              <a:spcBef>
                <a:spcPts val="0"/>
              </a:spcBef>
              <a:spcAft>
                <a:spcPts val="0"/>
              </a:spcAft>
              <a:buNone/>
            </a:pPr>
            <a:r>
              <a:rPr lang="en" sz="1800">
                <a:solidFill>
                  <a:schemeClr val="lt1"/>
                </a:solidFill>
              </a:rPr>
              <a:t>When I used </a:t>
            </a:r>
            <a:r>
              <a:rPr lang="en" sz="1800">
                <a:solidFill>
                  <a:schemeClr val="lt1"/>
                </a:solidFill>
              </a:rPr>
              <a:t>liquid soap, there was some noticeable bacteria in my nails after washing my hands. There was also some left on my palm. </a:t>
            </a:r>
            <a:endParaRPr sz="1800">
              <a:solidFill>
                <a:schemeClr val="lt1"/>
              </a:solidFill>
            </a:endParaRPr>
          </a:p>
          <a:p>
            <a:pPr indent="0" lvl="0" marL="0" rtl="0" algn="l">
              <a:spcBef>
                <a:spcPts val="0"/>
              </a:spcBef>
              <a:spcAft>
                <a:spcPts val="0"/>
              </a:spcAft>
              <a:buNone/>
            </a:pPr>
            <a:r>
              <a:t/>
            </a:r>
            <a:endParaRPr sz="1800">
              <a:solidFill>
                <a:schemeClr val="lt1"/>
              </a:solidFill>
            </a:endParaRPr>
          </a:p>
          <a:p>
            <a:pPr indent="0" lvl="0" marL="0" rtl="0" algn="l">
              <a:spcBef>
                <a:spcPts val="0"/>
              </a:spcBef>
              <a:spcAft>
                <a:spcPts val="0"/>
              </a:spcAft>
              <a:buNone/>
            </a:pPr>
            <a:r>
              <a:rPr lang="en" sz="1800">
                <a:solidFill>
                  <a:schemeClr val="lt1"/>
                </a:solidFill>
              </a:rPr>
              <a:t>When I used foam soap, there was basically no bacteria left on the skin. But there was some still under my nails.</a:t>
            </a:r>
            <a:endParaRPr sz="1800">
              <a:solidFill>
                <a:schemeClr val="lt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D85C6"/>
        </a:solidFill>
      </p:bgPr>
    </p:bg>
    <p:spTree>
      <p:nvGrpSpPr>
        <p:cNvPr id="265" name="Shape 265"/>
        <p:cNvGrpSpPr/>
        <p:nvPr/>
      </p:nvGrpSpPr>
      <p:grpSpPr>
        <a:xfrm>
          <a:off x="0" y="0"/>
          <a:ext cx="0" cy="0"/>
          <a:chOff x="0" y="0"/>
          <a:chExt cx="0" cy="0"/>
        </a:xfrm>
      </p:grpSpPr>
      <p:pic>
        <p:nvPicPr>
          <p:cNvPr id="266" name="Google Shape;266;p35" title="Points scored"/>
          <p:cNvPicPr preferRelativeResize="0"/>
          <p:nvPr/>
        </p:nvPicPr>
        <p:blipFill>
          <a:blip r:embed="rId3">
            <a:alphaModFix/>
          </a:blip>
          <a:stretch>
            <a:fillRect/>
          </a:stretch>
        </p:blipFill>
        <p:spPr>
          <a:xfrm>
            <a:off x="659300" y="105100"/>
            <a:ext cx="7825389" cy="483869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D85C6"/>
        </a:solidFill>
      </p:bgPr>
    </p:bg>
    <p:spTree>
      <p:nvGrpSpPr>
        <p:cNvPr id="270" name="Shape 270"/>
        <p:cNvGrpSpPr/>
        <p:nvPr/>
      </p:nvGrpSpPr>
      <p:grpSpPr>
        <a:xfrm>
          <a:off x="0" y="0"/>
          <a:ext cx="0" cy="0"/>
          <a:chOff x="0" y="0"/>
          <a:chExt cx="0" cy="0"/>
        </a:xfrm>
      </p:grpSpPr>
      <p:sp>
        <p:nvSpPr>
          <p:cNvPr id="271" name="Google Shape;271;p36"/>
          <p:cNvSpPr txBox="1"/>
          <p:nvPr>
            <p:ph type="title"/>
          </p:nvPr>
        </p:nvSpPr>
        <p:spPr>
          <a:xfrm>
            <a:off x="246875" y="379650"/>
            <a:ext cx="30612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solidFill>
                  <a:schemeClr val="lt1"/>
                </a:solidFill>
              </a:rPr>
              <a:t>Analysis of Results</a:t>
            </a:r>
            <a:endParaRPr>
              <a:solidFill>
                <a:schemeClr val="lt1"/>
              </a:solidFill>
            </a:endParaRPr>
          </a:p>
        </p:txBody>
      </p:sp>
      <p:sp>
        <p:nvSpPr>
          <p:cNvPr id="272" name="Google Shape;272;p3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lang="en">
                <a:solidFill>
                  <a:schemeClr val="lt1"/>
                </a:solidFill>
              </a:rPr>
              <a:t>The trials and data collected visually told us that foam soap had the least bacteria percentage left on my hands after I washed them. I learned that bar soap is the worst soap in households because it had the most bacteria on my hands after I washed them 3 times. I noticed that Foam soap had the most lather than Liquid and Bar soap. The more lather there was, the more bacteria came off my hand. Another thing I noticed was that foam soap got the most bacteria out of the crevasses of my hands compared to Liquid soap and Bar soap. Bar soap had the most bacteria left in the crevasses because Bar soap is big, and it is hard to get it in the crevasses of my hand. </a:t>
            </a:r>
            <a:r>
              <a:rPr lang="en">
                <a:solidFill>
                  <a:schemeClr val="dk1"/>
                </a:solidFill>
              </a:rPr>
              <a:t> </a:t>
            </a:r>
            <a:endParaRPr>
              <a:solidFill>
                <a:schemeClr val="lt1"/>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D85C6"/>
        </a:solidFill>
      </p:bgPr>
    </p:bg>
    <p:spTree>
      <p:nvGrpSpPr>
        <p:cNvPr id="276" name="Shape 276"/>
        <p:cNvGrpSpPr/>
        <p:nvPr/>
      </p:nvGrpSpPr>
      <p:grpSpPr>
        <a:xfrm>
          <a:off x="0" y="0"/>
          <a:ext cx="0" cy="0"/>
          <a:chOff x="0" y="0"/>
          <a:chExt cx="0" cy="0"/>
        </a:xfrm>
      </p:grpSpPr>
      <p:sp>
        <p:nvSpPr>
          <p:cNvPr id="277" name="Google Shape;277;p37"/>
          <p:cNvSpPr txBox="1"/>
          <p:nvPr>
            <p:ph type="title"/>
          </p:nvPr>
        </p:nvSpPr>
        <p:spPr>
          <a:xfrm>
            <a:off x="133650" y="69175"/>
            <a:ext cx="17952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solidFill>
                  <a:schemeClr val="lt1"/>
                </a:solidFill>
              </a:rPr>
              <a:t>Conclusion</a:t>
            </a:r>
            <a:endParaRPr>
              <a:solidFill>
                <a:schemeClr val="lt1"/>
              </a:solidFill>
            </a:endParaRPr>
          </a:p>
        </p:txBody>
      </p:sp>
      <p:sp>
        <p:nvSpPr>
          <p:cNvPr id="278" name="Google Shape;278;p37"/>
          <p:cNvSpPr txBox="1"/>
          <p:nvPr/>
        </p:nvSpPr>
        <p:spPr>
          <a:xfrm>
            <a:off x="642950" y="1226525"/>
            <a:ext cx="8219700" cy="281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1"/>
                </a:solidFill>
              </a:rPr>
              <a:t>My hypothesis was incorrect because I predicted that liquid soap would get the most bacteria off my hands but liquid soap did not get the most bacteria off my hands. Foam soap was the soap that got the most bacteria off my hands and Bar soap was the soap that had the most bacteria left after washing. Bar soap did the worst I think because Bar soap is big and it is hard to get the soap in between your fingers but with liquid and foam soap you can easily get in in between your fingers. Foam soap won I think because when you do one squirt on your hand it comes out in a bigger portion and Liquid soap comes in a not so big portion and Bar soap you just rub it on your hand. </a:t>
            </a:r>
            <a:endParaRPr sz="1800">
              <a:solidFill>
                <a:schemeClr val="lt1"/>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D85C6"/>
        </a:solidFill>
      </p:bgPr>
    </p:bg>
    <p:spTree>
      <p:nvGrpSpPr>
        <p:cNvPr id="282" name="Shape 282"/>
        <p:cNvGrpSpPr/>
        <p:nvPr/>
      </p:nvGrpSpPr>
      <p:grpSpPr>
        <a:xfrm>
          <a:off x="0" y="0"/>
          <a:ext cx="0" cy="0"/>
          <a:chOff x="0" y="0"/>
          <a:chExt cx="0" cy="0"/>
        </a:xfrm>
      </p:grpSpPr>
      <p:sp>
        <p:nvSpPr>
          <p:cNvPr id="283" name="Google Shape;283;p38"/>
          <p:cNvSpPr txBox="1"/>
          <p:nvPr>
            <p:ph type="title"/>
          </p:nvPr>
        </p:nvSpPr>
        <p:spPr>
          <a:xfrm>
            <a:off x="54525" y="69150"/>
            <a:ext cx="36645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solidFill>
                  <a:schemeClr val="lt1"/>
                </a:solidFill>
              </a:rPr>
              <a:t>Real World Application </a:t>
            </a:r>
            <a:endParaRPr>
              <a:solidFill>
                <a:schemeClr val="lt1"/>
              </a:solidFill>
            </a:endParaRPr>
          </a:p>
        </p:txBody>
      </p:sp>
      <p:sp>
        <p:nvSpPr>
          <p:cNvPr id="284" name="Google Shape;284;p38"/>
          <p:cNvSpPr txBox="1"/>
          <p:nvPr/>
        </p:nvSpPr>
        <p:spPr>
          <a:xfrm>
            <a:off x="99050" y="724225"/>
            <a:ext cx="8635200" cy="423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1"/>
                </a:solidFill>
              </a:rPr>
              <a:t>This will affect the real world </a:t>
            </a:r>
            <a:r>
              <a:rPr lang="en" sz="1800">
                <a:solidFill>
                  <a:schemeClr val="lt1"/>
                </a:solidFill>
              </a:rPr>
              <a:t>because</a:t>
            </a:r>
            <a:r>
              <a:rPr lang="en" sz="1800">
                <a:solidFill>
                  <a:schemeClr val="lt1"/>
                </a:solidFill>
              </a:rPr>
              <a:t> if your </a:t>
            </a:r>
            <a:r>
              <a:rPr lang="en" sz="1800">
                <a:solidFill>
                  <a:schemeClr val="lt1"/>
                </a:solidFill>
              </a:rPr>
              <a:t>household is out of soap and you are wondering which soap is the best, you now know that foam soap cleans off the most bacteria. Another thing is if you are the manager of a hotel or any public building, you now know to buy foam soap instead of bar soap or liquid soap. Even though foam soap is the most expensive out of the three, it does the best job with cleaning your hands. Most of the time, public places choose to buy the cheaper soap which is bar soap, but it doesn’t do a great job at getting germs off your hands. If you are immune compromised or get sick easily, this helps you know what soap to use to keep your hands the cleanest. To prevent the spread of disease, infection, and illness, you should always wash your hands before you eat and touch your face. When you use the right soap/foam soap you could be preventing diseases like salmonella, E coli, covid 19, and colds. By using foam soap and being clean, you can keep yourself and others from getting sick.</a:t>
            </a:r>
            <a:endParaRPr sz="1800">
              <a:solidFill>
                <a:schemeClr val="lt1"/>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D85C6"/>
        </a:solidFill>
      </p:bgPr>
    </p:bg>
    <p:spTree>
      <p:nvGrpSpPr>
        <p:cNvPr id="288" name="Shape 288"/>
        <p:cNvGrpSpPr/>
        <p:nvPr/>
      </p:nvGrpSpPr>
      <p:grpSpPr>
        <a:xfrm>
          <a:off x="0" y="0"/>
          <a:ext cx="0" cy="0"/>
          <a:chOff x="0" y="0"/>
          <a:chExt cx="0" cy="0"/>
        </a:xfrm>
      </p:grpSpPr>
      <p:sp>
        <p:nvSpPr>
          <p:cNvPr id="289" name="Google Shape;289;p39"/>
          <p:cNvSpPr txBox="1"/>
          <p:nvPr>
            <p:ph type="title"/>
          </p:nvPr>
        </p:nvSpPr>
        <p:spPr>
          <a:xfrm>
            <a:off x="192150" y="376900"/>
            <a:ext cx="2616300" cy="5043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solidFill>
                  <a:schemeClr val="lt1"/>
                </a:solidFill>
              </a:rPr>
              <a:t>Sources of Error</a:t>
            </a:r>
            <a:endParaRPr>
              <a:solidFill>
                <a:schemeClr val="lt1"/>
              </a:solidFill>
            </a:endParaRPr>
          </a:p>
        </p:txBody>
      </p:sp>
      <p:sp>
        <p:nvSpPr>
          <p:cNvPr id="290" name="Google Shape;290;p39"/>
          <p:cNvSpPr txBox="1"/>
          <p:nvPr/>
        </p:nvSpPr>
        <p:spPr>
          <a:xfrm>
            <a:off x="430225" y="1211700"/>
            <a:ext cx="8071200" cy="377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1"/>
                </a:solidFill>
              </a:rPr>
              <a:t>Some sources of errors include:</a:t>
            </a:r>
            <a:r>
              <a:rPr lang="en" sz="1800">
                <a:solidFill>
                  <a:schemeClr val="dk2"/>
                </a:solidFill>
              </a:rPr>
              <a:t>       </a:t>
            </a:r>
            <a:endParaRPr sz="1800">
              <a:solidFill>
                <a:schemeClr val="dk2"/>
              </a:solidFill>
            </a:endParaRPr>
          </a:p>
          <a:p>
            <a:pPr indent="-342900" lvl="0" marL="457200" rtl="0" algn="l">
              <a:spcBef>
                <a:spcPts val="0"/>
              </a:spcBef>
              <a:spcAft>
                <a:spcPts val="0"/>
              </a:spcAft>
              <a:buClr>
                <a:schemeClr val="lt1"/>
              </a:buClr>
              <a:buSzPts val="1800"/>
              <a:buChar char="-"/>
            </a:pPr>
            <a:r>
              <a:rPr lang="en" sz="1800">
                <a:solidFill>
                  <a:schemeClr val="lt1"/>
                </a:solidFill>
              </a:rPr>
              <a:t>The distance that the black light was held from my hand (Closer to hand you could see more bacteria and further away you could see less)</a:t>
            </a:r>
            <a:endParaRPr sz="1800">
              <a:solidFill>
                <a:schemeClr val="lt1"/>
              </a:solidFill>
            </a:endParaRPr>
          </a:p>
          <a:p>
            <a:pPr indent="-342900" lvl="0" marL="457200" rtl="0" algn="l">
              <a:spcBef>
                <a:spcPts val="0"/>
              </a:spcBef>
              <a:spcAft>
                <a:spcPts val="0"/>
              </a:spcAft>
              <a:buClr>
                <a:schemeClr val="lt1"/>
              </a:buClr>
              <a:buSzPts val="1800"/>
              <a:buChar char="-"/>
            </a:pPr>
            <a:r>
              <a:rPr lang="en" sz="1800">
                <a:solidFill>
                  <a:schemeClr val="lt1"/>
                </a:solidFill>
              </a:rPr>
              <a:t>I had to estimate the numbers on my graph because I didn’t take proper </a:t>
            </a:r>
            <a:r>
              <a:rPr lang="en" sz="1800">
                <a:solidFill>
                  <a:schemeClr val="lt1"/>
                </a:solidFill>
              </a:rPr>
              <a:t>measurements</a:t>
            </a:r>
            <a:r>
              <a:rPr lang="en" sz="1800">
                <a:solidFill>
                  <a:schemeClr val="lt1"/>
                </a:solidFill>
              </a:rPr>
              <a:t> of the bacteria before and after</a:t>
            </a:r>
            <a:endParaRPr sz="1800">
              <a:solidFill>
                <a:schemeClr val="lt1"/>
              </a:solidFill>
            </a:endParaRPr>
          </a:p>
          <a:p>
            <a:pPr indent="-342900" lvl="0" marL="457200" rtl="0" algn="l">
              <a:spcBef>
                <a:spcPts val="0"/>
              </a:spcBef>
              <a:spcAft>
                <a:spcPts val="0"/>
              </a:spcAft>
              <a:buClr>
                <a:schemeClr val="lt1"/>
              </a:buClr>
              <a:buSzPts val="1800"/>
              <a:buChar char="-"/>
            </a:pPr>
            <a:r>
              <a:rPr lang="en" sz="1800">
                <a:solidFill>
                  <a:schemeClr val="lt1"/>
                </a:solidFill>
              </a:rPr>
              <a:t>The speed the water was running onto my hands was a little different each time I washed my hands</a:t>
            </a:r>
            <a:endParaRPr sz="1800">
              <a:solidFill>
                <a:schemeClr val="lt1"/>
              </a:solidFill>
            </a:endParaRPr>
          </a:p>
          <a:p>
            <a:pPr indent="-342900" lvl="0" marL="457200" rtl="0" algn="l">
              <a:spcBef>
                <a:spcPts val="0"/>
              </a:spcBef>
              <a:spcAft>
                <a:spcPts val="0"/>
              </a:spcAft>
              <a:buClr>
                <a:schemeClr val="lt1"/>
              </a:buClr>
              <a:buSzPts val="1800"/>
              <a:buChar char="-"/>
            </a:pPr>
            <a:r>
              <a:rPr lang="en" sz="1800">
                <a:solidFill>
                  <a:schemeClr val="lt1"/>
                </a:solidFill>
              </a:rPr>
              <a:t>I did one drop of glow powder which could have had more or less of it each time</a:t>
            </a:r>
            <a:endParaRPr sz="1800">
              <a:solidFill>
                <a:schemeClr val="lt1"/>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D85C6"/>
        </a:solidFill>
      </p:bgPr>
    </p:bg>
    <p:spTree>
      <p:nvGrpSpPr>
        <p:cNvPr id="294" name="Shape 294"/>
        <p:cNvGrpSpPr/>
        <p:nvPr/>
      </p:nvGrpSpPr>
      <p:grpSpPr>
        <a:xfrm>
          <a:off x="0" y="0"/>
          <a:ext cx="0" cy="0"/>
          <a:chOff x="0" y="0"/>
          <a:chExt cx="0" cy="0"/>
        </a:xfrm>
      </p:grpSpPr>
      <p:sp>
        <p:nvSpPr>
          <p:cNvPr id="295" name="Google Shape;295;p40"/>
          <p:cNvSpPr txBox="1"/>
          <p:nvPr>
            <p:ph type="title"/>
          </p:nvPr>
        </p:nvSpPr>
        <p:spPr>
          <a:xfrm>
            <a:off x="237825" y="127300"/>
            <a:ext cx="25335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rPr>
              <a:t>Next Q</a:t>
            </a:r>
            <a:r>
              <a:rPr lang="en">
                <a:solidFill>
                  <a:schemeClr val="lt1"/>
                </a:solidFill>
              </a:rPr>
              <a:t>uestions</a:t>
            </a:r>
            <a:r>
              <a:rPr lang="en">
                <a:solidFill>
                  <a:schemeClr val="lt1"/>
                </a:solidFill>
              </a:rPr>
              <a:t> </a:t>
            </a:r>
            <a:endParaRPr>
              <a:solidFill>
                <a:schemeClr val="lt1"/>
              </a:solidFill>
            </a:endParaRPr>
          </a:p>
        </p:txBody>
      </p:sp>
      <p:sp>
        <p:nvSpPr>
          <p:cNvPr id="296" name="Google Shape;296;p40"/>
          <p:cNvSpPr txBox="1"/>
          <p:nvPr>
            <p:ph idx="1" type="body"/>
          </p:nvPr>
        </p:nvSpPr>
        <p:spPr>
          <a:xfrm>
            <a:off x="311700" y="700000"/>
            <a:ext cx="8520600" cy="4399200"/>
          </a:xfrm>
          <a:prstGeom prst="rect">
            <a:avLst/>
          </a:prstGeom>
        </p:spPr>
        <p:txBody>
          <a:bodyPr anchorCtr="0" anchor="t" bIns="91425" lIns="91425" spcFirstLastPara="1" rIns="91425" wrap="square" tIns="91425">
            <a:normAutofit lnSpcReduction="10000"/>
          </a:bodyPr>
          <a:lstStyle/>
          <a:p>
            <a:pPr indent="-342900" lvl="0" marL="457200" rtl="0" algn="l">
              <a:spcBef>
                <a:spcPts val="0"/>
              </a:spcBef>
              <a:spcAft>
                <a:spcPts val="0"/>
              </a:spcAft>
              <a:buClr>
                <a:schemeClr val="lt1"/>
              </a:buClr>
              <a:buSzPts val="1800"/>
              <a:buChar char="-"/>
            </a:pPr>
            <a:r>
              <a:rPr lang="en">
                <a:solidFill>
                  <a:schemeClr val="lt1"/>
                </a:solidFill>
              </a:rPr>
              <a:t>Will the different brands of soap affect how much bacteria comes off your hands?</a:t>
            </a:r>
            <a:endParaRPr>
              <a:solidFill>
                <a:schemeClr val="lt1"/>
              </a:solidFill>
            </a:endParaRPr>
          </a:p>
          <a:p>
            <a:pPr indent="-342900" lvl="0" marL="457200" rtl="0" algn="l">
              <a:spcBef>
                <a:spcPts val="0"/>
              </a:spcBef>
              <a:spcAft>
                <a:spcPts val="0"/>
              </a:spcAft>
              <a:buClr>
                <a:schemeClr val="lt1"/>
              </a:buClr>
              <a:buSzPts val="1800"/>
              <a:buChar char="-"/>
            </a:pPr>
            <a:r>
              <a:rPr lang="en">
                <a:solidFill>
                  <a:schemeClr val="lt1"/>
                </a:solidFill>
              </a:rPr>
              <a:t>If I added 2 squirts of foam and </a:t>
            </a:r>
            <a:r>
              <a:rPr lang="en">
                <a:solidFill>
                  <a:schemeClr val="lt1"/>
                </a:solidFill>
              </a:rPr>
              <a:t>liquid</a:t>
            </a:r>
            <a:r>
              <a:rPr lang="en">
                <a:solidFill>
                  <a:schemeClr val="lt1"/>
                </a:solidFill>
              </a:rPr>
              <a:t> soap would it affect how much bacteria came off my hands?</a:t>
            </a:r>
            <a:endParaRPr>
              <a:solidFill>
                <a:schemeClr val="lt1"/>
              </a:solidFill>
            </a:endParaRPr>
          </a:p>
          <a:p>
            <a:pPr indent="-342900" lvl="0" marL="457200" rtl="0" algn="l">
              <a:spcBef>
                <a:spcPts val="0"/>
              </a:spcBef>
              <a:spcAft>
                <a:spcPts val="0"/>
              </a:spcAft>
              <a:buClr>
                <a:schemeClr val="lt1"/>
              </a:buClr>
              <a:buSzPts val="1800"/>
              <a:buChar char="-"/>
            </a:pPr>
            <a:r>
              <a:rPr lang="en">
                <a:solidFill>
                  <a:schemeClr val="lt1"/>
                </a:solidFill>
              </a:rPr>
              <a:t>Would the different </a:t>
            </a:r>
            <a:r>
              <a:rPr lang="en">
                <a:solidFill>
                  <a:schemeClr val="lt1"/>
                </a:solidFill>
              </a:rPr>
              <a:t>temperature</a:t>
            </a:r>
            <a:r>
              <a:rPr lang="en">
                <a:solidFill>
                  <a:schemeClr val="lt1"/>
                </a:solidFill>
              </a:rPr>
              <a:t> affect the </a:t>
            </a:r>
            <a:r>
              <a:rPr lang="en">
                <a:solidFill>
                  <a:schemeClr val="lt1"/>
                </a:solidFill>
              </a:rPr>
              <a:t>amount</a:t>
            </a:r>
            <a:r>
              <a:rPr lang="en">
                <a:solidFill>
                  <a:schemeClr val="lt1"/>
                </a:solidFill>
              </a:rPr>
              <a:t> of bacteria that came off </a:t>
            </a:r>
            <a:r>
              <a:rPr lang="en">
                <a:solidFill>
                  <a:schemeClr val="lt1"/>
                </a:solidFill>
              </a:rPr>
              <a:t>my</a:t>
            </a:r>
            <a:r>
              <a:rPr lang="en">
                <a:solidFill>
                  <a:schemeClr val="lt1"/>
                </a:solidFill>
              </a:rPr>
              <a:t> hands?</a:t>
            </a:r>
            <a:endParaRPr>
              <a:solidFill>
                <a:schemeClr val="lt1"/>
              </a:solidFill>
            </a:endParaRPr>
          </a:p>
          <a:p>
            <a:pPr indent="-342900" lvl="0" marL="457200" rtl="0" algn="l">
              <a:spcBef>
                <a:spcPts val="0"/>
              </a:spcBef>
              <a:spcAft>
                <a:spcPts val="0"/>
              </a:spcAft>
              <a:buClr>
                <a:schemeClr val="lt1"/>
              </a:buClr>
              <a:buSzPts val="1800"/>
              <a:buChar char="-"/>
            </a:pPr>
            <a:r>
              <a:rPr lang="en">
                <a:solidFill>
                  <a:schemeClr val="lt1"/>
                </a:solidFill>
              </a:rPr>
              <a:t>If I put my hands under the sink water for more time would it affect the </a:t>
            </a:r>
            <a:r>
              <a:rPr lang="en">
                <a:solidFill>
                  <a:schemeClr val="lt1"/>
                </a:solidFill>
              </a:rPr>
              <a:t>amount</a:t>
            </a:r>
            <a:r>
              <a:rPr lang="en">
                <a:solidFill>
                  <a:schemeClr val="lt1"/>
                </a:solidFill>
              </a:rPr>
              <a:t> of bacteria came off my hands?</a:t>
            </a:r>
            <a:endParaRPr>
              <a:solidFill>
                <a:schemeClr val="lt1"/>
              </a:solidFill>
            </a:endParaRPr>
          </a:p>
          <a:p>
            <a:pPr indent="-342900" lvl="0" marL="457200" rtl="0" algn="l">
              <a:spcBef>
                <a:spcPts val="0"/>
              </a:spcBef>
              <a:spcAft>
                <a:spcPts val="0"/>
              </a:spcAft>
              <a:buClr>
                <a:schemeClr val="lt1"/>
              </a:buClr>
              <a:buSzPts val="1800"/>
              <a:buChar char="-"/>
            </a:pPr>
            <a:r>
              <a:rPr lang="en">
                <a:solidFill>
                  <a:schemeClr val="lt1"/>
                </a:solidFill>
              </a:rPr>
              <a:t> If I put the black light closer to hand would it expose more bacteria on my hands.</a:t>
            </a:r>
            <a:endParaRPr>
              <a:solidFill>
                <a:schemeClr val="lt1"/>
              </a:solidFill>
            </a:endParaRPr>
          </a:p>
          <a:p>
            <a:pPr indent="-342900" lvl="0" marL="457200" rtl="0" algn="l">
              <a:spcBef>
                <a:spcPts val="0"/>
              </a:spcBef>
              <a:spcAft>
                <a:spcPts val="0"/>
              </a:spcAft>
              <a:buClr>
                <a:schemeClr val="lt1"/>
              </a:buClr>
              <a:buSzPts val="1800"/>
              <a:buChar char="-"/>
            </a:pPr>
            <a:r>
              <a:rPr lang="en">
                <a:solidFill>
                  <a:schemeClr val="lt1"/>
                </a:solidFill>
              </a:rPr>
              <a:t>Would the more expensive soap affect the </a:t>
            </a:r>
            <a:r>
              <a:rPr lang="en">
                <a:solidFill>
                  <a:schemeClr val="lt1"/>
                </a:solidFill>
              </a:rPr>
              <a:t>amount</a:t>
            </a:r>
            <a:r>
              <a:rPr lang="en">
                <a:solidFill>
                  <a:schemeClr val="lt1"/>
                </a:solidFill>
              </a:rPr>
              <a:t> that is still on your hand and off your hand.</a:t>
            </a:r>
            <a:endParaRPr>
              <a:solidFill>
                <a:schemeClr val="lt1"/>
              </a:solidFill>
            </a:endParaRPr>
          </a:p>
          <a:p>
            <a:pPr indent="-342900" lvl="0" marL="457200" rtl="0" algn="l">
              <a:spcBef>
                <a:spcPts val="0"/>
              </a:spcBef>
              <a:spcAft>
                <a:spcPts val="0"/>
              </a:spcAft>
              <a:buClr>
                <a:schemeClr val="lt1"/>
              </a:buClr>
              <a:buSzPts val="1800"/>
              <a:buChar char="-"/>
            </a:pPr>
            <a:r>
              <a:rPr lang="en">
                <a:solidFill>
                  <a:schemeClr val="lt1"/>
                </a:solidFill>
              </a:rPr>
              <a:t>If i measured </a:t>
            </a:r>
            <a:r>
              <a:rPr lang="en">
                <a:solidFill>
                  <a:schemeClr val="lt1"/>
                </a:solidFill>
              </a:rPr>
              <a:t>exactly</a:t>
            </a:r>
            <a:r>
              <a:rPr lang="en">
                <a:solidFill>
                  <a:schemeClr val="lt1"/>
                </a:solidFill>
              </a:rPr>
              <a:t> one </a:t>
            </a:r>
            <a:r>
              <a:rPr lang="en">
                <a:solidFill>
                  <a:schemeClr val="lt1"/>
                </a:solidFill>
              </a:rPr>
              <a:t>tsp</a:t>
            </a:r>
            <a:r>
              <a:rPr lang="en">
                <a:solidFill>
                  <a:schemeClr val="lt1"/>
                </a:solidFill>
              </a:rPr>
              <a:t> </a:t>
            </a:r>
            <a:r>
              <a:rPr lang="en">
                <a:solidFill>
                  <a:schemeClr val="lt1"/>
                </a:solidFill>
              </a:rPr>
              <a:t>instead of one shake would one shake have more than one tsp or would one tsp have more than one shake?</a:t>
            </a:r>
            <a:endParaRPr>
              <a:solidFill>
                <a:schemeClr val="lt1"/>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D85C6"/>
        </a:solidFill>
      </p:bgPr>
    </p:bg>
    <p:spTree>
      <p:nvGrpSpPr>
        <p:cNvPr id="300" name="Shape 300"/>
        <p:cNvGrpSpPr/>
        <p:nvPr/>
      </p:nvGrpSpPr>
      <p:grpSpPr>
        <a:xfrm>
          <a:off x="0" y="0"/>
          <a:ext cx="0" cy="0"/>
          <a:chOff x="0" y="0"/>
          <a:chExt cx="0" cy="0"/>
        </a:xfrm>
      </p:grpSpPr>
      <p:sp>
        <p:nvSpPr>
          <p:cNvPr id="301" name="Google Shape;301;p41"/>
          <p:cNvSpPr txBox="1"/>
          <p:nvPr>
            <p:ph type="title"/>
          </p:nvPr>
        </p:nvSpPr>
        <p:spPr>
          <a:xfrm>
            <a:off x="267350" y="2164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solidFill>
                  <a:schemeClr val="lt1"/>
                </a:solidFill>
              </a:rPr>
              <a:t>Bibliography</a:t>
            </a:r>
            <a:endParaRPr>
              <a:solidFill>
                <a:schemeClr val="lt1"/>
              </a:solidFill>
            </a:endParaRPr>
          </a:p>
        </p:txBody>
      </p:sp>
      <p:sp>
        <p:nvSpPr>
          <p:cNvPr id="302" name="Google Shape;302;p41"/>
          <p:cNvSpPr txBox="1"/>
          <p:nvPr>
            <p:ph idx="1" type="body"/>
          </p:nvPr>
        </p:nvSpPr>
        <p:spPr>
          <a:xfrm>
            <a:off x="311700" y="960700"/>
            <a:ext cx="8520600" cy="4035000"/>
          </a:xfrm>
          <a:prstGeom prst="rect">
            <a:avLst/>
          </a:prstGeom>
          <a:noFill/>
          <a:ln>
            <a:noFill/>
          </a:ln>
        </p:spPr>
        <p:txBody>
          <a:bodyPr anchorCtr="0" anchor="t" bIns="91425" lIns="91425" spcFirstLastPara="1" rIns="91425" wrap="square" tIns="91425">
            <a:noAutofit/>
          </a:bodyPr>
          <a:lstStyle/>
          <a:p>
            <a:pPr indent="-330200" lvl="0" marL="457200" rtl="0" algn="l">
              <a:lnSpc>
                <a:spcPct val="115000"/>
              </a:lnSpc>
              <a:spcBef>
                <a:spcPts val="0"/>
              </a:spcBef>
              <a:spcAft>
                <a:spcPts val="0"/>
              </a:spcAft>
              <a:buClr>
                <a:schemeClr val="lt1"/>
              </a:buClr>
              <a:buSzPts val="1600"/>
              <a:buChar char="-"/>
            </a:pPr>
            <a:r>
              <a:rPr lang="en" sz="1600">
                <a:solidFill>
                  <a:schemeClr val="lt1"/>
                </a:solidFill>
              </a:rPr>
              <a:t>Brentpoint Company (Feb 21, 2022)</a:t>
            </a:r>
            <a:endParaRPr sz="1600">
              <a:solidFill>
                <a:schemeClr val="lt1"/>
              </a:solidFill>
            </a:endParaRPr>
          </a:p>
          <a:p>
            <a:pPr indent="0" lvl="0" marL="457200" rtl="0" algn="l">
              <a:lnSpc>
                <a:spcPct val="115000"/>
              </a:lnSpc>
              <a:spcBef>
                <a:spcPts val="0"/>
              </a:spcBef>
              <a:spcAft>
                <a:spcPts val="0"/>
              </a:spcAft>
              <a:buNone/>
            </a:pPr>
            <a:r>
              <a:rPr lang="en" sz="1600" u="sng">
                <a:solidFill>
                  <a:schemeClr val="lt1"/>
                </a:solidFill>
                <a:hlinkClick r:id="rId3">
                  <a:extLst>
                    <a:ext uri="{A12FA001-AC4F-418D-AE19-62706E023703}">
                      <ahyp:hlinkClr val="tx"/>
                    </a:ext>
                  </a:extLst>
                </a:hlinkClick>
              </a:rPr>
              <a:t>https://allportablesinks.com/blogs/news/different-soap-types-and-their-uses#:~:text=Liquid%20hand%20soap%20is%20the,homes%20and%20businesses%20for%20handwashing</a:t>
            </a:r>
            <a:endParaRPr sz="1600">
              <a:solidFill>
                <a:schemeClr val="lt1"/>
              </a:solidFill>
            </a:endParaRPr>
          </a:p>
          <a:p>
            <a:pPr indent="-330200" lvl="0" marL="457200" rtl="0" algn="l">
              <a:lnSpc>
                <a:spcPct val="115000"/>
              </a:lnSpc>
              <a:spcBef>
                <a:spcPts val="0"/>
              </a:spcBef>
              <a:spcAft>
                <a:spcPts val="0"/>
              </a:spcAft>
              <a:buClr>
                <a:schemeClr val="lt1"/>
              </a:buClr>
              <a:buSzPts val="1600"/>
              <a:buChar char="-"/>
            </a:pPr>
            <a:r>
              <a:rPr lang="en" sz="1600">
                <a:solidFill>
                  <a:schemeClr val="lt1"/>
                </a:solidFill>
              </a:rPr>
              <a:t>English Soap Company (2024)</a:t>
            </a:r>
            <a:endParaRPr sz="1600">
              <a:solidFill>
                <a:schemeClr val="lt1"/>
              </a:solidFill>
            </a:endParaRPr>
          </a:p>
          <a:p>
            <a:pPr indent="0" lvl="0" marL="457200" rtl="0" algn="l">
              <a:lnSpc>
                <a:spcPct val="115000"/>
              </a:lnSpc>
              <a:spcBef>
                <a:spcPts val="0"/>
              </a:spcBef>
              <a:spcAft>
                <a:spcPts val="0"/>
              </a:spcAft>
              <a:buNone/>
            </a:pPr>
            <a:r>
              <a:rPr lang="en" sz="1600" u="sng">
                <a:solidFill>
                  <a:schemeClr val="lt1"/>
                </a:solidFill>
                <a:hlinkClick r:id="rId4">
                  <a:extLst>
                    <a:ext uri="{A12FA001-AC4F-418D-AE19-62706E023703}">
                      <ahyp:hlinkClr val="tx"/>
                    </a:ext>
                  </a:extLst>
                </a:hlinkClick>
              </a:rPr>
              <a:t>https://theenglishsoapcompany.com/how-does-soap-work/</a:t>
            </a:r>
            <a:endParaRPr sz="1600">
              <a:solidFill>
                <a:schemeClr val="lt1"/>
              </a:solidFill>
            </a:endParaRPr>
          </a:p>
          <a:p>
            <a:pPr indent="-330200" lvl="0" marL="457200" rtl="0" algn="l">
              <a:lnSpc>
                <a:spcPct val="115000"/>
              </a:lnSpc>
              <a:spcBef>
                <a:spcPts val="0"/>
              </a:spcBef>
              <a:spcAft>
                <a:spcPts val="0"/>
              </a:spcAft>
              <a:buClr>
                <a:schemeClr val="lt1"/>
              </a:buClr>
              <a:buSzPts val="1600"/>
              <a:buChar char="-"/>
            </a:pPr>
            <a:r>
              <a:rPr lang="en" sz="1600">
                <a:solidFill>
                  <a:schemeClr val="lt1"/>
                </a:solidFill>
              </a:rPr>
              <a:t>Wikipedia (Jan 21, 2024)</a:t>
            </a:r>
            <a:endParaRPr sz="1600">
              <a:solidFill>
                <a:schemeClr val="lt1"/>
              </a:solidFill>
            </a:endParaRPr>
          </a:p>
          <a:p>
            <a:pPr indent="0" lvl="0" marL="457200" rtl="0" algn="l">
              <a:lnSpc>
                <a:spcPct val="115000"/>
              </a:lnSpc>
              <a:spcBef>
                <a:spcPts val="0"/>
              </a:spcBef>
              <a:spcAft>
                <a:spcPts val="0"/>
              </a:spcAft>
              <a:buNone/>
            </a:pPr>
            <a:r>
              <a:rPr lang="en" sz="1600" u="sng">
                <a:solidFill>
                  <a:schemeClr val="lt1"/>
                </a:solidFill>
                <a:hlinkClick r:id="rId5">
                  <a:extLst>
                    <a:ext uri="{A12FA001-AC4F-418D-AE19-62706E023703}">
                      <ahyp:hlinkClr val="tx"/>
                    </a:ext>
                  </a:extLst>
                </a:hlinkClick>
              </a:rPr>
              <a:t>https://en.wikipedia.org/wiki/Potassium_hydroxide</a:t>
            </a:r>
            <a:endParaRPr sz="1600">
              <a:solidFill>
                <a:schemeClr val="lt1"/>
              </a:solidFill>
            </a:endParaRPr>
          </a:p>
          <a:p>
            <a:pPr indent="-330200" lvl="0" marL="457200" rtl="0" algn="l">
              <a:lnSpc>
                <a:spcPct val="115000"/>
              </a:lnSpc>
              <a:spcBef>
                <a:spcPts val="0"/>
              </a:spcBef>
              <a:spcAft>
                <a:spcPts val="0"/>
              </a:spcAft>
              <a:buClr>
                <a:schemeClr val="lt1"/>
              </a:buClr>
              <a:buSzPts val="1600"/>
              <a:buChar char="-"/>
            </a:pPr>
            <a:r>
              <a:rPr lang="en" sz="1600">
                <a:solidFill>
                  <a:schemeClr val="lt1"/>
                </a:solidFill>
              </a:rPr>
              <a:t>Kerrieanne Lischka (Jan 13, 2023)</a:t>
            </a:r>
            <a:endParaRPr sz="1600">
              <a:solidFill>
                <a:schemeClr val="lt1"/>
              </a:solidFill>
            </a:endParaRPr>
          </a:p>
          <a:p>
            <a:pPr indent="0" lvl="0" marL="457200" rtl="0" algn="l">
              <a:lnSpc>
                <a:spcPct val="115000"/>
              </a:lnSpc>
              <a:spcBef>
                <a:spcPts val="0"/>
              </a:spcBef>
              <a:spcAft>
                <a:spcPts val="0"/>
              </a:spcAft>
              <a:buNone/>
            </a:pPr>
            <a:r>
              <a:rPr lang="en" sz="1600" u="sng">
                <a:solidFill>
                  <a:schemeClr val="lt1"/>
                </a:solidFill>
                <a:hlinkClick r:id="rId6">
                  <a:extLst>
                    <a:ext uri="{A12FA001-AC4F-418D-AE19-62706E023703}">
                      <ahyp:hlinkClr val="tx"/>
                    </a:ext>
                  </a:extLst>
                </a:hlinkClick>
              </a:rPr>
              <a:t>https://honeydownfarm.com/blogs/goat-farm-blog/unlock-the-secrets-of-soap-making-with-the-best-oils-for-bar-soap#:~:text=Castor%20oil%20is%20a%20great,and%20provides%20a%20creamy%20lather.</a:t>
            </a:r>
            <a:endParaRPr sz="1600">
              <a:solidFill>
                <a:schemeClr val="lt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D85C6"/>
        </a:solidFill>
      </p:bgPr>
    </p:bg>
    <p:spTree>
      <p:nvGrpSpPr>
        <p:cNvPr id="74" name="Shape 74"/>
        <p:cNvGrpSpPr/>
        <p:nvPr/>
      </p:nvGrpSpPr>
      <p:grpSpPr>
        <a:xfrm>
          <a:off x="0" y="0"/>
          <a:ext cx="0" cy="0"/>
          <a:chOff x="0" y="0"/>
          <a:chExt cx="0" cy="0"/>
        </a:xfrm>
      </p:grpSpPr>
      <p:sp>
        <p:nvSpPr>
          <p:cNvPr id="75" name="Google Shape;75;p15"/>
          <p:cNvSpPr txBox="1"/>
          <p:nvPr>
            <p:ph type="title"/>
          </p:nvPr>
        </p:nvSpPr>
        <p:spPr>
          <a:xfrm>
            <a:off x="311700" y="48720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solidFill>
                  <a:schemeClr val="lt1"/>
                </a:solidFill>
              </a:rPr>
              <a:t>Hypothesis</a:t>
            </a:r>
            <a:endParaRPr>
              <a:solidFill>
                <a:schemeClr val="lt1"/>
              </a:solidFill>
            </a:endParaRPr>
          </a:p>
        </p:txBody>
      </p:sp>
      <p:sp>
        <p:nvSpPr>
          <p:cNvPr id="76" name="Google Shape;76;p15"/>
          <p:cNvSpPr txBox="1"/>
          <p:nvPr>
            <p:ph idx="1" type="body"/>
          </p:nvPr>
        </p:nvSpPr>
        <p:spPr>
          <a:xfrm>
            <a:off x="229100" y="1128600"/>
            <a:ext cx="8666400" cy="28863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Clr>
                <a:schemeClr val="dk1"/>
              </a:buClr>
              <a:buSzPts val="1100"/>
              <a:buFont typeface="Arial"/>
              <a:buNone/>
            </a:pPr>
            <a:r>
              <a:rPr lang="en">
                <a:solidFill>
                  <a:schemeClr val="lt1"/>
                </a:solidFill>
              </a:rPr>
              <a:t>If three different types of soap are tested (Bar Soap, Liquid Soap and Foam Soap), then Liquid Soap will get the most bacteria off your hands because Liquid Soap is sticky so it can get stuck in the crevasses of your hands and reach all of the germs. </a:t>
            </a:r>
            <a:endParaRPr>
              <a:solidFill>
                <a:schemeClr val="lt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D85C6"/>
        </a:solidFill>
      </p:bgPr>
    </p:bg>
    <p:spTree>
      <p:nvGrpSpPr>
        <p:cNvPr id="306" name="Shape 306"/>
        <p:cNvGrpSpPr/>
        <p:nvPr/>
      </p:nvGrpSpPr>
      <p:grpSpPr>
        <a:xfrm>
          <a:off x="0" y="0"/>
          <a:ext cx="0" cy="0"/>
          <a:chOff x="0" y="0"/>
          <a:chExt cx="0" cy="0"/>
        </a:xfrm>
      </p:grpSpPr>
      <p:sp>
        <p:nvSpPr>
          <p:cNvPr id="307" name="Google Shape;307;p42"/>
          <p:cNvSpPr txBox="1"/>
          <p:nvPr>
            <p:ph type="title"/>
          </p:nvPr>
        </p:nvSpPr>
        <p:spPr>
          <a:xfrm>
            <a:off x="267350" y="2164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solidFill>
                  <a:schemeClr val="lt1"/>
                </a:solidFill>
              </a:rPr>
              <a:t>Bibliography</a:t>
            </a:r>
            <a:endParaRPr>
              <a:solidFill>
                <a:schemeClr val="lt1"/>
              </a:solidFill>
            </a:endParaRPr>
          </a:p>
        </p:txBody>
      </p:sp>
      <p:sp>
        <p:nvSpPr>
          <p:cNvPr id="308" name="Google Shape;308;p42"/>
          <p:cNvSpPr txBox="1"/>
          <p:nvPr>
            <p:ph idx="1" type="body"/>
          </p:nvPr>
        </p:nvSpPr>
        <p:spPr>
          <a:xfrm>
            <a:off x="311700" y="1086350"/>
            <a:ext cx="8520600" cy="3909300"/>
          </a:xfrm>
          <a:prstGeom prst="rect">
            <a:avLst/>
          </a:prstGeom>
          <a:noFill/>
          <a:ln>
            <a:noFill/>
          </a:ln>
        </p:spPr>
        <p:txBody>
          <a:bodyPr anchorCtr="0" anchor="t" bIns="91425" lIns="91425" spcFirstLastPara="1" rIns="91425" wrap="square" tIns="91425">
            <a:normAutofit/>
          </a:bodyPr>
          <a:lstStyle/>
          <a:p>
            <a:pPr indent="-330200" lvl="0" marL="457200" rtl="0" algn="l">
              <a:lnSpc>
                <a:spcPct val="115000"/>
              </a:lnSpc>
              <a:spcBef>
                <a:spcPts val="0"/>
              </a:spcBef>
              <a:spcAft>
                <a:spcPts val="0"/>
              </a:spcAft>
              <a:buClr>
                <a:schemeClr val="lt1"/>
              </a:buClr>
              <a:buSzPts val="1600"/>
              <a:buChar char="-"/>
            </a:pPr>
            <a:r>
              <a:rPr lang="en" sz="1600">
                <a:solidFill>
                  <a:schemeClr val="lt1"/>
                </a:solidFill>
              </a:rPr>
              <a:t>Better Health (May 25, 2021) </a:t>
            </a:r>
            <a:r>
              <a:rPr lang="en" sz="1600" u="sng">
                <a:solidFill>
                  <a:schemeClr val="lt1"/>
                </a:solidFill>
                <a:hlinkClick r:id="rId3">
                  <a:extLst>
                    <a:ext uri="{A12FA001-AC4F-418D-AE19-62706E023703}">
                      <ahyp:hlinkClr val="tx"/>
                    </a:ext>
                  </a:extLst>
                </a:hlinkClick>
              </a:rPr>
              <a:t>https://www.betterhealth.vic.gov.au/health/conditionsandtreatments/handwashing-why-its-important</a:t>
            </a:r>
            <a:endParaRPr sz="1600">
              <a:solidFill>
                <a:schemeClr val="lt1"/>
              </a:solidFill>
            </a:endParaRPr>
          </a:p>
          <a:p>
            <a:pPr indent="-330200" lvl="0" marL="457200" rtl="0" algn="l">
              <a:lnSpc>
                <a:spcPct val="115000"/>
              </a:lnSpc>
              <a:spcBef>
                <a:spcPts val="0"/>
              </a:spcBef>
              <a:spcAft>
                <a:spcPts val="0"/>
              </a:spcAft>
              <a:buClr>
                <a:schemeClr val="lt1"/>
              </a:buClr>
              <a:buSzPts val="1600"/>
              <a:buChar char="-"/>
            </a:pPr>
            <a:r>
              <a:rPr lang="en" sz="1600">
                <a:solidFill>
                  <a:schemeClr val="lt1"/>
                </a:solidFill>
              </a:rPr>
              <a:t>CHOC (Aug 18, 2022) </a:t>
            </a:r>
            <a:r>
              <a:rPr lang="en" sz="1600" u="sng">
                <a:solidFill>
                  <a:schemeClr val="lt1"/>
                </a:solidFill>
                <a:hlinkClick r:id="rId4">
                  <a:extLst>
                    <a:ext uri="{A12FA001-AC4F-418D-AE19-62706E023703}">
                      <ahyp:hlinkClr val="tx"/>
                    </a:ext>
                  </a:extLst>
                </a:hlinkClick>
              </a:rPr>
              <a:t>https://health.choc.org/why-is-my-child-always-sick-a-pediatrician-answers-your-questions/#:~:text=It%20is%20very%20common%20for,colds%20or%20illnesses%20per%20year.</a:t>
            </a:r>
            <a:endParaRPr sz="1600">
              <a:solidFill>
                <a:schemeClr val="lt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D85C6"/>
        </a:solidFill>
      </p:bgPr>
    </p:bg>
    <p:spTree>
      <p:nvGrpSpPr>
        <p:cNvPr id="80" name="Shape 80"/>
        <p:cNvGrpSpPr/>
        <p:nvPr/>
      </p:nvGrpSpPr>
      <p:grpSpPr>
        <a:xfrm>
          <a:off x="0" y="0"/>
          <a:ext cx="0" cy="0"/>
          <a:chOff x="0" y="0"/>
          <a:chExt cx="0" cy="0"/>
        </a:xfrm>
      </p:grpSpPr>
      <p:sp>
        <p:nvSpPr>
          <p:cNvPr id="81" name="Google Shape;81;p16"/>
          <p:cNvSpPr txBox="1"/>
          <p:nvPr>
            <p:ph type="title"/>
          </p:nvPr>
        </p:nvSpPr>
        <p:spPr>
          <a:xfrm>
            <a:off x="230400" y="178875"/>
            <a:ext cx="33759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rPr>
              <a:t>Background</a:t>
            </a:r>
            <a:r>
              <a:rPr lang="en">
                <a:solidFill>
                  <a:schemeClr val="lt1"/>
                </a:solidFill>
              </a:rPr>
              <a:t> R</a:t>
            </a:r>
            <a:r>
              <a:rPr lang="en">
                <a:solidFill>
                  <a:schemeClr val="lt1"/>
                </a:solidFill>
              </a:rPr>
              <a:t>esearch</a:t>
            </a:r>
            <a:r>
              <a:rPr lang="en">
                <a:solidFill>
                  <a:schemeClr val="lt1"/>
                </a:solidFill>
              </a:rPr>
              <a:t> </a:t>
            </a:r>
            <a:endParaRPr>
              <a:solidFill>
                <a:schemeClr val="lt1"/>
              </a:solidFill>
            </a:endParaRPr>
          </a:p>
        </p:txBody>
      </p:sp>
      <p:sp>
        <p:nvSpPr>
          <p:cNvPr id="82" name="Google Shape;82;p16"/>
          <p:cNvSpPr txBox="1"/>
          <p:nvPr>
            <p:ph idx="1" type="body"/>
          </p:nvPr>
        </p:nvSpPr>
        <p:spPr>
          <a:xfrm>
            <a:off x="311700" y="751575"/>
            <a:ext cx="8520600" cy="22635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rPr lang="en" sz="1600">
                <a:solidFill>
                  <a:schemeClr val="lt1"/>
                </a:solidFill>
              </a:rPr>
              <a:t>Out of the three soaps I am testing, Liquid Soap is most common soap found in homes and </a:t>
            </a:r>
            <a:r>
              <a:rPr lang="en" sz="1600">
                <a:solidFill>
                  <a:schemeClr val="lt1"/>
                </a:solidFill>
              </a:rPr>
              <a:t>businesses for handwashing. Different types of Liquid Soap are used for various purposes. One of the things found in Liquid Soap is potassium hydroxide. Potassium hydroxide is a chemical compound that has a strong base. To produce soap you need to mix together and heat up oil and lye. Lye is another alkaline hydroxide similar to potassium hydroxide. Some oils that are used are castor oil, almond oil, jojoba oil and most vegetable oils. If you wanted to add scent to your soap you can add essential oils or fragrances.</a:t>
            </a:r>
            <a:endParaRPr sz="1600">
              <a:solidFill>
                <a:schemeClr val="lt1"/>
              </a:solidFill>
            </a:endParaRPr>
          </a:p>
          <a:p>
            <a:pPr indent="0" lvl="0" marL="0" rtl="0" algn="l">
              <a:spcBef>
                <a:spcPts val="0"/>
              </a:spcBef>
              <a:spcAft>
                <a:spcPts val="0"/>
              </a:spcAft>
              <a:buNone/>
            </a:pPr>
            <a:r>
              <a:t/>
            </a:r>
            <a:endParaRPr sz="1600">
              <a:solidFill>
                <a:schemeClr val="lt1"/>
              </a:solidFill>
            </a:endParaRPr>
          </a:p>
        </p:txBody>
      </p:sp>
      <p:sp>
        <p:nvSpPr>
          <p:cNvPr id="83" name="Google Shape;83;p16"/>
          <p:cNvSpPr txBox="1"/>
          <p:nvPr/>
        </p:nvSpPr>
        <p:spPr>
          <a:xfrm>
            <a:off x="1160250" y="3114863"/>
            <a:ext cx="2690100" cy="31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600">
                <a:solidFill>
                  <a:schemeClr val="lt1"/>
                </a:solidFill>
              </a:rPr>
              <a:t>Potassium</a:t>
            </a:r>
            <a:r>
              <a:rPr lang="en" sz="1600">
                <a:solidFill>
                  <a:schemeClr val="lt1"/>
                </a:solidFill>
              </a:rPr>
              <a:t> Hydroxide.</a:t>
            </a:r>
            <a:endParaRPr sz="1600">
              <a:solidFill>
                <a:schemeClr val="lt1"/>
              </a:solidFill>
            </a:endParaRPr>
          </a:p>
        </p:txBody>
      </p:sp>
      <p:pic>
        <p:nvPicPr>
          <p:cNvPr id="84" name="Google Shape;84;p16"/>
          <p:cNvPicPr preferRelativeResize="0"/>
          <p:nvPr/>
        </p:nvPicPr>
        <p:blipFill rotWithShape="1">
          <a:blip r:embed="rId3">
            <a:alphaModFix/>
          </a:blip>
          <a:srcRect b="8678" l="20278" r="14954" t="13422"/>
          <a:stretch/>
        </p:blipFill>
        <p:spPr>
          <a:xfrm>
            <a:off x="1503925" y="3532350"/>
            <a:ext cx="1943600" cy="1559324"/>
          </a:xfrm>
          <a:prstGeom prst="rect">
            <a:avLst/>
          </a:prstGeom>
          <a:noFill/>
          <a:ln>
            <a:noFill/>
          </a:ln>
        </p:spPr>
      </p:pic>
      <p:sp>
        <p:nvSpPr>
          <p:cNvPr id="85" name="Google Shape;85;p16"/>
          <p:cNvSpPr txBox="1"/>
          <p:nvPr/>
        </p:nvSpPr>
        <p:spPr>
          <a:xfrm>
            <a:off x="5298675" y="3148075"/>
            <a:ext cx="2690100" cy="53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600">
                <a:solidFill>
                  <a:schemeClr val="lt1"/>
                </a:solidFill>
              </a:rPr>
              <a:t>Potassium Hydroxide  Chemical Structure</a:t>
            </a:r>
            <a:endParaRPr sz="1600">
              <a:solidFill>
                <a:schemeClr val="lt1"/>
              </a:solidFill>
            </a:endParaRPr>
          </a:p>
        </p:txBody>
      </p:sp>
      <p:pic>
        <p:nvPicPr>
          <p:cNvPr id="86" name="Google Shape;86;p16"/>
          <p:cNvPicPr preferRelativeResize="0"/>
          <p:nvPr/>
        </p:nvPicPr>
        <p:blipFill rotWithShape="1">
          <a:blip r:embed="rId4">
            <a:alphaModFix/>
          </a:blip>
          <a:srcRect b="19758" l="33207" r="30586" t="41822"/>
          <a:stretch/>
        </p:blipFill>
        <p:spPr>
          <a:xfrm>
            <a:off x="5461400" y="4172500"/>
            <a:ext cx="2586525" cy="7465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D85C6"/>
        </a:solidFill>
      </p:bgPr>
    </p:bg>
    <p:spTree>
      <p:nvGrpSpPr>
        <p:cNvPr id="90" name="Shape 90"/>
        <p:cNvGrpSpPr/>
        <p:nvPr/>
      </p:nvGrpSpPr>
      <p:grpSpPr>
        <a:xfrm>
          <a:off x="0" y="0"/>
          <a:ext cx="0" cy="0"/>
          <a:chOff x="0" y="0"/>
          <a:chExt cx="0" cy="0"/>
        </a:xfrm>
      </p:grpSpPr>
      <p:sp>
        <p:nvSpPr>
          <p:cNvPr id="91" name="Google Shape;91;p17"/>
          <p:cNvSpPr txBox="1"/>
          <p:nvPr>
            <p:ph type="title"/>
          </p:nvPr>
        </p:nvSpPr>
        <p:spPr>
          <a:xfrm>
            <a:off x="266050" y="215900"/>
            <a:ext cx="49662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rPr>
              <a:t>Background Research Continued </a:t>
            </a:r>
            <a:endParaRPr>
              <a:solidFill>
                <a:schemeClr val="lt1"/>
              </a:solidFill>
            </a:endParaRPr>
          </a:p>
        </p:txBody>
      </p:sp>
      <p:sp>
        <p:nvSpPr>
          <p:cNvPr id="92" name="Google Shape;92;p17"/>
          <p:cNvSpPr txBox="1"/>
          <p:nvPr>
            <p:ph idx="1" type="body"/>
          </p:nvPr>
        </p:nvSpPr>
        <p:spPr>
          <a:xfrm>
            <a:off x="266050" y="904200"/>
            <a:ext cx="8718600" cy="39141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rPr lang="en" sz="1600">
                <a:solidFill>
                  <a:schemeClr val="lt1"/>
                </a:solidFill>
              </a:rPr>
              <a:t>One </a:t>
            </a:r>
            <a:r>
              <a:rPr lang="en" sz="1600">
                <a:solidFill>
                  <a:schemeClr val="lt1"/>
                </a:solidFill>
              </a:rPr>
              <a:t>problem with using Bar Soap is that germs can spread between people really easily because of all the people using it. Bar Soap is less commonly used for hand soap and more often seen as body soap for showers.</a:t>
            </a:r>
            <a:r>
              <a:rPr lang="en" sz="1600">
                <a:solidFill>
                  <a:schemeClr val="lt1"/>
                </a:solidFill>
              </a:rPr>
              <a:t> After a few uses of Bar Soap it can get messy and slippery. The oils used for making Bar Soap are C</a:t>
            </a:r>
            <a:r>
              <a:rPr lang="en" sz="1600">
                <a:solidFill>
                  <a:schemeClr val="lt1"/>
                </a:solidFill>
              </a:rPr>
              <a:t>oconut</a:t>
            </a:r>
            <a:r>
              <a:rPr lang="en" sz="1600">
                <a:solidFill>
                  <a:schemeClr val="lt1"/>
                </a:solidFill>
              </a:rPr>
              <a:t> Oil, A</a:t>
            </a:r>
            <a:r>
              <a:rPr lang="en" sz="1600">
                <a:solidFill>
                  <a:schemeClr val="lt1"/>
                </a:solidFill>
              </a:rPr>
              <a:t>vocado</a:t>
            </a:r>
            <a:r>
              <a:rPr lang="en" sz="1600">
                <a:solidFill>
                  <a:schemeClr val="lt1"/>
                </a:solidFill>
              </a:rPr>
              <a:t> Oil, Palm Oil, and lastly Almond Oil. The </a:t>
            </a:r>
            <a:r>
              <a:rPr lang="en" sz="1600">
                <a:solidFill>
                  <a:schemeClr val="lt1"/>
                </a:solidFill>
              </a:rPr>
              <a:t>reason</a:t>
            </a:r>
            <a:r>
              <a:rPr lang="en" sz="1600">
                <a:solidFill>
                  <a:schemeClr val="lt1"/>
                </a:solidFill>
              </a:rPr>
              <a:t> Bar Soap is made with these oils is because these are harder oils then others. These are used in Bar Soap because Bar Soap is meant to be a </a:t>
            </a:r>
            <a:r>
              <a:rPr lang="en" sz="1600">
                <a:solidFill>
                  <a:schemeClr val="lt1"/>
                </a:solidFill>
              </a:rPr>
              <a:t>solid. Just like Liquid Soap, Bar Soap is made with heated oil combined with lye, but the only difference is its pressed into molds.</a:t>
            </a:r>
            <a:endParaRPr sz="1600">
              <a:solidFill>
                <a:schemeClr val="lt1"/>
              </a:solidFill>
            </a:endParaRPr>
          </a:p>
          <a:p>
            <a:pPr indent="0" lvl="0" marL="457200" rtl="0" algn="l">
              <a:spcBef>
                <a:spcPts val="0"/>
              </a:spcBef>
              <a:spcAft>
                <a:spcPts val="0"/>
              </a:spcAft>
              <a:buNone/>
            </a:pPr>
            <a:r>
              <a:t/>
            </a:r>
            <a:endParaRPr sz="1600">
              <a:solidFill>
                <a:schemeClr val="lt1"/>
              </a:solidFill>
            </a:endParaRPr>
          </a:p>
          <a:p>
            <a:pPr indent="0" lvl="0" marL="457200" rtl="0" algn="l">
              <a:spcBef>
                <a:spcPts val="0"/>
              </a:spcBef>
              <a:spcAft>
                <a:spcPts val="0"/>
              </a:spcAft>
              <a:buNone/>
            </a:pPr>
            <a:r>
              <a:rPr lang="en" sz="1600">
                <a:solidFill>
                  <a:schemeClr val="lt1"/>
                </a:solidFill>
              </a:rPr>
              <a:t>Foam Soap is exactly like Liquid Soap but Foam Soap is pushed through a unique dispenser to give the Foam the texture. One benefit of Foam hand soap is that it provides more of a lather, making it easier to wash your hands. Because Foam Soap is almost exactly like Liquid Soap it has the same oils as Liquid Soap. </a:t>
            </a:r>
            <a:endParaRPr sz="1600">
              <a:solidFill>
                <a:schemeClr val="lt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D85C6"/>
        </a:solidFill>
      </p:bgPr>
    </p:bg>
    <p:spTree>
      <p:nvGrpSpPr>
        <p:cNvPr id="96" name="Shape 96"/>
        <p:cNvGrpSpPr/>
        <p:nvPr/>
      </p:nvGrpSpPr>
      <p:grpSpPr>
        <a:xfrm>
          <a:off x="0" y="0"/>
          <a:ext cx="0" cy="0"/>
          <a:chOff x="0" y="0"/>
          <a:chExt cx="0" cy="0"/>
        </a:xfrm>
      </p:grpSpPr>
      <p:sp>
        <p:nvSpPr>
          <p:cNvPr id="97" name="Google Shape;97;p1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rPr>
              <a:t>Background</a:t>
            </a:r>
            <a:r>
              <a:rPr lang="en">
                <a:solidFill>
                  <a:schemeClr val="lt1"/>
                </a:solidFill>
              </a:rPr>
              <a:t> </a:t>
            </a:r>
            <a:r>
              <a:rPr lang="en">
                <a:solidFill>
                  <a:schemeClr val="lt1"/>
                </a:solidFill>
              </a:rPr>
              <a:t>Research Continued</a:t>
            </a:r>
            <a:endParaRPr>
              <a:solidFill>
                <a:schemeClr val="lt1"/>
              </a:solidFill>
            </a:endParaRPr>
          </a:p>
          <a:p>
            <a:pPr indent="0" lvl="0" marL="0" rtl="0" algn="l">
              <a:spcBef>
                <a:spcPts val="0"/>
              </a:spcBef>
              <a:spcAft>
                <a:spcPts val="0"/>
              </a:spcAft>
              <a:buNone/>
            </a:pPr>
            <a:r>
              <a:rPr lang="en">
                <a:solidFill>
                  <a:schemeClr val="lt1"/>
                </a:solidFill>
              </a:rPr>
              <a:t> </a:t>
            </a:r>
            <a:endParaRPr>
              <a:solidFill>
                <a:schemeClr val="lt1"/>
              </a:solidFill>
            </a:endParaRPr>
          </a:p>
        </p:txBody>
      </p:sp>
      <p:sp>
        <p:nvSpPr>
          <p:cNvPr id="98" name="Google Shape;98;p1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900"/>
              </a:spcBef>
              <a:spcAft>
                <a:spcPts val="900"/>
              </a:spcAft>
              <a:buNone/>
            </a:pPr>
            <a:r>
              <a:rPr lang="en" sz="1600">
                <a:solidFill>
                  <a:schemeClr val="lt1"/>
                </a:solidFill>
              </a:rPr>
              <a:t>There are many infections and diseases that you can get from contaminated hands. Some common ones are Salmonella, E-Coli, Influenza, Colds and Covid-19. These happen when you </a:t>
            </a:r>
            <a:r>
              <a:rPr lang="en" sz="1600">
                <a:solidFill>
                  <a:schemeClr val="lt1"/>
                </a:solidFill>
              </a:rPr>
              <a:t>don't</a:t>
            </a:r>
            <a:r>
              <a:rPr lang="en" sz="1600">
                <a:solidFill>
                  <a:schemeClr val="lt1"/>
                </a:solidFill>
              </a:rPr>
              <a:t> wash your hands </a:t>
            </a:r>
            <a:r>
              <a:rPr lang="en" sz="1600">
                <a:solidFill>
                  <a:schemeClr val="lt1"/>
                </a:solidFill>
              </a:rPr>
              <a:t>properly, and when you touch dirty surfaces and eat afterwards. The younger you are the more times you get colds in one year. Toddlers and preschool age children are most likely to get 8 to 12 colds each year because their immune system is still developing. School age children and pre teens are most likely to get 5 or 6 illnesses a year. Lastly, teens and adults may have 2 to 3 illnesses a year because their immune system is stronger. Another thing is that the older you get, the more you are used to washing your hands and are usually cleaner then young children. So you don’t get sick, always wash your hands before and after you eat, and when you get them dirty. This will help you and your peers stay healthy.</a:t>
            </a:r>
            <a:r>
              <a:rPr lang="en" sz="1400">
                <a:solidFill>
                  <a:schemeClr val="lt1"/>
                </a:solidFill>
              </a:rPr>
              <a:t> </a:t>
            </a:r>
            <a:endParaRPr sz="1200">
              <a:solidFill>
                <a:schemeClr val="lt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D85C6"/>
        </a:solidFill>
      </p:bgPr>
    </p:bg>
    <p:spTree>
      <p:nvGrpSpPr>
        <p:cNvPr id="102" name="Shape 102"/>
        <p:cNvGrpSpPr/>
        <p:nvPr/>
      </p:nvGrpSpPr>
      <p:grpSpPr>
        <a:xfrm>
          <a:off x="0" y="0"/>
          <a:ext cx="0" cy="0"/>
          <a:chOff x="0" y="0"/>
          <a:chExt cx="0" cy="0"/>
        </a:xfrm>
      </p:grpSpPr>
      <p:sp>
        <p:nvSpPr>
          <p:cNvPr id="103" name="Google Shape;103;p19"/>
          <p:cNvSpPr txBox="1"/>
          <p:nvPr>
            <p:ph type="title"/>
          </p:nvPr>
        </p:nvSpPr>
        <p:spPr>
          <a:xfrm>
            <a:off x="311700" y="33965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solidFill>
                  <a:schemeClr val="lt1"/>
                </a:solidFill>
              </a:rPr>
              <a:t>Variables</a:t>
            </a:r>
            <a:endParaRPr>
              <a:solidFill>
                <a:schemeClr val="lt1"/>
              </a:solidFill>
            </a:endParaRPr>
          </a:p>
        </p:txBody>
      </p:sp>
      <p:sp>
        <p:nvSpPr>
          <p:cNvPr id="104" name="Google Shape;104;p19"/>
          <p:cNvSpPr txBox="1"/>
          <p:nvPr>
            <p:ph idx="1" type="body"/>
          </p:nvPr>
        </p:nvSpPr>
        <p:spPr>
          <a:xfrm>
            <a:off x="311700" y="1152475"/>
            <a:ext cx="2587500" cy="341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t/>
            </a:r>
            <a:endParaRPr/>
          </a:p>
          <a:p>
            <a:pPr indent="0" lvl="0" marL="0" rtl="0" algn="l">
              <a:lnSpc>
                <a:spcPct val="115000"/>
              </a:lnSpc>
              <a:spcBef>
                <a:spcPts val="1600"/>
              </a:spcBef>
              <a:spcAft>
                <a:spcPts val="0"/>
              </a:spcAft>
              <a:buSzPts val="1800"/>
              <a:buNone/>
            </a:pPr>
            <a:r>
              <a:t/>
            </a:r>
            <a:endParaRPr/>
          </a:p>
          <a:p>
            <a:pPr indent="0" lvl="0" marL="0" rtl="0" algn="l">
              <a:lnSpc>
                <a:spcPct val="115000"/>
              </a:lnSpc>
              <a:spcBef>
                <a:spcPts val="1600"/>
              </a:spcBef>
              <a:spcAft>
                <a:spcPts val="0"/>
              </a:spcAft>
              <a:buSzPts val="1800"/>
              <a:buNone/>
            </a:pPr>
            <a:r>
              <a:rPr lang="en">
                <a:solidFill>
                  <a:srgbClr val="FF0000"/>
                </a:solidFill>
              </a:rPr>
              <a:t>. </a:t>
            </a:r>
            <a:endParaRPr>
              <a:solidFill>
                <a:srgbClr val="FF0000"/>
              </a:solidFill>
            </a:endParaRPr>
          </a:p>
          <a:p>
            <a:pPr indent="0" lvl="0" marL="0" rtl="0" algn="l">
              <a:lnSpc>
                <a:spcPct val="115000"/>
              </a:lnSpc>
              <a:spcBef>
                <a:spcPts val="1600"/>
              </a:spcBef>
              <a:spcAft>
                <a:spcPts val="1600"/>
              </a:spcAft>
              <a:buSzPts val="1800"/>
              <a:buNone/>
            </a:pPr>
            <a:r>
              <a:t/>
            </a:r>
            <a:endParaRPr/>
          </a:p>
        </p:txBody>
      </p:sp>
      <p:graphicFrame>
        <p:nvGraphicFramePr>
          <p:cNvPr id="105" name="Google Shape;105;p19"/>
          <p:cNvGraphicFramePr/>
          <p:nvPr/>
        </p:nvGraphicFramePr>
        <p:xfrm>
          <a:off x="311691" y="1332904"/>
          <a:ext cx="3000000" cy="3000000"/>
        </p:xfrm>
        <a:graphic>
          <a:graphicData uri="http://schemas.openxmlformats.org/drawingml/2006/table">
            <a:tbl>
              <a:tblPr>
                <a:noFill/>
                <a:tableStyleId>{3EDEAE6D-68DA-4C46-8E72-FCBD2B794D90}</a:tableStyleId>
              </a:tblPr>
              <a:tblGrid>
                <a:gridCol w="2804675"/>
                <a:gridCol w="4428625"/>
              </a:tblGrid>
              <a:tr h="815275">
                <a:tc>
                  <a:txBody>
                    <a:bodyPr/>
                    <a:lstStyle/>
                    <a:p>
                      <a:pPr indent="0" lvl="0" marL="0" marR="0" rtl="0" algn="l">
                        <a:lnSpc>
                          <a:spcPct val="100000"/>
                        </a:lnSpc>
                        <a:spcBef>
                          <a:spcPts val="0"/>
                        </a:spcBef>
                        <a:spcAft>
                          <a:spcPts val="0"/>
                        </a:spcAft>
                        <a:buNone/>
                      </a:pPr>
                      <a:r>
                        <a:rPr lang="en" sz="1600" u="none" cap="none" strike="noStrike">
                          <a:solidFill>
                            <a:schemeClr val="lt1"/>
                          </a:solidFill>
                        </a:rPr>
                        <a:t>Manipulated Variab</a:t>
                      </a:r>
                      <a:r>
                        <a:rPr lang="en" sz="1600">
                          <a:solidFill>
                            <a:schemeClr val="lt1"/>
                          </a:solidFill>
                        </a:rPr>
                        <a:t>le </a:t>
                      </a:r>
                      <a:r>
                        <a:rPr lang="en" sz="1600" u="none" cap="none" strike="noStrike">
                          <a:solidFill>
                            <a:schemeClr val="lt1"/>
                          </a:solidFill>
                        </a:rPr>
                        <a:t>             </a:t>
                      </a:r>
                      <a:endParaRPr sz="1600" u="none" cap="none" strike="noStrike">
                        <a:solidFill>
                          <a:schemeClr val="lt1"/>
                        </a:solidFill>
                      </a:endParaRPr>
                    </a:p>
                    <a:p>
                      <a:pPr indent="0" lvl="0" marL="0" marR="0" rtl="0" algn="l">
                        <a:lnSpc>
                          <a:spcPct val="100000"/>
                        </a:lnSpc>
                        <a:spcBef>
                          <a:spcPts val="0"/>
                        </a:spcBef>
                        <a:spcAft>
                          <a:spcPts val="0"/>
                        </a:spcAft>
                        <a:buClr>
                          <a:srgbClr val="000000"/>
                        </a:buClr>
                        <a:buSzPts val="1600"/>
                        <a:buFont typeface="Arial"/>
                        <a:buNone/>
                      </a:pPr>
                      <a:r>
                        <a:rPr lang="en" sz="1600" u="none" cap="none" strike="noStrike">
                          <a:solidFill>
                            <a:schemeClr val="lt1"/>
                          </a:solidFill>
                        </a:rPr>
                        <a:t>(what you c</a:t>
                      </a:r>
                      <a:r>
                        <a:rPr lang="en" sz="1600">
                          <a:solidFill>
                            <a:schemeClr val="lt1"/>
                          </a:solidFill>
                        </a:rPr>
                        <a:t>an change)</a:t>
                      </a:r>
                      <a:endParaRPr sz="1600" u="none" cap="none" strike="noStrike">
                        <a:solidFill>
                          <a:schemeClr val="lt1"/>
                        </a:solidFill>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330200" lvl="0" marL="457200" rtl="0" algn="l">
                        <a:spcBef>
                          <a:spcPts val="0"/>
                        </a:spcBef>
                        <a:spcAft>
                          <a:spcPts val="0"/>
                        </a:spcAft>
                        <a:buClr>
                          <a:schemeClr val="lt1"/>
                        </a:buClr>
                        <a:buSzPts val="1600"/>
                        <a:buChar char="●"/>
                      </a:pPr>
                      <a:r>
                        <a:rPr lang="en" sz="1600">
                          <a:solidFill>
                            <a:schemeClr val="lt1"/>
                          </a:solidFill>
                        </a:rPr>
                        <a:t>The type of soap (Bar Soap, Liquid Soap, and, Foam Soap)</a:t>
                      </a:r>
                      <a:endParaRPr sz="1600">
                        <a:solidFill>
                          <a:schemeClr val="lt1"/>
                        </a:solidFill>
                      </a:endParaRPr>
                    </a:p>
                    <a:p>
                      <a:pPr indent="0" lvl="0" marL="0" marR="0" rtl="0" algn="l">
                        <a:lnSpc>
                          <a:spcPct val="100000"/>
                        </a:lnSpc>
                        <a:spcBef>
                          <a:spcPts val="0"/>
                        </a:spcBef>
                        <a:spcAft>
                          <a:spcPts val="0"/>
                        </a:spcAft>
                        <a:buClr>
                          <a:srgbClr val="000000"/>
                        </a:buClr>
                        <a:buSzPts val="1400"/>
                        <a:buFont typeface="Arial"/>
                        <a:buNone/>
                      </a:pPr>
                      <a:r>
                        <a:t/>
                      </a:r>
                      <a:endParaRPr sz="1600" u="none" cap="none" strike="noStrike">
                        <a:solidFill>
                          <a:schemeClr val="lt1"/>
                        </a:solidFill>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771950">
                <a:tc>
                  <a:txBody>
                    <a:bodyPr/>
                    <a:lstStyle/>
                    <a:p>
                      <a:pPr indent="0" lvl="0" marL="0" marR="0" rtl="0" algn="l">
                        <a:lnSpc>
                          <a:spcPct val="100000"/>
                        </a:lnSpc>
                        <a:spcBef>
                          <a:spcPts val="0"/>
                        </a:spcBef>
                        <a:spcAft>
                          <a:spcPts val="0"/>
                        </a:spcAft>
                        <a:buClr>
                          <a:srgbClr val="000000"/>
                        </a:buClr>
                        <a:buSzPts val="1600"/>
                        <a:buFont typeface="Arial"/>
                        <a:buNone/>
                      </a:pPr>
                      <a:r>
                        <a:rPr lang="en" sz="1600" u="none" cap="none" strike="noStrike">
                          <a:solidFill>
                            <a:schemeClr val="lt1"/>
                          </a:solidFill>
                        </a:rPr>
                        <a:t>Responding Variable</a:t>
                      </a:r>
                      <a:endParaRPr sz="1600" u="none" cap="none" strike="noStrike">
                        <a:solidFill>
                          <a:schemeClr val="lt1"/>
                        </a:solidFill>
                      </a:endParaRPr>
                    </a:p>
                    <a:p>
                      <a:pPr indent="0" lvl="0" marL="0" marR="0" rtl="0" algn="l">
                        <a:lnSpc>
                          <a:spcPct val="100000"/>
                        </a:lnSpc>
                        <a:spcBef>
                          <a:spcPts val="0"/>
                        </a:spcBef>
                        <a:spcAft>
                          <a:spcPts val="0"/>
                        </a:spcAft>
                        <a:buClr>
                          <a:srgbClr val="000000"/>
                        </a:buClr>
                        <a:buSzPts val="1600"/>
                        <a:buFont typeface="Arial"/>
                        <a:buNone/>
                      </a:pPr>
                      <a:r>
                        <a:rPr lang="en" sz="1600" u="none" cap="none" strike="noStrike">
                          <a:solidFill>
                            <a:schemeClr val="lt1"/>
                          </a:solidFill>
                        </a:rPr>
                        <a:t>(what you are </a:t>
                      </a:r>
                      <a:r>
                        <a:rPr lang="en" sz="1600">
                          <a:solidFill>
                            <a:schemeClr val="lt1"/>
                          </a:solidFill>
                        </a:rPr>
                        <a:t>looking </a:t>
                      </a:r>
                      <a:r>
                        <a:rPr lang="en" sz="1600" u="none" cap="none" strike="noStrike">
                          <a:solidFill>
                            <a:schemeClr val="lt1"/>
                          </a:solidFill>
                        </a:rPr>
                        <a:t>for)</a:t>
                      </a:r>
                      <a:endParaRPr sz="1600" u="none" cap="none" strike="noStrike">
                        <a:solidFill>
                          <a:schemeClr val="lt1"/>
                        </a:solidFill>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330200" lvl="0" marL="457200" marR="0" rtl="0" algn="l">
                        <a:lnSpc>
                          <a:spcPct val="100000"/>
                        </a:lnSpc>
                        <a:spcBef>
                          <a:spcPts val="0"/>
                        </a:spcBef>
                        <a:spcAft>
                          <a:spcPts val="0"/>
                        </a:spcAft>
                        <a:buClr>
                          <a:schemeClr val="lt1"/>
                        </a:buClr>
                        <a:buSzPts val="1600"/>
                        <a:buChar char="●"/>
                      </a:pPr>
                      <a:r>
                        <a:rPr lang="en" sz="1600">
                          <a:solidFill>
                            <a:schemeClr val="lt1"/>
                          </a:solidFill>
                        </a:rPr>
                        <a:t>Amount of bacteria that the soap takes off your hands</a:t>
                      </a:r>
                      <a:endParaRPr sz="1600">
                        <a:solidFill>
                          <a:schemeClr val="lt1"/>
                        </a:solidFill>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1265300">
                <a:tc>
                  <a:txBody>
                    <a:bodyPr/>
                    <a:lstStyle/>
                    <a:p>
                      <a:pPr indent="0" lvl="0" marL="0" marR="0" rtl="0" algn="l">
                        <a:lnSpc>
                          <a:spcPct val="100000"/>
                        </a:lnSpc>
                        <a:spcBef>
                          <a:spcPts val="0"/>
                        </a:spcBef>
                        <a:spcAft>
                          <a:spcPts val="0"/>
                        </a:spcAft>
                        <a:buClr>
                          <a:srgbClr val="000000"/>
                        </a:buClr>
                        <a:buSzPts val="1600"/>
                        <a:buFont typeface="Arial"/>
                        <a:buNone/>
                      </a:pPr>
                      <a:r>
                        <a:rPr lang="en" sz="1600" u="none" cap="none" strike="noStrike">
                          <a:solidFill>
                            <a:schemeClr val="lt1"/>
                          </a:solidFill>
                        </a:rPr>
                        <a:t>Controlled Variables</a:t>
                      </a:r>
                      <a:endParaRPr sz="1600" u="none" cap="none" strike="noStrike">
                        <a:solidFill>
                          <a:schemeClr val="lt1"/>
                        </a:solidFill>
                      </a:endParaRPr>
                    </a:p>
                    <a:p>
                      <a:pPr indent="0" lvl="0" marL="0" marR="0" rtl="0" algn="l">
                        <a:lnSpc>
                          <a:spcPct val="100000"/>
                        </a:lnSpc>
                        <a:spcBef>
                          <a:spcPts val="0"/>
                        </a:spcBef>
                        <a:spcAft>
                          <a:spcPts val="0"/>
                        </a:spcAft>
                        <a:buClr>
                          <a:srgbClr val="000000"/>
                        </a:buClr>
                        <a:buSzPts val="1600"/>
                        <a:buFont typeface="Arial"/>
                        <a:buNone/>
                      </a:pPr>
                      <a:r>
                        <a:rPr lang="en" sz="1600" u="none" cap="none" strike="noStrike">
                          <a:solidFill>
                            <a:schemeClr val="lt1"/>
                          </a:solidFill>
                        </a:rPr>
                        <a:t>(</a:t>
                      </a:r>
                      <a:r>
                        <a:rPr lang="en" sz="1600">
                          <a:solidFill>
                            <a:schemeClr val="lt1"/>
                          </a:solidFill>
                        </a:rPr>
                        <a:t>what stays </a:t>
                      </a:r>
                      <a:r>
                        <a:rPr lang="en" sz="1600" u="none" cap="none" strike="noStrike">
                          <a:solidFill>
                            <a:schemeClr val="lt1"/>
                          </a:solidFill>
                        </a:rPr>
                        <a:t>the same)</a:t>
                      </a:r>
                      <a:endParaRPr sz="1600" u="none" cap="none" strike="noStrike">
                        <a:solidFill>
                          <a:schemeClr val="lt1"/>
                        </a:solidFill>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330200" lvl="0" marL="457200" marR="0" rtl="0" algn="l">
                        <a:lnSpc>
                          <a:spcPct val="100000"/>
                        </a:lnSpc>
                        <a:spcBef>
                          <a:spcPts val="0"/>
                        </a:spcBef>
                        <a:spcAft>
                          <a:spcPts val="0"/>
                        </a:spcAft>
                        <a:buClr>
                          <a:schemeClr val="lt1"/>
                        </a:buClr>
                        <a:buSzPts val="1600"/>
                        <a:buChar char="●"/>
                      </a:pPr>
                      <a:r>
                        <a:rPr lang="en" sz="1600">
                          <a:solidFill>
                            <a:schemeClr val="lt1"/>
                          </a:solidFill>
                        </a:rPr>
                        <a:t>The amount of time your hands are under water </a:t>
                      </a:r>
                      <a:endParaRPr sz="1600">
                        <a:solidFill>
                          <a:schemeClr val="lt1"/>
                        </a:solidFill>
                      </a:endParaRPr>
                    </a:p>
                    <a:p>
                      <a:pPr indent="-330200" lvl="0" marL="457200" marR="0" rtl="0" algn="l">
                        <a:lnSpc>
                          <a:spcPct val="100000"/>
                        </a:lnSpc>
                        <a:spcBef>
                          <a:spcPts val="0"/>
                        </a:spcBef>
                        <a:spcAft>
                          <a:spcPts val="0"/>
                        </a:spcAft>
                        <a:buClr>
                          <a:schemeClr val="lt1"/>
                        </a:buClr>
                        <a:buSzPts val="1600"/>
                        <a:buChar char="●"/>
                      </a:pPr>
                      <a:r>
                        <a:rPr lang="en" sz="1600">
                          <a:solidFill>
                            <a:schemeClr val="lt1"/>
                          </a:solidFill>
                        </a:rPr>
                        <a:t>Amount of soap on your hands</a:t>
                      </a:r>
                      <a:endParaRPr sz="1600">
                        <a:solidFill>
                          <a:schemeClr val="lt1"/>
                        </a:solidFill>
                      </a:endParaRPr>
                    </a:p>
                    <a:p>
                      <a:pPr indent="-330200" lvl="0" marL="457200" marR="0" rtl="0" algn="l">
                        <a:lnSpc>
                          <a:spcPct val="100000"/>
                        </a:lnSpc>
                        <a:spcBef>
                          <a:spcPts val="0"/>
                        </a:spcBef>
                        <a:spcAft>
                          <a:spcPts val="0"/>
                        </a:spcAft>
                        <a:buClr>
                          <a:schemeClr val="lt1"/>
                        </a:buClr>
                        <a:buSzPts val="1600"/>
                        <a:buChar char="●"/>
                      </a:pPr>
                      <a:r>
                        <a:rPr lang="en" sz="1600">
                          <a:solidFill>
                            <a:schemeClr val="lt1"/>
                          </a:solidFill>
                        </a:rPr>
                        <a:t>How long you </a:t>
                      </a:r>
                      <a:r>
                        <a:rPr lang="en" sz="1600">
                          <a:solidFill>
                            <a:schemeClr val="lt1"/>
                          </a:solidFill>
                        </a:rPr>
                        <a:t>rubbed</a:t>
                      </a:r>
                      <a:r>
                        <a:rPr lang="en" sz="1600">
                          <a:solidFill>
                            <a:schemeClr val="lt1"/>
                          </a:solidFill>
                        </a:rPr>
                        <a:t> your hands under water </a:t>
                      </a:r>
                      <a:endParaRPr sz="1600">
                        <a:solidFill>
                          <a:schemeClr val="lt1"/>
                        </a:solidFill>
                      </a:endParaRPr>
                    </a:p>
                    <a:p>
                      <a:pPr indent="-330200" lvl="0" marL="457200" marR="0" rtl="0" algn="l">
                        <a:lnSpc>
                          <a:spcPct val="100000"/>
                        </a:lnSpc>
                        <a:spcBef>
                          <a:spcPts val="0"/>
                        </a:spcBef>
                        <a:spcAft>
                          <a:spcPts val="0"/>
                        </a:spcAft>
                        <a:buClr>
                          <a:schemeClr val="lt1"/>
                        </a:buClr>
                        <a:buSzPts val="1600"/>
                        <a:buChar char="●"/>
                      </a:pPr>
                      <a:r>
                        <a:rPr lang="en" sz="1600">
                          <a:solidFill>
                            <a:schemeClr val="lt1"/>
                          </a:solidFill>
                        </a:rPr>
                        <a:t>Temperature of water</a:t>
                      </a:r>
                      <a:endParaRPr sz="1600">
                        <a:solidFill>
                          <a:schemeClr val="lt1"/>
                        </a:solidFill>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D85C6"/>
        </a:solidFill>
      </p:bgPr>
    </p:bg>
    <p:spTree>
      <p:nvGrpSpPr>
        <p:cNvPr id="109" name="Shape 109"/>
        <p:cNvGrpSpPr/>
        <p:nvPr/>
      </p:nvGrpSpPr>
      <p:grpSpPr>
        <a:xfrm>
          <a:off x="0" y="0"/>
          <a:ext cx="0" cy="0"/>
          <a:chOff x="0" y="0"/>
          <a:chExt cx="0" cy="0"/>
        </a:xfrm>
      </p:grpSpPr>
      <p:sp>
        <p:nvSpPr>
          <p:cNvPr id="110" name="Google Shape;110;p2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solidFill>
                  <a:schemeClr val="lt1"/>
                </a:solidFill>
              </a:rPr>
              <a:t>Materials</a:t>
            </a:r>
            <a:endParaRPr>
              <a:solidFill>
                <a:schemeClr val="lt1"/>
              </a:solidFill>
            </a:endParaRPr>
          </a:p>
        </p:txBody>
      </p:sp>
      <p:sp>
        <p:nvSpPr>
          <p:cNvPr id="111" name="Google Shape;111;p20"/>
          <p:cNvSpPr txBox="1"/>
          <p:nvPr>
            <p:ph idx="1" type="body"/>
          </p:nvPr>
        </p:nvSpPr>
        <p:spPr>
          <a:xfrm>
            <a:off x="246700" y="1164950"/>
            <a:ext cx="6507900" cy="2964300"/>
          </a:xfrm>
          <a:prstGeom prst="rect">
            <a:avLst/>
          </a:prstGeom>
          <a:noFill/>
          <a:ln>
            <a:noFill/>
          </a:ln>
        </p:spPr>
        <p:txBody>
          <a:bodyPr anchorCtr="0" anchor="t" bIns="91425" lIns="91425" spcFirstLastPara="1" rIns="91425" wrap="square" tIns="91425">
            <a:normAutofit/>
          </a:bodyPr>
          <a:lstStyle/>
          <a:p>
            <a:pPr indent="-317500" lvl="0" marL="457200" rtl="0" algn="l">
              <a:lnSpc>
                <a:spcPct val="115000"/>
              </a:lnSpc>
              <a:spcBef>
                <a:spcPts val="0"/>
              </a:spcBef>
              <a:spcAft>
                <a:spcPts val="0"/>
              </a:spcAft>
              <a:buClr>
                <a:srgbClr val="FFFFFF"/>
              </a:buClr>
              <a:buSzPts val="1400"/>
              <a:buChar char="●"/>
            </a:pPr>
            <a:r>
              <a:rPr lang="en">
                <a:solidFill>
                  <a:srgbClr val="FFFFFF"/>
                </a:solidFill>
              </a:rPr>
              <a:t>1 </a:t>
            </a:r>
            <a:r>
              <a:rPr lang="en">
                <a:solidFill>
                  <a:srgbClr val="FFFFFF"/>
                </a:solidFill>
              </a:rPr>
              <a:t>Germ Tracker</a:t>
            </a:r>
            <a:r>
              <a:rPr lang="en">
                <a:solidFill>
                  <a:srgbClr val="FFFFFF"/>
                </a:solidFill>
              </a:rPr>
              <a:t> Kit (Glow </a:t>
            </a:r>
            <a:r>
              <a:rPr lang="en">
                <a:solidFill>
                  <a:srgbClr val="FFFFFF"/>
                </a:solidFill>
              </a:rPr>
              <a:t>Powder</a:t>
            </a:r>
            <a:r>
              <a:rPr lang="en">
                <a:solidFill>
                  <a:srgbClr val="FFFFFF"/>
                </a:solidFill>
              </a:rPr>
              <a:t> and Black Light)</a:t>
            </a:r>
            <a:endParaRPr>
              <a:solidFill>
                <a:srgbClr val="FFFFFF"/>
              </a:solidFill>
            </a:endParaRPr>
          </a:p>
          <a:p>
            <a:pPr indent="-317500" lvl="0" marL="457200" rtl="0" algn="l">
              <a:lnSpc>
                <a:spcPct val="115000"/>
              </a:lnSpc>
              <a:spcBef>
                <a:spcPts val="0"/>
              </a:spcBef>
              <a:spcAft>
                <a:spcPts val="0"/>
              </a:spcAft>
              <a:buClr>
                <a:srgbClr val="FFFFFF"/>
              </a:buClr>
              <a:buSzPts val="1400"/>
              <a:buChar char="●"/>
            </a:pPr>
            <a:r>
              <a:rPr lang="en">
                <a:solidFill>
                  <a:srgbClr val="FFFFFF"/>
                </a:solidFill>
              </a:rPr>
              <a:t>1 Pears </a:t>
            </a:r>
            <a:r>
              <a:rPr lang="en">
                <a:solidFill>
                  <a:srgbClr val="FFFFFF"/>
                </a:solidFill>
              </a:rPr>
              <a:t>Bar </a:t>
            </a:r>
            <a:r>
              <a:rPr lang="en">
                <a:solidFill>
                  <a:srgbClr val="FFFFFF"/>
                </a:solidFill>
              </a:rPr>
              <a:t>Soap</a:t>
            </a:r>
            <a:endParaRPr>
              <a:solidFill>
                <a:srgbClr val="FFFFFF"/>
              </a:solidFill>
            </a:endParaRPr>
          </a:p>
          <a:p>
            <a:pPr indent="-317500" lvl="0" marL="457200" rtl="0" algn="l">
              <a:lnSpc>
                <a:spcPct val="115000"/>
              </a:lnSpc>
              <a:spcBef>
                <a:spcPts val="0"/>
              </a:spcBef>
              <a:spcAft>
                <a:spcPts val="0"/>
              </a:spcAft>
              <a:buClr>
                <a:srgbClr val="FFFFFF"/>
              </a:buClr>
              <a:buSzPts val="1400"/>
              <a:buChar char="●"/>
            </a:pPr>
            <a:r>
              <a:rPr lang="en">
                <a:solidFill>
                  <a:srgbClr val="FFFFFF"/>
                </a:solidFill>
              </a:rPr>
              <a:t>1 Eco Max </a:t>
            </a:r>
            <a:r>
              <a:rPr lang="en">
                <a:solidFill>
                  <a:srgbClr val="FFFFFF"/>
                </a:solidFill>
              </a:rPr>
              <a:t>Liquid Soap </a:t>
            </a:r>
            <a:endParaRPr>
              <a:solidFill>
                <a:srgbClr val="FFFFFF"/>
              </a:solidFill>
            </a:endParaRPr>
          </a:p>
          <a:p>
            <a:pPr indent="-317500" lvl="0" marL="457200" rtl="0" algn="l">
              <a:lnSpc>
                <a:spcPct val="115000"/>
              </a:lnSpc>
              <a:spcBef>
                <a:spcPts val="0"/>
              </a:spcBef>
              <a:spcAft>
                <a:spcPts val="0"/>
              </a:spcAft>
              <a:buClr>
                <a:srgbClr val="FFFFFF"/>
              </a:buClr>
              <a:buSzPts val="1400"/>
              <a:buChar char="●"/>
            </a:pPr>
            <a:r>
              <a:rPr lang="en">
                <a:solidFill>
                  <a:srgbClr val="FFFFFF"/>
                </a:solidFill>
              </a:rPr>
              <a:t>1 Dial Foam Soap</a:t>
            </a:r>
            <a:endParaRPr>
              <a:solidFill>
                <a:srgbClr val="FFFFFF"/>
              </a:solidFill>
            </a:endParaRPr>
          </a:p>
          <a:p>
            <a:pPr indent="-317500" lvl="0" marL="457200" rtl="0" algn="l">
              <a:lnSpc>
                <a:spcPct val="115000"/>
              </a:lnSpc>
              <a:spcBef>
                <a:spcPts val="0"/>
              </a:spcBef>
              <a:spcAft>
                <a:spcPts val="0"/>
              </a:spcAft>
              <a:buClr>
                <a:srgbClr val="FFFFFF"/>
              </a:buClr>
              <a:buSzPts val="1400"/>
              <a:buChar char="●"/>
            </a:pPr>
            <a:r>
              <a:rPr lang="en">
                <a:solidFill>
                  <a:srgbClr val="FFFFFF"/>
                </a:solidFill>
              </a:rPr>
              <a:t>Tap Water </a:t>
            </a:r>
            <a:endParaRPr>
              <a:solidFill>
                <a:srgbClr val="FFFFFF"/>
              </a:solidFill>
            </a:endParaRPr>
          </a:p>
          <a:p>
            <a:pPr indent="-317500" lvl="0" marL="457200" rtl="0" algn="l">
              <a:lnSpc>
                <a:spcPct val="115000"/>
              </a:lnSpc>
              <a:spcBef>
                <a:spcPts val="0"/>
              </a:spcBef>
              <a:spcAft>
                <a:spcPts val="0"/>
              </a:spcAft>
              <a:buClr>
                <a:srgbClr val="FFFFFF"/>
              </a:buClr>
              <a:buSzPts val="1400"/>
              <a:buChar char="●"/>
            </a:pPr>
            <a:r>
              <a:rPr lang="en">
                <a:solidFill>
                  <a:srgbClr val="FFFFFF"/>
                </a:solidFill>
              </a:rPr>
              <a:t>Sink </a:t>
            </a:r>
            <a:endParaRPr>
              <a:solidFill>
                <a:srgbClr val="FFFFFF"/>
              </a:solidFill>
            </a:endParaRPr>
          </a:p>
          <a:p>
            <a:pPr indent="-317500" lvl="0" marL="457200" rtl="0" algn="l">
              <a:lnSpc>
                <a:spcPct val="115000"/>
              </a:lnSpc>
              <a:spcBef>
                <a:spcPts val="0"/>
              </a:spcBef>
              <a:spcAft>
                <a:spcPts val="0"/>
              </a:spcAft>
              <a:buClr>
                <a:srgbClr val="FFFFFF"/>
              </a:buClr>
              <a:buSzPts val="1400"/>
              <a:buChar char="●"/>
            </a:pPr>
            <a:r>
              <a:rPr lang="en">
                <a:solidFill>
                  <a:srgbClr val="FFFFFF"/>
                </a:solidFill>
              </a:rPr>
              <a:t>9 Pieces of Paper Towel</a:t>
            </a:r>
            <a:endParaRPr>
              <a:solidFill>
                <a:srgbClr val="FFFFFF"/>
              </a:solidFill>
            </a:endParaRPr>
          </a:p>
        </p:txBody>
      </p:sp>
      <p:pic>
        <p:nvPicPr>
          <p:cNvPr id="112" name="Google Shape;112;p20"/>
          <p:cNvPicPr preferRelativeResize="0"/>
          <p:nvPr/>
        </p:nvPicPr>
        <p:blipFill rotWithShape="1">
          <a:blip r:embed="rId3">
            <a:alphaModFix/>
          </a:blip>
          <a:srcRect b="18549" l="8726" r="25755" t="39396"/>
          <a:stretch/>
        </p:blipFill>
        <p:spPr>
          <a:xfrm>
            <a:off x="6885075" y="221700"/>
            <a:ext cx="2012575" cy="2505226"/>
          </a:xfrm>
          <a:prstGeom prst="rect">
            <a:avLst/>
          </a:prstGeom>
          <a:noFill/>
          <a:ln>
            <a:noFill/>
          </a:ln>
        </p:spPr>
      </p:pic>
      <p:pic>
        <p:nvPicPr>
          <p:cNvPr id="113" name="Google Shape;113;p20"/>
          <p:cNvPicPr preferRelativeResize="0"/>
          <p:nvPr/>
        </p:nvPicPr>
        <p:blipFill rotWithShape="1">
          <a:blip r:embed="rId4">
            <a:alphaModFix/>
          </a:blip>
          <a:srcRect b="17111" l="32167" r="40515" t="14958"/>
          <a:stretch/>
        </p:blipFill>
        <p:spPr>
          <a:xfrm>
            <a:off x="7072350" y="2867350"/>
            <a:ext cx="1869051" cy="209025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D85C6"/>
        </a:solidFill>
      </p:bgPr>
    </p:bg>
    <p:spTree>
      <p:nvGrpSpPr>
        <p:cNvPr id="117" name="Shape 117"/>
        <p:cNvGrpSpPr/>
        <p:nvPr/>
      </p:nvGrpSpPr>
      <p:grpSpPr>
        <a:xfrm>
          <a:off x="0" y="0"/>
          <a:ext cx="0" cy="0"/>
          <a:chOff x="0" y="0"/>
          <a:chExt cx="0" cy="0"/>
        </a:xfrm>
      </p:grpSpPr>
      <p:sp>
        <p:nvSpPr>
          <p:cNvPr id="118" name="Google Shape;118;p21"/>
          <p:cNvSpPr txBox="1"/>
          <p:nvPr>
            <p:ph type="title"/>
          </p:nvPr>
        </p:nvSpPr>
        <p:spPr>
          <a:xfrm>
            <a:off x="311700" y="86625"/>
            <a:ext cx="1809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solidFill>
                  <a:srgbClr val="F3F3F3"/>
                </a:solidFill>
              </a:rPr>
              <a:t>Procedure</a:t>
            </a:r>
            <a:endParaRPr>
              <a:solidFill>
                <a:srgbClr val="F3F3F3"/>
              </a:solidFill>
            </a:endParaRPr>
          </a:p>
        </p:txBody>
      </p:sp>
      <p:sp>
        <p:nvSpPr>
          <p:cNvPr id="119" name="Google Shape;119;p21"/>
          <p:cNvSpPr txBox="1"/>
          <p:nvPr>
            <p:ph idx="1" type="body"/>
          </p:nvPr>
        </p:nvSpPr>
        <p:spPr>
          <a:xfrm>
            <a:off x="311700" y="582750"/>
            <a:ext cx="8520600" cy="3978000"/>
          </a:xfrm>
          <a:prstGeom prst="rect">
            <a:avLst/>
          </a:prstGeom>
          <a:noFill/>
          <a:ln>
            <a:noFill/>
          </a:ln>
        </p:spPr>
        <p:txBody>
          <a:bodyPr anchorCtr="0" anchor="t" bIns="91425" lIns="91425" spcFirstLastPara="1" rIns="91425" wrap="square" tIns="91425">
            <a:normAutofit lnSpcReduction="10000"/>
          </a:bodyPr>
          <a:lstStyle/>
          <a:p>
            <a:pPr indent="-342900" lvl="0" marL="457200" rtl="0" algn="l">
              <a:lnSpc>
                <a:spcPct val="115000"/>
              </a:lnSpc>
              <a:spcBef>
                <a:spcPts val="1600"/>
              </a:spcBef>
              <a:spcAft>
                <a:spcPts val="0"/>
              </a:spcAft>
              <a:buClr>
                <a:srgbClr val="FFFFFF"/>
              </a:buClr>
              <a:buSzPts val="1800"/>
              <a:buAutoNum type="arabicPeriod"/>
            </a:pPr>
            <a:r>
              <a:rPr lang="en">
                <a:solidFill>
                  <a:srgbClr val="FFFFFF"/>
                </a:solidFill>
              </a:rPr>
              <a:t>Grab all of your materials</a:t>
            </a:r>
            <a:endParaRPr>
              <a:solidFill>
                <a:srgbClr val="FFFFFF"/>
              </a:solidFill>
            </a:endParaRPr>
          </a:p>
          <a:p>
            <a:pPr indent="-342900" lvl="0" marL="457200" rtl="0" algn="l">
              <a:lnSpc>
                <a:spcPct val="115000"/>
              </a:lnSpc>
              <a:spcBef>
                <a:spcPts val="0"/>
              </a:spcBef>
              <a:spcAft>
                <a:spcPts val="0"/>
              </a:spcAft>
              <a:buClr>
                <a:srgbClr val="FFFFFF"/>
              </a:buClr>
              <a:buSzPts val="1800"/>
              <a:buAutoNum type="arabicPeriod"/>
            </a:pPr>
            <a:r>
              <a:rPr lang="en">
                <a:solidFill>
                  <a:srgbClr val="FFFFFF"/>
                </a:solidFill>
              </a:rPr>
              <a:t>Put 1 </a:t>
            </a:r>
            <a:r>
              <a:rPr lang="en">
                <a:solidFill>
                  <a:srgbClr val="FFFFFF"/>
                </a:solidFill>
              </a:rPr>
              <a:t>shake</a:t>
            </a:r>
            <a:r>
              <a:rPr lang="en">
                <a:solidFill>
                  <a:srgbClr val="FFFFFF"/>
                </a:solidFill>
              </a:rPr>
              <a:t> of glow powder on your hand then rub them together</a:t>
            </a:r>
            <a:endParaRPr>
              <a:solidFill>
                <a:srgbClr val="FFFFFF"/>
              </a:solidFill>
            </a:endParaRPr>
          </a:p>
          <a:p>
            <a:pPr indent="-342900" lvl="0" marL="457200" rtl="0" algn="l">
              <a:lnSpc>
                <a:spcPct val="115000"/>
              </a:lnSpc>
              <a:spcBef>
                <a:spcPts val="0"/>
              </a:spcBef>
              <a:spcAft>
                <a:spcPts val="0"/>
              </a:spcAft>
              <a:buClr>
                <a:srgbClr val="FFFFFF"/>
              </a:buClr>
              <a:buSzPts val="1800"/>
              <a:buAutoNum type="arabicPeriod"/>
            </a:pPr>
            <a:r>
              <a:rPr lang="en">
                <a:solidFill>
                  <a:srgbClr val="FFFFFF"/>
                </a:solidFill>
              </a:rPr>
              <a:t>Go to a sink that can give water</a:t>
            </a:r>
            <a:endParaRPr>
              <a:solidFill>
                <a:srgbClr val="FFFFFF"/>
              </a:solidFill>
            </a:endParaRPr>
          </a:p>
          <a:p>
            <a:pPr indent="-342900" lvl="0" marL="457200" rtl="0" algn="l">
              <a:lnSpc>
                <a:spcPct val="115000"/>
              </a:lnSpc>
              <a:spcBef>
                <a:spcPts val="0"/>
              </a:spcBef>
              <a:spcAft>
                <a:spcPts val="0"/>
              </a:spcAft>
              <a:buClr>
                <a:srgbClr val="FFFFFF"/>
              </a:buClr>
              <a:buSzPts val="1800"/>
              <a:buAutoNum type="arabicPeriod"/>
            </a:pPr>
            <a:r>
              <a:rPr lang="en">
                <a:solidFill>
                  <a:srgbClr val="FFFFFF"/>
                </a:solidFill>
              </a:rPr>
              <a:t>Get both of your hands wet</a:t>
            </a:r>
            <a:endParaRPr>
              <a:solidFill>
                <a:srgbClr val="FFFFFF"/>
              </a:solidFill>
            </a:endParaRPr>
          </a:p>
          <a:p>
            <a:pPr indent="-342900" lvl="0" marL="457200" rtl="0" algn="l">
              <a:lnSpc>
                <a:spcPct val="115000"/>
              </a:lnSpc>
              <a:spcBef>
                <a:spcPts val="0"/>
              </a:spcBef>
              <a:spcAft>
                <a:spcPts val="0"/>
              </a:spcAft>
              <a:buClr>
                <a:srgbClr val="FFFFFF"/>
              </a:buClr>
              <a:buSzPts val="1800"/>
              <a:buAutoNum type="arabicPeriod"/>
            </a:pPr>
            <a:r>
              <a:rPr lang="en">
                <a:solidFill>
                  <a:srgbClr val="FFFFFF"/>
                </a:solidFill>
              </a:rPr>
              <a:t>Pick up one of the three soap’s</a:t>
            </a:r>
            <a:endParaRPr>
              <a:solidFill>
                <a:srgbClr val="FFFFFF"/>
              </a:solidFill>
            </a:endParaRPr>
          </a:p>
          <a:p>
            <a:pPr indent="-342900" lvl="0" marL="457200" rtl="0" algn="l">
              <a:lnSpc>
                <a:spcPct val="115000"/>
              </a:lnSpc>
              <a:spcBef>
                <a:spcPts val="0"/>
              </a:spcBef>
              <a:spcAft>
                <a:spcPts val="0"/>
              </a:spcAft>
              <a:buClr>
                <a:srgbClr val="FFFFFF"/>
              </a:buClr>
              <a:buSzPts val="1800"/>
              <a:buAutoNum type="arabicPeriod"/>
            </a:pPr>
            <a:r>
              <a:rPr lang="en">
                <a:solidFill>
                  <a:srgbClr val="FFFFFF"/>
                </a:solidFill>
              </a:rPr>
              <a:t>If you pick the bar soap rub it on your hand for 15 seconds if you pick one of the other ones squirt it once on one of your hands.</a:t>
            </a:r>
            <a:endParaRPr>
              <a:solidFill>
                <a:srgbClr val="FFFFFF"/>
              </a:solidFill>
            </a:endParaRPr>
          </a:p>
          <a:p>
            <a:pPr indent="-342900" lvl="0" marL="457200" rtl="0" algn="l">
              <a:lnSpc>
                <a:spcPct val="115000"/>
              </a:lnSpc>
              <a:spcBef>
                <a:spcPts val="0"/>
              </a:spcBef>
              <a:spcAft>
                <a:spcPts val="0"/>
              </a:spcAft>
              <a:buClr>
                <a:srgbClr val="FFFFFF"/>
              </a:buClr>
              <a:buSzPts val="1800"/>
              <a:buAutoNum type="arabicPeriod"/>
            </a:pPr>
            <a:r>
              <a:rPr lang="en">
                <a:solidFill>
                  <a:srgbClr val="FFFFFF"/>
                </a:solidFill>
              </a:rPr>
              <a:t>You put your hands under the sink then turn on the fossette then rub your hands under water for thirty seconds </a:t>
            </a:r>
            <a:endParaRPr>
              <a:solidFill>
                <a:srgbClr val="FFFFFF"/>
              </a:solidFill>
            </a:endParaRPr>
          </a:p>
          <a:p>
            <a:pPr indent="-342900" lvl="0" marL="457200" rtl="0" algn="l">
              <a:lnSpc>
                <a:spcPct val="115000"/>
              </a:lnSpc>
              <a:spcBef>
                <a:spcPts val="0"/>
              </a:spcBef>
              <a:spcAft>
                <a:spcPts val="0"/>
              </a:spcAft>
              <a:buClr>
                <a:srgbClr val="FFFFFF"/>
              </a:buClr>
              <a:buSzPts val="1800"/>
              <a:buAutoNum type="arabicPeriod"/>
            </a:pPr>
            <a:r>
              <a:rPr lang="en">
                <a:solidFill>
                  <a:srgbClr val="FFFFFF"/>
                </a:solidFill>
              </a:rPr>
              <a:t>Dry your </a:t>
            </a:r>
            <a:r>
              <a:rPr lang="en">
                <a:solidFill>
                  <a:srgbClr val="FFFFFF"/>
                </a:solidFill>
              </a:rPr>
              <a:t>hands with 1 piece of paper towel</a:t>
            </a:r>
            <a:endParaRPr>
              <a:solidFill>
                <a:srgbClr val="FFFFFF"/>
              </a:solidFill>
            </a:endParaRPr>
          </a:p>
          <a:p>
            <a:pPr indent="-342900" lvl="0" marL="457200" rtl="0" algn="l">
              <a:lnSpc>
                <a:spcPct val="115000"/>
              </a:lnSpc>
              <a:spcBef>
                <a:spcPts val="0"/>
              </a:spcBef>
              <a:spcAft>
                <a:spcPts val="0"/>
              </a:spcAft>
              <a:buClr>
                <a:srgbClr val="FFFFFF"/>
              </a:buClr>
              <a:buSzPts val="1800"/>
              <a:buAutoNum type="arabicPeriod"/>
            </a:pPr>
            <a:r>
              <a:rPr lang="en">
                <a:solidFill>
                  <a:srgbClr val="FFFFFF"/>
                </a:solidFill>
              </a:rPr>
              <a:t>Look at your hands with a black light</a:t>
            </a:r>
            <a:endParaRPr>
              <a:solidFill>
                <a:srgbClr val="FFFFFF"/>
              </a:solidFill>
            </a:endParaRPr>
          </a:p>
          <a:p>
            <a:pPr indent="-342900" lvl="0" marL="457200" rtl="0" algn="l">
              <a:lnSpc>
                <a:spcPct val="115000"/>
              </a:lnSpc>
              <a:spcBef>
                <a:spcPts val="0"/>
              </a:spcBef>
              <a:spcAft>
                <a:spcPts val="0"/>
              </a:spcAft>
              <a:buClr>
                <a:srgbClr val="FFFFFF"/>
              </a:buClr>
              <a:buSzPts val="1800"/>
              <a:buAutoNum type="arabicPeriod"/>
            </a:pPr>
            <a:r>
              <a:rPr lang="en">
                <a:solidFill>
                  <a:srgbClr val="FFFFFF"/>
                </a:solidFill>
              </a:rPr>
              <a:t>Record your data on a piece of paper, visually take note of % of bacteria left</a:t>
            </a:r>
            <a:endParaRPr>
              <a:solidFill>
                <a:srgbClr val="FFFFFF"/>
              </a:solidFill>
            </a:endParaRPr>
          </a:p>
          <a:p>
            <a:pPr indent="-342900" lvl="0" marL="457200" rtl="0" algn="l">
              <a:lnSpc>
                <a:spcPct val="115000"/>
              </a:lnSpc>
              <a:spcBef>
                <a:spcPts val="0"/>
              </a:spcBef>
              <a:spcAft>
                <a:spcPts val="0"/>
              </a:spcAft>
              <a:buClr>
                <a:srgbClr val="FFFFFF"/>
              </a:buClr>
              <a:buSzPts val="1800"/>
              <a:buAutoNum type="arabicPeriod"/>
            </a:pPr>
            <a:r>
              <a:rPr lang="en">
                <a:solidFill>
                  <a:srgbClr val="FFFFFF"/>
                </a:solidFill>
              </a:rPr>
              <a:t>Repeat steps 2-10 twice more for best data</a:t>
            </a:r>
            <a:endParaRPr>
              <a:solidFill>
                <a:srgbClr val="FFFFFF"/>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