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Caveat"/>
      <p:regular r:id="rId27"/>
      <p:bold r:id="rId28"/>
    </p:embeddedFont>
    <p:embeddedFont>
      <p:font typeface="Bubblegum Sans"/>
      <p:regular r:id="rId29"/>
    </p:embeddedFont>
    <p:embeddedFont>
      <p:font typeface="Coming Soon"/>
      <p:regular r:id="rId30"/>
    </p:embeddedFont>
    <p:embeddedFont>
      <p:font typeface="Comforta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ubblegum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regular.fntdata"/><Relationship Id="rId30" Type="http://schemas.openxmlformats.org/officeDocument/2006/relationships/font" Target="fonts/ComingSoon-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meeee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fe04e935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fe04e935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f4fed4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f4fed4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65de3ec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65de3ec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1fd2a66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1fd2a66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658b370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658b370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65de3ec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65de3ec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658b3708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658b3708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65de3ec8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65de3ec8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658b3708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58b370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658b3708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658b3708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af61eaeb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af61eaeb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6592566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6592566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5925660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5925660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b2f90e24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b2f90e2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cba3c7e2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cba3c7e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cba3c7e2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cba3c7e2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fe04e93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fe04e93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fe04e93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fe04e93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fe04e93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fe04e93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fe04e935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fe04e93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2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sp>
        <p:nvSpPr>
          <p:cNvPr id="54" name="Google Shape;54;p13"/>
          <p:cNvSpPr/>
          <p:nvPr/>
        </p:nvSpPr>
        <p:spPr>
          <a:xfrm>
            <a:off x="3495245" y="197825"/>
            <a:ext cx="5278800" cy="2681400"/>
          </a:xfrm>
          <a:prstGeom prst="roundRect">
            <a:avLst>
              <a:gd fmla="val 8956" name="adj"/>
            </a:avLst>
          </a:prstGeom>
          <a:gradFill>
            <a:gsLst>
              <a:gs pos="0">
                <a:srgbClr val="674EA7"/>
              </a:gs>
              <a:gs pos="100000">
                <a:srgbClr val="3D85C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435787" y="276384"/>
            <a:ext cx="5278800" cy="2681400"/>
          </a:xfrm>
          <a:prstGeom prst="roundRect">
            <a:avLst>
              <a:gd fmla="val 8956" name="adj"/>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315650" y="350623"/>
            <a:ext cx="5278800" cy="2681400"/>
          </a:xfrm>
          <a:prstGeom prst="roundRect">
            <a:avLst>
              <a:gd fmla="val 8956" name="adj"/>
            </a:avLst>
          </a:prstGeom>
          <a:noFill/>
          <a:ln cap="flat" cmpd="sng" w="19050">
            <a:solidFill>
              <a:srgbClr val="FFFF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613816" y="451983"/>
            <a:ext cx="5278800" cy="2681400"/>
          </a:xfrm>
          <a:prstGeom prst="roundRect">
            <a:avLst>
              <a:gd fmla="val 8956" name="adj"/>
            </a:avLst>
          </a:prstGeom>
          <a:noFill/>
          <a:ln cap="flat" cmpd="sng" w="19050">
            <a:solidFill>
              <a:srgbClr val="FFFF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815923" y="1188375"/>
            <a:ext cx="46374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a:latin typeface="Bubblegum Sans"/>
                <a:ea typeface="Bubblegum Sans"/>
                <a:cs typeface="Bubblegum Sans"/>
                <a:sym typeface="Bubblegum Sans"/>
              </a:rPr>
              <a:t>Logbook</a:t>
            </a:r>
            <a:endParaRPr sz="2900">
              <a:latin typeface="Bubblegum Sans"/>
              <a:ea typeface="Bubblegum Sans"/>
              <a:cs typeface="Bubblegum Sans"/>
              <a:sym typeface="Bubblegum Sans"/>
            </a:endParaRPr>
          </a:p>
          <a:p>
            <a:pPr indent="0" lvl="0" marL="0" rtl="0" algn="ctr">
              <a:spcBef>
                <a:spcPts val="0"/>
              </a:spcBef>
              <a:spcAft>
                <a:spcPts val="0"/>
              </a:spcAft>
              <a:buNone/>
            </a:pPr>
            <a:r>
              <a:rPr lang="en" sz="2900">
                <a:latin typeface="Bubblegum Sans"/>
                <a:ea typeface="Bubblegum Sans"/>
                <a:cs typeface="Bubblegum Sans"/>
                <a:sym typeface="Bubblegum Sans"/>
              </a:rPr>
              <a:t>Science Fair Project</a:t>
            </a:r>
            <a:endParaRPr sz="2900">
              <a:latin typeface="Bubblegum Sans"/>
              <a:ea typeface="Bubblegum Sans"/>
              <a:cs typeface="Bubblegum Sans"/>
              <a:sym typeface="Bubblegum Sans"/>
            </a:endParaRPr>
          </a:p>
        </p:txBody>
      </p:sp>
      <p:sp>
        <p:nvSpPr>
          <p:cNvPr id="59" name="Google Shape;59;p13"/>
          <p:cNvSpPr/>
          <p:nvPr/>
        </p:nvSpPr>
        <p:spPr>
          <a:xfrm>
            <a:off x="1560265" y="4026600"/>
            <a:ext cx="936300" cy="941100"/>
          </a:xfrm>
          <a:prstGeom prst="ellipse">
            <a:avLst/>
          </a:prstGeom>
          <a:noFill/>
          <a:ln cap="flat" cmpd="sng" w="19050">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221325" y="3958500"/>
            <a:ext cx="1125000" cy="1077300"/>
          </a:xfrm>
          <a:prstGeom prst="ellipse">
            <a:avLst/>
          </a:prstGeom>
          <a:solidFill>
            <a:srgbClr val="F6B26B"/>
          </a:solidFill>
          <a:ln cap="flat" cmpd="sng" w="19050">
            <a:solidFill>
              <a:srgbClr val="783F0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792072" y="3958500"/>
            <a:ext cx="1125000" cy="1077300"/>
          </a:xfrm>
          <a:prstGeom prst="ellipse">
            <a:avLst/>
          </a:prstGeom>
          <a:solidFill>
            <a:srgbClr val="F1C232"/>
          </a:solidFill>
          <a:ln cap="flat" cmpd="sng" w="19050">
            <a:solidFill>
              <a:srgbClr val="7F6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1194998" y="3450725"/>
            <a:ext cx="1666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Courier New"/>
                <a:ea typeface="Courier New"/>
                <a:cs typeface="Courier New"/>
                <a:sym typeface="Courier New"/>
              </a:rPr>
              <a:t>By</a:t>
            </a:r>
            <a:endParaRPr sz="1900">
              <a:latin typeface="Courier New"/>
              <a:ea typeface="Courier New"/>
              <a:cs typeface="Courier New"/>
              <a:sym typeface="Courier New"/>
            </a:endParaRPr>
          </a:p>
          <a:p>
            <a:pPr indent="0" lvl="0" marL="0" rtl="0" algn="ctr">
              <a:spcBef>
                <a:spcPts val="0"/>
              </a:spcBef>
              <a:spcAft>
                <a:spcPts val="0"/>
              </a:spcAft>
              <a:buNone/>
            </a:pPr>
            <a:r>
              <a:rPr lang="en"/>
              <a:t> </a:t>
            </a:r>
            <a:endParaRPr/>
          </a:p>
        </p:txBody>
      </p:sp>
      <p:sp>
        <p:nvSpPr>
          <p:cNvPr id="63" name="Google Shape;63;p13"/>
          <p:cNvSpPr txBox="1"/>
          <p:nvPr/>
        </p:nvSpPr>
        <p:spPr>
          <a:xfrm>
            <a:off x="246691" y="4112400"/>
            <a:ext cx="10179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Caveat"/>
                <a:ea typeface="Caveat"/>
                <a:cs typeface="Caveat"/>
                <a:sym typeface="Caveat"/>
              </a:rPr>
              <a:t>Yasna </a:t>
            </a:r>
            <a:endParaRPr sz="1900">
              <a:latin typeface="Caveat"/>
              <a:ea typeface="Caveat"/>
              <a:cs typeface="Caveat"/>
              <a:sym typeface="Caveat"/>
            </a:endParaRPr>
          </a:p>
          <a:p>
            <a:pPr indent="0" lvl="0" marL="0" rtl="0" algn="ctr">
              <a:spcBef>
                <a:spcPts val="0"/>
              </a:spcBef>
              <a:spcAft>
                <a:spcPts val="0"/>
              </a:spcAft>
              <a:buNone/>
            </a:pPr>
            <a:r>
              <a:rPr lang="en" sz="1900">
                <a:latin typeface="Caveat"/>
                <a:ea typeface="Caveat"/>
                <a:cs typeface="Caveat"/>
                <a:sym typeface="Caveat"/>
              </a:rPr>
              <a:t>Dinpajooh</a:t>
            </a:r>
            <a:endParaRPr sz="1900">
              <a:latin typeface="Caveat"/>
              <a:ea typeface="Caveat"/>
              <a:cs typeface="Caveat"/>
              <a:sym typeface="Caveat"/>
            </a:endParaRPr>
          </a:p>
        </p:txBody>
      </p:sp>
      <p:sp>
        <p:nvSpPr>
          <p:cNvPr id="64" name="Google Shape;64;p13"/>
          <p:cNvSpPr txBox="1"/>
          <p:nvPr/>
        </p:nvSpPr>
        <p:spPr>
          <a:xfrm>
            <a:off x="1655163" y="4297050"/>
            <a:ext cx="74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&amp;</a:t>
            </a:r>
            <a:endParaRPr/>
          </a:p>
        </p:txBody>
      </p:sp>
      <p:sp>
        <p:nvSpPr>
          <p:cNvPr id="65" name="Google Shape;65;p13"/>
          <p:cNvSpPr txBox="1"/>
          <p:nvPr/>
        </p:nvSpPr>
        <p:spPr>
          <a:xfrm>
            <a:off x="2832284" y="4112400"/>
            <a:ext cx="10179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Caveat"/>
                <a:ea typeface="Caveat"/>
                <a:cs typeface="Caveat"/>
                <a:sym typeface="Caveat"/>
              </a:rPr>
              <a:t>Cara </a:t>
            </a:r>
            <a:endParaRPr sz="1900">
              <a:latin typeface="Caveat"/>
              <a:ea typeface="Caveat"/>
              <a:cs typeface="Caveat"/>
              <a:sym typeface="Caveat"/>
            </a:endParaRPr>
          </a:p>
          <a:p>
            <a:pPr indent="0" lvl="0" marL="0" rtl="0" algn="ctr">
              <a:spcBef>
                <a:spcPts val="0"/>
              </a:spcBef>
              <a:spcAft>
                <a:spcPts val="0"/>
              </a:spcAft>
              <a:buNone/>
            </a:pPr>
            <a:r>
              <a:rPr lang="en" sz="1900">
                <a:latin typeface="Caveat"/>
                <a:ea typeface="Caveat"/>
                <a:cs typeface="Caveat"/>
                <a:sym typeface="Caveat"/>
              </a:rPr>
              <a:t>Heninger</a:t>
            </a:r>
            <a:endParaRPr sz="1900">
              <a:latin typeface="Caveat"/>
              <a:ea typeface="Caveat"/>
              <a:cs typeface="Caveat"/>
              <a:sym typeface="Caveat"/>
            </a:endParaRPr>
          </a:p>
        </p:txBody>
      </p:sp>
      <p:pic>
        <p:nvPicPr>
          <p:cNvPr id="66" name="Google Shape;66;p13"/>
          <p:cNvPicPr preferRelativeResize="0"/>
          <p:nvPr/>
        </p:nvPicPr>
        <p:blipFill>
          <a:blip r:embed="rId3">
            <a:alphaModFix/>
          </a:blip>
          <a:stretch>
            <a:fillRect/>
          </a:stretch>
        </p:blipFill>
        <p:spPr>
          <a:xfrm>
            <a:off x="3105150" y="0"/>
            <a:ext cx="1068602" cy="975928"/>
          </a:xfrm>
          <a:prstGeom prst="rect">
            <a:avLst/>
          </a:prstGeom>
          <a:noFill/>
          <a:ln>
            <a:noFill/>
          </a:ln>
        </p:spPr>
      </p:pic>
      <p:pic>
        <p:nvPicPr>
          <p:cNvPr id="67" name="Google Shape;67;p13"/>
          <p:cNvPicPr preferRelativeResize="0"/>
          <p:nvPr/>
        </p:nvPicPr>
        <p:blipFill>
          <a:blip r:embed="rId3">
            <a:alphaModFix/>
          </a:blip>
          <a:stretch>
            <a:fillRect/>
          </a:stretch>
        </p:blipFill>
        <p:spPr>
          <a:xfrm rot="-8336771">
            <a:off x="8075391" y="2395657"/>
            <a:ext cx="1068613" cy="975942"/>
          </a:xfrm>
          <a:prstGeom prst="rect">
            <a:avLst/>
          </a:prstGeom>
          <a:noFill/>
          <a:ln>
            <a:noFill/>
          </a:ln>
        </p:spPr>
      </p:pic>
      <p:pic>
        <p:nvPicPr>
          <p:cNvPr id="68" name="Google Shape;68;p13"/>
          <p:cNvPicPr preferRelativeResize="0"/>
          <p:nvPr/>
        </p:nvPicPr>
        <p:blipFill rotWithShape="1">
          <a:blip r:embed="rId4">
            <a:alphaModFix/>
          </a:blip>
          <a:srcRect b="18915" l="25940" r="-25940" t="3817"/>
          <a:stretch/>
        </p:blipFill>
        <p:spPr>
          <a:xfrm flipH="1">
            <a:off x="6902425" y="3807450"/>
            <a:ext cx="1990200" cy="1357976"/>
          </a:xfrm>
          <a:prstGeom prst="rect">
            <a:avLst/>
          </a:prstGeom>
          <a:noFill/>
          <a:ln>
            <a:noFill/>
          </a:ln>
        </p:spPr>
      </p:pic>
      <p:pic>
        <p:nvPicPr>
          <p:cNvPr id="69" name="Google Shape;69;p13"/>
          <p:cNvPicPr preferRelativeResize="0"/>
          <p:nvPr/>
        </p:nvPicPr>
        <p:blipFill rotWithShape="1">
          <a:blip r:embed="rId5">
            <a:alphaModFix/>
          </a:blip>
          <a:srcRect b="20979" l="0" r="0" t="0"/>
          <a:stretch/>
        </p:blipFill>
        <p:spPr>
          <a:xfrm>
            <a:off x="8126100" y="4255225"/>
            <a:ext cx="1017900" cy="88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9</a:t>
            </a:r>
            <a:endParaRPr/>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 Feb 25th</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  Today we filled out the next two forms observation and analysis. </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We were stuck a bit on how to expand out words and make it long so it took us longer than some other forms to fill out. </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10 </a:t>
            </a:r>
            <a:endParaRPr/>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Feb 26th </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We filled out the sources of error.</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It was pretty easy to fill sources of error, because it was pretty easy to explain.</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11</a:t>
            </a:r>
            <a:endParaRPr/>
          </a:p>
        </p:txBody>
      </p:sp>
      <p:sp>
        <p:nvSpPr>
          <p:cNvPr id="141" name="Google Shape;14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Feb 27</a:t>
            </a:r>
            <a:endParaRPr/>
          </a:p>
          <a:p>
            <a:pPr indent="0" lvl="0" marL="0" rtl="0" algn="l">
              <a:spcBef>
                <a:spcPts val="1200"/>
              </a:spcBef>
              <a:spcAft>
                <a:spcPts val="1200"/>
              </a:spcAft>
              <a:buNone/>
            </a:pPr>
            <a:r>
              <a:rPr lang="en"/>
              <a:t>Today we did some research about our project and took some photos of our experiment. Our experiment did really work so we did extra research to figure out other things.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12 </a:t>
            </a:r>
            <a:endParaRPr/>
          </a:p>
        </p:txBody>
      </p:sp>
      <p:sp>
        <p:nvSpPr>
          <p:cNvPr id="147" name="Google Shape;14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solidFill>
                  <a:schemeClr val="dk1"/>
                </a:solidFill>
                <a:latin typeface="Coming Soon"/>
                <a:ea typeface="Coming Soon"/>
                <a:cs typeface="Coming Soon"/>
                <a:sym typeface="Coming Soon"/>
              </a:rPr>
              <a:t>Today we worked on the acknowledgement section. This helped us see and learn a lot of stuff about how if eating off the floor is safe or not. </a:t>
            </a:r>
            <a:endParaRPr sz="2100">
              <a:solidFill>
                <a:schemeClr val="dk1"/>
              </a:solidFill>
              <a:latin typeface="Coming Soon"/>
              <a:ea typeface="Coming Soon"/>
              <a:cs typeface="Coming Soon"/>
              <a:sym typeface="Coming Soon"/>
            </a:endParaRPr>
          </a:p>
          <a:p>
            <a:pPr indent="0" lvl="0" marL="0" rtl="0" algn="l">
              <a:spcBef>
                <a:spcPts val="1200"/>
              </a:spcBef>
              <a:spcAft>
                <a:spcPts val="1200"/>
              </a:spcAft>
              <a:buNone/>
            </a:pPr>
            <a:r>
              <a:rPr lang="en" sz="2000">
                <a:solidFill>
                  <a:schemeClr val="dk1"/>
                </a:solidFill>
                <a:latin typeface="Coming Soon"/>
                <a:ea typeface="Coming Soon"/>
                <a:cs typeface="Coming Soon"/>
                <a:sym typeface="Coming Soon"/>
              </a:rPr>
              <a:t> Today we realized that we only need to finish our experiment, ethics due care and basic project info. We thought we needed to finish all the forms before march 1st so we are almost done everything.</a:t>
            </a:r>
            <a:r>
              <a:rPr lang="en" sz="2200">
                <a:solidFill>
                  <a:schemeClr val="dk1"/>
                </a:solidFill>
                <a:latin typeface="Coming Soon"/>
                <a:ea typeface="Coming Soon"/>
                <a:cs typeface="Coming Soon"/>
                <a:sym typeface="Coming Soon"/>
              </a:rPr>
              <a:t> </a:t>
            </a:r>
            <a:endParaRPr sz="1900">
              <a:solidFill>
                <a:srgbClr val="000000"/>
              </a:solidFill>
              <a:latin typeface="Coming Soon"/>
              <a:ea typeface="Coming Soon"/>
              <a:cs typeface="Coming Soon"/>
              <a:sym typeface="Coming Soon"/>
            </a:endParaRPr>
          </a:p>
        </p:txBody>
      </p:sp>
      <p:sp>
        <p:nvSpPr>
          <p:cNvPr id="148" name="Google Shape;148;p25"/>
          <p:cNvSpPr txBox="1"/>
          <p:nvPr/>
        </p:nvSpPr>
        <p:spPr>
          <a:xfrm>
            <a:off x="0" y="4703625"/>
            <a:ext cx="12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28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52" name="Shape 152"/>
        <p:cNvGrpSpPr/>
        <p:nvPr/>
      </p:nvGrpSpPr>
      <p:grpSpPr>
        <a:xfrm>
          <a:off x="0" y="0"/>
          <a:ext cx="0" cy="0"/>
          <a:chOff x="0" y="0"/>
          <a:chExt cx="0" cy="0"/>
        </a:xfrm>
      </p:grpSpPr>
      <p:sp>
        <p:nvSpPr>
          <p:cNvPr id="153" name="Google Shape;153;p26"/>
          <p:cNvSpPr txBox="1"/>
          <p:nvPr>
            <p:ph type="title"/>
          </p:nvPr>
        </p:nvSpPr>
        <p:spPr>
          <a:xfrm>
            <a:off x="256200" y="270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12 </a:t>
            </a:r>
            <a:endParaRPr/>
          </a:p>
        </p:txBody>
      </p:sp>
      <p:sp>
        <p:nvSpPr>
          <p:cNvPr id="154" name="Google Shape;15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900">
                <a:solidFill>
                  <a:schemeClr val="dk1"/>
                </a:solidFill>
                <a:latin typeface="Coming Soon"/>
                <a:ea typeface="Coming Soon"/>
                <a:cs typeface="Coming Soon"/>
                <a:sym typeface="Coming Soon"/>
              </a:rPr>
              <a:t>Today we were a bit </a:t>
            </a:r>
            <a:r>
              <a:rPr lang="en" sz="1900">
                <a:solidFill>
                  <a:schemeClr val="dk1"/>
                </a:solidFill>
                <a:latin typeface="Coming Soon"/>
                <a:ea typeface="Coming Soon"/>
                <a:cs typeface="Coming Soon"/>
                <a:sym typeface="Coming Soon"/>
              </a:rPr>
              <a:t>tired</a:t>
            </a:r>
            <a:r>
              <a:rPr lang="en" sz="1900">
                <a:solidFill>
                  <a:schemeClr val="dk1"/>
                </a:solidFill>
                <a:latin typeface="Coming Soon"/>
                <a:ea typeface="Coming Soon"/>
                <a:cs typeface="Coming Soon"/>
                <a:sym typeface="Coming Soon"/>
              </a:rPr>
              <a:t> so </a:t>
            </a:r>
            <a:r>
              <a:rPr lang="en" sz="1900">
                <a:solidFill>
                  <a:schemeClr val="dk1"/>
                </a:solidFill>
                <a:latin typeface="Coming Soon"/>
                <a:ea typeface="Coming Soon"/>
                <a:cs typeface="Coming Soon"/>
                <a:sym typeface="Coming Soon"/>
              </a:rPr>
              <a:t>didn't</a:t>
            </a:r>
            <a:r>
              <a:rPr lang="en" sz="1900">
                <a:solidFill>
                  <a:schemeClr val="dk1"/>
                </a:solidFill>
                <a:latin typeface="Coming Soon"/>
                <a:ea typeface="Coming Soon"/>
                <a:cs typeface="Coming Soon"/>
                <a:sym typeface="Coming Soon"/>
              </a:rPr>
              <a:t> really do anything.</a:t>
            </a:r>
            <a:endParaRPr sz="2100">
              <a:solidFill>
                <a:srgbClr val="000000"/>
              </a:solidFill>
              <a:latin typeface="Coming Soon"/>
              <a:ea typeface="Coming Soon"/>
              <a:cs typeface="Coming Soon"/>
              <a:sym typeface="Coming Soon"/>
            </a:endParaRPr>
          </a:p>
        </p:txBody>
      </p:sp>
      <p:sp>
        <p:nvSpPr>
          <p:cNvPr id="155" name="Google Shape;155;p26"/>
          <p:cNvSpPr txBox="1"/>
          <p:nvPr/>
        </p:nvSpPr>
        <p:spPr>
          <a:xfrm>
            <a:off x="0" y="4743300"/>
            <a:ext cx="12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March 1st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16 </a:t>
            </a:r>
            <a:endParaRPr/>
          </a:p>
        </p:txBody>
      </p:sp>
      <p:sp>
        <p:nvSpPr>
          <p:cNvPr id="161" name="Google Shape;161;p27"/>
          <p:cNvSpPr txBox="1"/>
          <p:nvPr>
            <p:ph idx="1" type="body"/>
          </p:nvPr>
        </p:nvSpPr>
        <p:spPr>
          <a:xfrm>
            <a:off x="77550" y="1152475"/>
            <a:ext cx="8754900" cy="3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34343"/>
                </a:solidFill>
                <a:latin typeface="Comic Sans MS"/>
                <a:ea typeface="Comic Sans MS"/>
                <a:cs typeface="Comic Sans MS"/>
                <a:sym typeface="Comic Sans MS"/>
              </a:rPr>
              <a:t>Today we worked on our final conclusion. </a:t>
            </a:r>
            <a:endParaRPr>
              <a:solidFill>
                <a:srgbClr val="434343"/>
              </a:solidFill>
              <a:latin typeface="Comic Sans MS"/>
              <a:ea typeface="Comic Sans MS"/>
              <a:cs typeface="Comic Sans MS"/>
              <a:sym typeface="Comic Sans MS"/>
            </a:endParaRPr>
          </a:p>
          <a:p>
            <a:pPr indent="0" lvl="0" marL="0" rtl="0" algn="l">
              <a:spcBef>
                <a:spcPts val="1200"/>
              </a:spcBef>
              <a:spcAft>
                <a:spcPts val="0"/>
              </a:spcAft>
              <a:buNone/>
            </a:pPr>
            <a:r>
              <a:rPr lang="en">
                <a:solidFill>
                  <a:srgbClr val="434343"/>
                </a:solidFill>
                <a:latin typeface="Comic Sans MS"/>
                <a:ea typeface="Comic Sans MS"/>
                <a:cs typeface="Comic Sans MS"/>
                <a:sym typeface="Comic Sans MS"/>
              </a:rPr>
              <a:t>We tried to make this as long as possible so we can have a lot of stuff to read off if we get to the next round.we also filled out citations. We </a:t>
            </a:r>
            <a:r>
              <a:rPr lang="en">
                <a:solidFill>
                  <a:srgbClr val="434343"/>
                </a:solidFill>
                <a:latin typeface="Comic Sans MS"/>
                <a:ea typeface="Comic Sans MS"/>
                <a:cs typeface="Comic Sans MS"/>
                <a:sym typeface="Comic Sans MS"/>
              </a:rPr>
              <a:t>didn't</a:t>
            </a:r>
            <a:r>
              <a:rPr lang="en">
                <a:solidFill>
                  <a:srgbClr val="434343"/>
                </a:solidFill>
                <a:latin typeface="Comic Sans MS"/>
                <a:ea typeface="Comic Sans MS"/>
                <a:cs typeface="Comic Sans MS"/>
                <a:sym typeface="Comic Sans MS"/>
              </a:rPr>
              <a:t> have that much left since we thought the due date for the whole thing was march 1st Lol.</a:t>
            </a:r>
            <a:endParaRPr>
              <a:solidFill>
                <a:srgbClr val="434343"/>
              </a:solidFill>
              <a:latin typeface="Comic Sans MS"/>
              <a:ea typeface="Comic Sans MS"/>
              <a:cs typeface="Comic Sans MS"/>
              <a:sym typeface="Comic Sans MS"/>
            </a:endParaRPr>
          </a:p>
          <a:p>
            <a:pPr indent="0" lvl="0" marL="0" rtl="0" algn="l">
              <a:spcBef>
                <a:spcPts val="1200"/>
              </a:spcBef>
              <a:spcAft>
                <a:spcPts val="0"/>
              </a:spcAft>
              <a:buNone/>
            </a:pPr>
            <a:r>
              <a:t/>
            </a:r>
            <a:endParaRPr>
              <a:solidFill>
                <a:srgbClr val="434343"/>
              </a:solidFill>
              <a:latin typeface="Comic Sans MS"/>
              <a:ea typeface="Comic Sans MS"/>
              <a:cs typeface="Comic Sans MS"/>
              <a:sym typeface="Comic Sans MS"/>
            </a:endParaRPr>
          </a:p>
          <a:p>
            <a:pPr indent="0" lvl="0" marL="0" rtl="0" algn="l">
              <a:spcBef>
                <a:spcPts val="1200"/>
              </a:spcBef>
              <a:spcAft>
                <a:spcPts val="0"/>
              </a:spcAft>
              <a:buNone/>
            </a:pPr>
            <a:r>
              <a:t/>
            </a:r>
            <a:endParaRPr>
              <a:solidFill>
                <a:srgbClr val="434343"/>
              </a:solidFill>
              <a:latin typeface="Comic Sans MS"/>
              <a:ea typeface="Comic Sans MS"/>
              <a:cs typeface="Comic Sans MS"/>
              <a:sym typeface="Comic Sans MS"/>
            </a:endParaRPr>
          </a:p>
          <a:p>
            <a:pPr indent="0" lvl="0" marL="0" rtl="0" algn="l">
              <a:spcBef>
                <a:spcPts val="1200"/>
              </a:spcBef>
              <a:spcAft>
                <a:spcPts val="0"/>
              </a:spcAft>
              <a:buNone/>
            </a:pPr>
            <a:r>
              <a:t/>
            </a:r>
            <a:endParaRPr>
              <a:solidFill>
                <a:srgbClr val="434343"/>
              </a:solidFill>
              <a:latin typeface="Comic Sans MS"/>
              <a:ea typeface="Comic Sans MS"/>
              <a:cs typeface="Comic Sans MS"/>
              <a:sym typeface="Comic Sans MS"/>
            </a:endParaRPr>
          </a:p>
          <a:p>
            <a:pPr indent="0" lvl="0" marL="0" rtl="0" algn="l">
              <a:spcBef>
                <a:spcPts val="1200"/>
              </a:spcBef>
              <a:spcAft>
                <a:spcPts val="0"/>
              </a:spcAft>
              <a:buNone/>
            </a:pPr>
            <a:r>
              <a:t/>
            </a:r>
            <a:endParaRPr>
              <a:solidFill>
                <a:srgbClr val="434343"/>
              </a:solidFill>
              <a:latin typeface="Comic Sans MS"/>
              <a:ea typeface="Comic Sans MS"/>
              <a:cs typeface="Comic Sans MS"/>
              <a:sym typeface="Comic Sans MS"/>
            </a:endParaRPr>
          </a:p>
          <a:p>
            <a:pPr indent="0" lvl="0" marL="0" rtl="0" algn="l">
              <a:spcBef>
                <a:spcPts val="1200"/>
              </a:spcBef>
              <a:spcAft>
                <a:spcPts val="1200"/>
              </a:spcAft>
              <a:buNone/>
            </a:pPr>
            <a:r>
              <a:rPr lang="en">
                <a:solidFill>
                  <a:srgbClr val="434343"/>
                </a:solidFill>
                <a:latin typeface="Comic Sans MS"/>
                <a:ea typeface="Comic Sans MS"/>
                <a:cs typeface="Comic Sans MS"/>
                <a:sym typeface="Comic Sans MS"/>
              </a:rPr>
              <a:t>March 2nd</a:t>
            </a:r>
            <a:endParaRPr>
              <a:solidFill>
                <a:srgbClr val="434343"/>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15 </a:t>
            </a:r>
            <a:endParaRPr/>
          </a:p>
        </p:txBody>
      </p:sp>
      <p:sp>
        <p:nvSpPr>
          <p:cNvPr id="167" name="Google Shape;16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March 4</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We </a:t>
            </a:r>
            <a:r>
              <a:rPr lang="en" sz="1900">
                <a:solidFill>
                  <a:srgbClr val="000000"/>
                </a:solidFill>
                <a:latin typeface="Coming Soon"/>
                <a:ea typeface="Coming Soon"/>
                <a:cs typeface="Coming Soon"/>
                <a:sym typeface="Coming Soon"/>
              </a:rPr>
              <a:t>didn't</a:t>
            </a:r>
            <a:r>
              <a:rPr lang="en" sz="1900">
                <a:solidFill>
                  <a:srgbClr val="000000"/>
                </a:solidFill>
                <a:latin typeface="Coming Soon"/>
                <a:ea typeface="Coming Soon"/>
                <a:cs typeface="Coming Soon"/>
                <a:sym typeface="Coming Soon"/>
              </a:rPr>
              <a:t> have much left for our </a:t>
            </a:r>
            <a:r>
              <a:rPr lang="en" sz="1900">
                <a:solidFill>
                  <a:srgbClr val="000000"/>
                </a:solidFill>
                <a:latin typeface="Coming Soon"/>
                <a:ea typeface="Coming Soon"/>
                <a:cs typeface="Coming Soon"/>
                <a:sym typeface="Coming Soon"/>
              </a:rPr>
              <a:t>project but still had some stuff left. We were really stuck on the application. We were stuck on this for a really long time. But that changed today we asked what the application means and we finally got answers. But we did not fill it in. idk why...</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17</a:t>
            </a:r>
            <a:endParaRPr/>
          </a:p>
        </p:txBody>
      </p:sp>
      <p:sp>
        <p:nvSpPr>
          <p:cNvPr id="173" name="Google Shape;17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March 8th</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Today we practiced what we would say for our video presentation. We wrote what we were gonna say on a piece of paper. This took a bit to fill out so we </a:t>
            </a:r>
            <a:r>
              <a:rPr lang="en" sz="1900">
                <a:solidFill>
                  <a:srgbClr val="000000"/>
                </a:solidFill>
                <a:latin typeface="Coming Soon"/>
                <a:ea typeface="Coming Soon"/>
                <a:cs typeface="Coming Soon"/>
                <a:sym typeface="Coming Soon"/>
              </a:rPr>
              <a:t>didn't</a:t>
            </a:r>
            <a:r>
              <a:rPr lang="en" sz="1900">
                <a:solidFill>
                  <a:srgbClr val="000000"/>
                </a:solidFill>
                <a:latin typeface="Coming Soon"/>
                <a:ea typeface="Coming Soon"/>
                <a:cs typeface="Coming Soon"/>
                <a:sym typeface="Coming Soon"/>
              </a:rPr>
              <a:t> record the video.</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18 </a:t>
            </a:r>
            <a:endParaRPr/>
          </a:p>
        </p:txBody>
      </p:sp>
      <p:sp>
        <p:nvSpPr>
          <p:cNvPr id="179" name="Google Shape;17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March 15 </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We picked our header image and started </a:t>
            </a:r>
            <a:r>
              <a:rPr lang="en" sz="1900">
                <a:solidFill>
                  <a:srgbClr val="000000"/>
                </a:solidFill>
                <a:latin typeface="Coming Soon"/>
                <a:ea typeface="Coming Soon"/>
                <a:cs typeface="Coming Soon"/>
                <a:sym typeface="Coming Soon"/>
              </a:rPr>
              <a:t>application</a:t>
            </a:r>
            <a:r>
              <a:rPr lang="en" sz="1900">
                <a:solidFill>
                  <a:srgbClr val="000000"/>
                </a:solidFill>
                <a:latin typeface="Coming Soon"/>
                <a:ea typeface="Coming Soon"/>
                <a:cs typeface="Coming Soon"/>
                <a:sym typeface="Coming Soon"/>
              </a:rPr>
              <a:t>. We also started to make another image for the project image. </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We also </a:t>
            </a:r>
            <a:r>
              <a:rPr lang="en" sz="1900">
                <a:solidFill>
                  <a:srgbClr val="000000"/>
                </a:solidFill>
                <a:latin typeface="Coming Soon"/>
                <a:ea typeface="Coming Soon"/>
                <a:cs typeface="Coming Soon"/>
                <a:sym typeface="Coming Soon"/>
              </a:rPr>
              <a:t>filmed</a:t>
            </a:r>
            <a:r>
              <a:rPr lang="en" sz="1900">
                <a:solidFill>
                  <a:srgbClr val="000000"/>
                </a:solidFill>
                <a:latin typeface="Coming Soon"/>
                <a:ea typeface="Coming Soon"/>
                <a:cs typeface="Coming Soon"/>
                <a:sym typeface="Coming Soon"/>
              </a:rPr>
              <a:t> our self explaining everything and that was it for today.</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19 </a:t>
            </a:r>
            <a:endParaRPr/>
          </a:p>
        </p:txBody>
      </p:sp>
      <p:sp>
        <p:nvSpPr>
          <p:cNvPr id="185" name="Google Shape;18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March 16</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Today we went over our logbook and made a few things longer. We also tried to make it look good with a background image and changing some fonts. It still </a:t>
            </a:r>
            <a:r>
              <a:rPr lang="en" sz="1900">
                <a:solidFill>
                  <a:srgbClr val="000000"/>
                </a:solidFill>
                <a:latin typeface="Coming Soon"/>
                <a:ea typeface="Coming Soon"/>
                <a:cs typeface="Coming Soon"/>
                <a:sym typeface="Coming Soon"/>
              </a:rPr>
              <a:t>doesn't</a:t>
            </a:r>
            <a:r>
              <a:rPr lang="en" sz="1900">
                <a:solidFill>
                  <a:srgbClr val="000000"/>
                </a:solidFill>
                <a:latin typeface="Coming Soon"/>
                <a:ea typeface="Coming Soon"/>
                <a:cs typeface="Coming Soon"/>
                <a:sym typeface="Coming Soon"/>
              </a:rPr>
              <a:t> look great but we still think its pretty good. </a:t>
            </a:r>
            <a:endParaRPr sz="1900">
              <a:solidFill>
                <a:srgbClr val="000000"/>
              </a:solidFill>
              <a:latin typeface="Coming Soon"/>
              <a:ea typeface="Coming Soon"/>
              <a:cs typeface="Coming Soon"/>
              <a:sym typeface="Coming Soo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73" name="Shape 73"/>
        <p:cNvGrpSpPr/>
        <p:nvPr/>
      </p:nvGrpSpPr>
      <p:grpSpPr>
        <a:xfrm>
          <a:off x="0" y="0"/>
          <a:ext cx="0" cy="0"/>
          <a:chOff x="0" y="0"/>
          <a:chExt cx="0" cy="0"/>
        </a:xfrm>
      </p:grpSpPr>
      <p:sp>
        <p:nvSpPr>
          <p:cNvPr id="74" name="Google Shape;74;p14"/>
          <p:cNvSpPr/>
          <p:nvPr/>
        </p:nvSpPr>
        <p:spPr>
          <a:xfrm>
            <a:off x="2930550" y="83950"/>
            <a:ext cx="3282900" cy="887700"/>
          </a:xfrm>
          <a:prstGeom prst="roundRect">
            <a:avLst>
              <a:gd fmla="val 2164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ph type="title"/>
          </p:nvPr>
        </p:nvSpPr>
        <p:spPr>
          <a:xfrm>
            <a:off x="1525050" y="241450"/>
            <a:ext cx="6093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Comic Sans MS"/>
                <a:ea typeface="Comic Sans MS"/>
                <a:cs typeface="Comic Sans MS"/>
                <a:sym typeface="Comic Sans MS"/>
              </a:rPr>
              <a:t>Logbook day #1 </a:t>
            </a:r>
            <a:endParaRPr>
              <a:latin typeface="Comic Sans MS"/>
              <a:ea typeface="Comic Sans MS"/>
              <a:cs typeface="Comic Sans MS"/>
              <a:sym typeface="Comic Sans MS"/>
            </a:endParaRPr>
          </a:p>
        </p:txBody>
      </p:sp>
      <p:sp>
        <p:nvSpPr>
          <p:cNvPr id="76" name="Google Shape;76;p14"/>
          <p:cNvSpPr/>
          <p:nvPr/>
        </p:nvSpPr>
        <p:spPr>
          <a:xfrm>
            <a:off x="118200" y="971650"/>
            <a:ext cx="8907600" cy="4095000"/>
          </a:xfrm>
          <a:prstGeom prst="roundRect">
            <a:avLst>
              <a:gd fmla="val 4279"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ph idx="1" type="body"/>
          </p:nvPr>
        </p:nvSpPr>
        <p:spPr>
          <a:xfrm>
            <a:off x="211950" y="1142725"/>
            <a:ext cx="8720100" cy="3888600"/>
          </a:xfrm>
          <a:prstGeom prst="rect">
            <a:avLst/>
          </a:prstGeom>
          <a:noFill/>
          <a:ln cap="flat" cmpd="sng" w="38100">
            <a:solidFill>
              <a:srgbClr val="000000"/>
            </a:solidFill>
            <a:prstDash val="dot"/>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rgbClr val="000000"/>
                </a:solidFill>
                <a:latin typeface="Coming Soon"/>
                <a:ea typeface="Coming Soon"/>
                <a:cs typeface="Coming Soon"/>
                <a:sym typeface="Coming Soon"/>
              </a:rPr>
              <a:t>February 1                                </a:t>
            </a:r>
            <a:r>
              <a:rPr lang="en">
                <a:solidFill>
                  <a:srgbClr val="000000"/>
                </a:solidFill>
                <a:latin typeface="Coming Soon"/>
                <a:ea typeface="Coming Soon"/>
                <a:cs typeface="Coming Soon"/>
                <a:sym typeface="Coming Soon"/>
              </a:rPr>
              <a:t>  </a:t>
            </a:r>
            <a:endParaRPr>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Today we began our experiment by making agar </a:t>
            </a:r>
            <a:r>
              <a:rPr lang="en" sz="1900">
                <a:solidFill>
                  <a:srgbClr val="000000"/>
                </a:solidFill>
                <a:latin typeface="Coming Soon"/>
                <a:ea typeface="Coming Soon"/>
                <a:cs typeface="Coming Soon"/>
                <a:sym typeface="Coming Soon"/>
              </a:rPr>
              <a:t>gel</a:t>
            </a:r>
            <a:r>
              <a:rPr lang="en" sz="1900">
                <a:solidFill>
                  <a:srgbClr val="000000"/>
                </a:solidFill>
                <a:latin typeface="Coming Soon"/>
                <a:ea typeface="Coming Soon"/>
                <a:cs typeface="Coming Soon"/>
                <a:sym typeface="Coming Soon"/>
              </a:rPr>
              <a:t> to put on the bottom of our petri dishes so bacteria will grow. We </a:t>
            </a:r>
            <a:r>
              <a:rPr lang="en" sz="1900">
                <a:solidFill>
                  <a:srgbClr val="000000"/>
                </a:solidFill>
                <a:latin typeface="Coming Soon"/>
                <a:ea typeface="Coming Soon"/>
                <a:cs typeface="Coming Soon"/>
                <a:sym typeface="Coming Soon"/>
              </a:rPr>
              <a:t>boiled</a:t>
            </a:r>
            <a:r>
              <a:rPr lang="en" sz="1900">
                <a:solidFill>
                  <a:srgbClr val="000000"/>
                </a:solidFill>
                <a:latin typeface="Coming Soon"/>
                <a:ea typeface="Coming Soon"/>
                <a:cs typeface="Coming Soon"/>
                <a:sym typeface="Coming Soon"/>
              </a:rPr>
              <a:t> the gel and then poured it into the bottom to solidify for about 3-5 min . The first time we tried </a:t>
            </a:r>
            <a:r>
              <a:rPr lang="en" sz="1900">
                <a:solidFill>
                  <a:srgbClr val="000000"/>
                </a:solidFill>
                <a:latin typeface="Coming Soon"/>
                <a:ea typeface="Coming Soon"/>
                <a:cs typeface="Coming Soon"/>
                <a:sym typeface="Coming Soon"/>
              </a:rPr>
              <a:t>the</a:t>
            </a:r>
            <a:r>
              <a:rPr lang="en" sz="1900">
                <a:solidFill>
                  <a:srgbClr val="000000"/>
                </a:solidFill>
                <a:latin typeface="Coming Soon"/>
                <a:ea typeface="Coming Soon"/>
                <a:cs typeface="Coming Soon"/>
                <a:sym typeface="Coming Soon"/>
              </a:rPr>
              <a:t> gel did not come out properly so we had to try again.</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t/>
            </a:r>
            <a:endParaRPr b="1">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a:solidFill>
                  <a:srgbClr val="000000"/>
                </a:solidFill>
                <a:latin typeface="Coming Soon"/>
                <a:ea typeface="Coming Soon"/>
                <a:cs typeface="Coming Soon"/>
                <a:sym typeface="Coming Soon"/>
              </a:rPr>
              <a:t>    </a:t>
            </a:r>
            <a:endParaRPr>
              <a:solidFill>
                <a:srgbClr val="000000"/>
              </a:solidFill>
              <a:latin typeface="Coming Soon"/>
              <a:ea typeface="Coming Soon"/>
              <a:cs typeface="Coming Soon"/>
              <a:sym typeface="Coming Soo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20 </a:t>
            </a:r>
            <a:endParaRPr/>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March 17</a:t>
            </a:r>
            <a:endParaRPr/>
          </a:p>
          <a:p>
            <a:pPr indent="0" lvl="0" marL="0" rtl="0" algn="l">
              <a:spcBef>
                <a:spcPts val="1200"/>
              </a:spcBef>
              <a:spcAft>
                <a:spcPts val="1200"/>
              </a:spcAft>
              <a:buNone/>
            </a:pPr>
            <a:r>
              <a:rPr lang="en"/>
              <a:t>Today we wrapped up our project up and </a:t>
            </a:r>
            <a:r>
              <a:rPr lang="en"/>
              <a:t>submitted</a:t>
            </a:r>
            <a:r>
              <a:rPr lang="en"/>
              <a:t> everything we went over everything and just hope the best and really hope that we get to the next round. </a:t>
            </a:r>
            <a:r>
              <a:rPr lang="en"/>
              <a:t>Right</a:t>
            </a:r>
            <a:r>
              <a:rPr lang="en"/>
              <a:t> now we really feel really confident but some of our friends have a lot of good ideas as well . we hope we get farther than them .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DAY! Day 21</a:t>
            </a:r>
            <a:endParaRPr/>
          </a:p>
        </p:txBody>
      </p:sp>
      <p:sp>
        <p:nvSpPr>
          <p:cNvPr id="197" name="Google Shape;19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Coming Soon"/>
                <a:ea typeface="Coming Soon"/>
                <a:cs typeface="Coming Soon"/>
                <a:sym typeface="Coming Soon"/>
              </a:rPr>
              <a:t>March 18th</a:t>
            </a:r>
            <a:endParaRPr>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a:solidFill>
                  <a:srgbClr val="000000"/>
                </a:solidFill>
                <a:latin typeface="Coming Soon"/>
                <a:ea typeface="Coming Soon"/>
                <a:cs typeface="Coming Soon"/>
                <a:sym typeface="Coming Soon"/>
              </a:rPr>
              <a:t>Today we were mostly done just adding finishing touches and that was it for our science fair. </a:t>
            </a:r>
            <a:r>
              <a:rPr lang="en">
                <a:solidFill>
                  <a:srgbClr val="000000"/>
                </a:solidFill>
                <a:latin typeface="Coming Soon"/>
                <a:ea typeface="Coming Soon"/>
                <a:cs typeface="Coming Soon"/>
                <a:sym typeface="Coming Soon"/>
              </a:rPr>
              <a:t>😄  </a:t>
            </a:r>
            <a:endParaRPr>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a:solidFill>
                  <a:srgbClr val="000000"/>
                </a:solidFill>
                <a:latin typeface="Coming Soon"/>
                <a:ea typeface="Coming Soon"/>
                <a:cs typeface="Coming Soon"/>
                <a:sym typeface="Coming Soon"/>
              </a:rPr>
              <a:t>😄😊</a:t>
            </a:r>
            <a:endParaRPr>
              <a:solidFill>
                <a:srgbClr val="000000"/>
              </a:solidFill>
              <a:latin typeface="Coming Soon"/>
              <a:ea typeface="Coming Soon"/>
              <a:cs typeface="Coming Soon"/>
              <a:sym typeface="Coming Soo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1" name="Shape 81"/>
        <p:cNvGrpSpPr/>
        <p:nvPr/>
      </p:nvGrpSpPr>
      <p:grpSpPr>
        <a:xfrm>
          <a:off x="0" y="0"/>
          <a:ext cx="0" cy="0"/>
          <a:chOff x="0" y="0"/>
          <a:chExt cx="0" cy="0"/>
        </a:xfrm>
      </p:grpSpPr>
      <p:sp>
        <p:nvSpPr>
          <p:cNvPr id="82" name="Google Shape;82;p15"/>
          <p:cNvSpPr txBox="1"/>
          <p:nvPr>
            <p:ph idx="1" type="body"/>
          </p:nvPr>
        </p:nvSpPr>
        <p:spPr>
          <a:xfrm>
            <a:off x="221700" y="714750"/>
            <a:ext cx="8520600" cy="37140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1200"/>
              </a:spcAft>
              <a:buNone/>
            </a:pPr>
            <a:r>
              <a:rPr lang="en" sz="1900">
                <a:solidFill>
                  <a:srgbClr val="000000"/>
                </a:solidFill>
                <a:latin typeface="Coming Soon"/>
                <a:ea typeface="Coming Soon"/>
                <a:cs typeface="Coming Soon"/>
                <a:sym typeface="Coming Soon"/>
              </a:rPr>
              <a:t> Today we started our project. We dropped 4 apples on 4 </a:t>
            </a:r>
            <a:r>
              <a:rPr lang="en" sz="1900">
                <a:solidFill>
                  <a:srgbClr val="000000"/>
                </a:solidFill>
                <a:latin typeface="Coming Soon"/>
                <a:ea typeface="Coming Soon"/>
                <a:cs typeface="Coming Soon"/>
                <a:sym typeface="Coming Soon"/>
              </a:rPr>
              <a:t>different</a:t>
            </a:r>
            <a:r>
              <a:rPr lang="en" sz="1900">
                <a:solidFill>
                  <a:srgbClr val="000000"/>
                </a:solidFill>
                <a:latin typeface="Coming Soon"/>
                <a:ea typeface="Coming Soon"/>
                <a:cs typeface="Coming Soon"/>
                <a:sym typeface="Coming Soon"/>
              </a:rPr>
              <a:t> parts of the floor and then swabed them with a  Q tip (cotton swabs) .the four places we dropped a piece of apple on was school floor, carpet, kitchen floor, and on top of a phone . after we </a:t>
            </a:r>
            <a:r>
              <a:rPr lang="en" sz="1900">
                <a:solidFill>
                  <a:srgbClr val="000000"/>
                </a:solidFill>
                <a:latin typeface="Coming Soon"/>
                <a:ea typeface="Coming Soon"/>
                <a:cs typeface="Coming Soon"/>
                <a:sym typeface="Coming Soon"/>
              </a:rPr>
              <a:t>dropped</a:t>
            </a:r>
            <a:r>
              <a:rPr lang="en" sz="1900">
                <a:solidFill>
                  <a:srgbClr val="000000"/>
                </a:solidFill>
                <a:latin typeface="Coming Soon"/>
                <a:ea typeface="Coming Soon"/>
                <a:cs typeface="Coming Soon"/>
                <a:sym typeface="Coming Soon"/>
              </a:rPr>
              <a:t> the apples we then rubbed the apple with some Q tips (cotton swabs) and rubbed in the petri dish.   </a:t>
            </a:r>
            <a:endParaRPr sz="1900">
              <a:solidFill>
                <a:srgbClr val="000000"/>
              </a:solidFill>
              <a:latin typeface="Coming Soon"/>
              <a:ea typeface="Coming Soon"/>
              <a:cs typeface="Coming Soon"/>
              <a:sym typeface="Coming Soon"/>
            </a:endParaRPr>
          </a:p>
        </p:txBody>
      </p:sp>
      <p:sp>
        <p:nvSpPr>
          <p:cNvPr id="83" name="Google Shape;83;p15"/>
          <p:cNvSpPr txBox="1"/>
          <p:nvPr>
            <p:ph type="title"/>
          </p:nvPr>
        </p:nvSpPr>
        <p:spPr>
          <a:xfrm>
            <a:off x="311700" y="128600"/>
            <a:ext cx="1140900" cy="49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Day 2</a:t>
            </a:r>
            <a:endParaRPr>
              <a:latin typeface="Comic Sans MS"/>
              <a:ea typeface="Comic Sans MS"/>
              <a:cs typeface="Comic Sans MS"/>
              <a:sym typeface="Comic Sans MS"/>
            </a:endParaRPr>
          </a:p>
        </p:txBody>
      </p:sp>
      <p:sp>
        <p:nvSpPr>
          <p:cNvPr id="84" name="Google Shape;84;p15"/>
          <p:cNvSpPr txBox="1"/>
          <p:nvPr/>
        </p:nvSpPr>
        <p:spPr>
          <a:xfrm>
            <a:off x="0" y="4743300"/>
            <a:ext cx="10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3rd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8" name="Shape 88"/>
        <p:cNvGrpSpPr/>
        <p:nvPr/>
      </p:nvGrpSpPr>
      <p:grpSpPr>
        <a:xfrm>
          <a:off x="0" y="0"/>
          <a:ext cx="0" cy="0"/>
          <a:chOff x="0" y="0"/>
          <a:chExt cx="0" cy="0"/>
        </a:xfrm>
      </p:grpSpPr>
      <p:sp>
        <p:nvSpPr>
          <p:cNvPr id="89" name="Google Shape;89;p16"/>
          <p:cNvSpPr txBox="1"/>
          <p:nvPr>
            <p:ph idx="1" type="body"/>
          </p:nvPr>
        </p:nvSpPr>
        <p:spPr>
          <a:xfrm>
            <a:off x="137775" y="168400"/>
            <a:ext cx="8894100" cy="46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solidFill>
                <a:srgbClr val="000000"/>
              </a:solidFill>
              <a:latin typeface="Comic Sans MS"/>
              <a:ea typeface="Comic Sans MS"/>
              <a:cs typeface="Comic Sans MS"/>
              <a:sym typeface="Comic Sans MS"/>
            </a:endParaRPr>
          </a:p>
          <a:p>
            <a:pPr indent="0" lvl="0" marL="0" rtl="0" algn="l">
              <a:spcBef>
                <a:spcPts val="1200"/>
              </a:spcBef>
              <a:spcAft>
                <a:spcPts val="0"/>
              </a:spcAft>
              <a:buNone/>
            </a:pPr>
            <a:r>
              <a:rPr lang="en" sz="2000">
                <a:solidFill>
                  <a:srgbClr val="000000"/>
                </a:solidFill>
                <a:latin typeface="Comic Sans MS"/>
                <a:ea typeface="Comic Sans MS"/>
                <a:cs typeface="Comic Sans MS"/>
                <a:sym typeface="Comic Sans MS"/>
              </a:rPr>
              <a:t>Day 3</a:t>
            </a:r>
            <a:endParaRPr sz="2100">
              <a:solidFill>
                <a:srgbClr val="000000"/>
              </a:solidFill>
              <a:latin typeface="Comic Sans MS"/>
              <a:ea typeface="Comic Sans MS"/>
              <a:cs typeface="Comic Sans MS"/>
              <a:sym typeface="Comic Sans MS"/>
            </a:endParaRPr>
          </a:p>
          <a:p>
            <a:pPr indent="0" lvl="0" marL="0" rtl="0" algn="l">
              <a:spcBef>
                <a:spcPts val="1200"/>
              </a:spcBef>
              <a:spcAft>
                <a:spcPts val="0"/>
              </a:spcAft>
              <a:buNone/>
            </a:pPr>
            <a:r>
              <a:rPr lang="en" sz="2000">
                <a:solidFill>
                  <a:srgbClr val="000000"/>
                </a:solidFill>
                <a:latin typeface="Comic Sans MS"/>
                <a:ea typeface="Comic Sans MS"/>
                <a:cs typeface="Comic Sans MS"/>
                <a:sym typeface="Comic Sans MS"/>
              </a:rPr>
              <a:t> </a:t>
            </a:r>
            <a:r>
              <a:rPr lang="en" sz="1900">
                <a:solidFill>
                  <a:srgbClr val="000000"/>
                </a:solidFill>
                <a:latin typeface="Comic Sans MS"/>
                <a:ea typeface="Comic Sans MS"/>
                <a:cs typeface="Comic Sans MS"/>
                <a:sym typeface="Comic Sans MS"/>
              </a:rPr>
              <a:t>*In the past few days since feb 3rd till feb 8th we </a:t>
            </a:r>
            <a:r>
              <a:rPr lang="en" sz="1900">
                <a:solidFill>
                  <a:srgbClr val="000000"/>
                </a:solidFill>
                <a:latin typeface="Comic Sans MS"/>
                <a:ea typeface="Comic Sans MS"/>
                <a:cs typeface="Comic Sans MS"/>
                <a:sym typeface="Comic Sans MS"/>
              </a:rPr>
              <a:t>didn't</a:t>
            </a:r>
            <a:r>
              <a:rPr lang="en" sz="1900">
                <a:solidFill>
                  <a:srgbClr val="000000"/>
                </a:solidFill>
                <a:latin typeface="Comic Sans MS"/>
                <a:ea typeface="Comic Sans MS"/>
                <a:cs typeface="Comic Sans MS"/>
                <a:sym typeface="Comic Sans MS"/>
              </a:rPr>
              <a:t> really do anything* </a:t>
            </a:r>
            <a:endParaRPr sz="1900">
              <a:solidFill>
                <a:srgbClr val="000000"/>
              </a:solidFill>
              <a:latin typeface="Comic Sans MS"/>
              <a:ea typeface="Comic Sans MS"/>
              <a:cs typeface="Comic Sans MS"/>
              <a:sym typeface="Comic Sans MS"/>
            </a:endParaRPr>
          </a:p>
          <a:p>
            <a:pPr indent="0" lvl="0" marL="0" rtl="0" algn="l">
              <a:spcBef>
                <a:spcPts val="1200"/>
              </a:spcBef>
              <a:spcAft>
                <a:spcPts val="1200"/>
              </a:spcAft>
              <a:buNone/>
            </a:pPr>
            <a:r>
              <a:rPr lang="en" sz="1900">
                <a:solidFill>
                  <a:srgbClr val="000000"/>
                </a:solidFill>
                <a:latin typeface="Comic Sans MS"/>
                <a:ea typeface="Comic Sans MS"/>
                <a:cs typeface="Comic Sans MS"/>
                <a:sym typeface="Comic Sans MS"/>
              </a:rPr>
              <a:t>At Monday Feb 8th not that much was happening so we decided to put a very small </a:t>
            </a:r>
            <a:r>
              <a:rPr lang="en" sz="1900">
                <a:solidFill>
                  <a:srgbClr val="000000"/>
                </a:solidFill>
                <a:latin typeface="Comic Sans MS"/>
                <a:ea typeface="Comic Sans MS"/>
                <a:cs typeface="Comic Sans MS"/>
                <a:sym typeface="Comic Sans MS"/>
              </a:rPr>
              <a:t>piece</a:t>
            </a:r>
            <a:r>
              <a:rPr lang="en" sz="1900">
                <a:solidFill>
                  <a:srgbClr val="000000"/>
                </a:solidFill>
                <a:latin typeface="Comic Sans MS"/>
                <a:ea typeface="Comic Sans MS"/>
                <a:cs typeface="Comic Sans MS"/>
                <a:sym typeface="Comic Sans MS"/>
              </a:rPr>
              <a:t> of apple in the </a:t>
            </a:r>
            <a:r>
              <a:rPr lang="en" sz="1900">
                <a:solidFill>
                  <a:srgbClr val="000000"/>
                </a:solidFill>
                <a:latin typeface="Comic Sans MS"/>
                <a:ea typeface="Comic Sans MS"/>
                <a:cs typeface="Comic Sans MS"/>
                <a:sym typeface="Comic Sans MS"/>
              </a:rPr>
              <a:t>petri dish so that might help the mold grow. We also also added a few drops of water so the moist might help the mold grow</a:t>
            </a:r>
            <a:endParaRPr sz="1900">
              <a:solidFill>
                <a:srgbClr val="000000"/>
              </a:solidFill>
              <a:latin typeface="Comic Sans MS"/>
              <a:ea typeface="Comic Sans MS"/>
              <a:cs typeface="Comic Sans MS"/>
              <a:sym typeface="Comic Sans MS"/>
            </a:endParaRPr>
          </a:p>
        </p:txBody>
      </p:sp>
      <p:sp>
        <p:nvSpPr>
          <p:cNvPr id="90" name="Google Shape;90;p16"/>
          <p:cNvSpPr txBox="1"/>
          <p:nvPr/>
        </p:nvSpPr>
        <p:spPr>
          <a:xfrm>
            <a:off x="0" y="4743300"/>
            <a:ext cx="15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9th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4</a:t>
            </a:r>
            <a:endParaRPr/>
          </a:p>
        </p:txBody>
      </p:sp>
      <p:sp>
        <p:nvSpPr>
          <p:cNvPr id="96" name="Google Shape;96;p17"/>
          <p:cNvSpPr txBox="1"/>
          <p:nvPr>
            <p:ph idx="1" type="body"/>
          </p:nvPr>
        </p:nvSpPr>
        <p:spPr>
          <a:xfrm>
            <a:off x="311700" y="1014300"/>
            <a:ext cx="8520600" cy="3114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sz="1900">
              <a:solidFill>
                <a:srgbClr val="000000"/>
              </a:solidFill>
              <a:latin typeface="Comfortaa"/>
              <a:ea typeface="Comfortaa"/>
              <a:cs typeface="Comfortaa"/>
              <a:sym typeface="Comfortaa"/>
            </a:endParaRPr>
          </a:p>
          <a:p>
            <a:pPr indent="0" lvl="0" marL="0" rtl="0" algn="l">
              <a:spcBef>
                <a:spcPts val="1200"/>
              </a:spcBef>
              <a:spcAft>
                <a:spcPts val="0"/>
              </a:spcAft>
              <a:buNone/>
            </a:pPr>
            <a:r>
              <a:rPr lang="en" sz="1900">
                <a:solidFill>
                  <a:srgbClr val="000000"/>
                </a:solidFill>
                <a:latin typeface="Comfortaa"/>
                <a:ea typeface="Comfortaa"/>
                <a:cs typeface="Comfortaa"/>
                <a:sym typeface="Comfortaa"/>
              </a:rPr>
              <a:t>Our experiment </a:t>
            </a:r>
            <a:r>
              <a:rPr lang="en" sz="1900">
                <a:solidFill>
                  <a:srgbClr val="000000"/>
                </a:solidFill>
                <a:latin typeface="Comfortaa"/>
                <a:ea typeface="Comfortaa"/>
                <a:cs typeface="Comfortaa"/>
                <a:sym typeface="Comfortaa"/>
              </a:rPr>
              <a:t>didn't</a:t>
            </a:r>
            <a:r>
              <a:rPr lang="en" sz="1900">
                <a:solidFill>
                  <a:srgbClr val="000000"/>
                </a:solidFill>
                <a:latin typeface="Comfortaa"/>
                <a:ea typeface="Comfortaa"/>
                <a:cs typeface="Comfortaa"/>
                <a:sym typeface="Comfortaa"/>
              </a:rPr>
              <a:t> quit work as we thought so we </a:t>
            </a:r>
            <a:r>
              <a:rPr lang="en" sz="1900">
                <a:solidFill>
                  <a:srgbClr val="000000"/>
                </a:solidFill>
                <a:latin typeface="Comfortaa"/>
                <a:ea typeface="Comfortaa"/>
                <a:cs typeface="Comfortaa"/>
                <a:sym typeface="Comfortaa"/>
              </a:rPr>
              <a:t>didn't</a:t>
            </a:r>
            <a:r>
              <a:rPr lang="en" sz="1900">
                <a:solidFill>
                  <a:srgbClr val="000000"/>
                </a:solidFill>
                <a:latin typeface="Comfortaa"/>
                <a:ea typeface="Comfortaa"/>
                <a:cs typeface="Comfortaa"/>
                <a:sym typeface="Comfortaa"/>
              </a:rPr>
              <a:t> really thought about our experiment as much as we did and started to fill out the forms in the CYSF website so we wont get behind on anything. </a:t>
            </a:r>
            <a:endParaRPr sz="1900">
              <a:solidFill>
                <a:srgbClr val="000000"/>
              </a:solidFill>
              <a:latin typeface="Comfortaa"/>
              <a:ea typeface="Comfortaa"/>
              <a:cs typeface="Comfortaa"/>
              <a:sym typeface="Comfortaa"/>
            </a:endParaRPr>
          </a:p>
          <a:p>
            <a:pPr indent="0" lvl="0" marL="0" rtl="0" algn="l">
              <a:spcBef>
                <a:spcPts val="1200"/>
              </a:spcBef>
              <a:spcAft>
                <a:spcPts val="0"/>
              </a:spcAft>
              <a:buNone/>
            </a:pPr>
            <a:r>
              <a:rPr lang="en" sz="1900">
                <a:solidFill>
                  <a:srgbClr val="000000"/>
                </a:solidFill>
                <a:latin typeface="Comfortaa"/>
                <a:ea typeface="Comfortaa"/>
                <a:cs typeface="Comfortaa"/>
                <a:sym typeface="Comfortaa"/>
              </a:rPr>
              <a:t> We filled out the basic info and the Ethics Due Care 2A  sheet And that is it for today.</a:t>
            </a:r>
            <a:endParaRPr sz="1900">
              <a:solidFill>
                <a:srgbClr val="000000"/>
              </a:solidFill>
              <a:latin typeface="Comfortaa"/>
              <a:ea typeface="Comfortaa"/>
              <a:cs typeface="Comfortaa"/>
              <a:sym typeface="Comfortaa"/>
            </a:endParaRPr>
          </a:p>
          <a:p>
            <a:pPr indent="0" lvl="0" marL="0" rtl="0" algn="l">
              <a:spcBef>
                <a:spcPts val="1200"/>
              </a:spcBef>
              <a:spcAft>
                <a:spcPts val="1200"/>
              </a:spcAft>
              <a:buNone/>
            </a:pPr>
            <a:r>
              <a:rPr lang="en" sz="1900">
                <a:solidFill>
                  <a:srgbClr val="000000"/>
                </a:solidFill>
                <a:latin typeface="Comfortaa"/>
                <a:ea typeface="Comfortaa"/>
                <a:cs typeface="Comfortaa"/>
                <a:sym typeface="Comfortaa"/>
              </a:rPr>
              <a:t> </a:t>
            </a:r>
            <a:endParaRPr sz="1900">
              <a:solidFill>
                <a:srgbClr val="000000"/>
              </a:solidFill>
              <a:latin typeface="Comfortaa"/>
              <a:ea typeface="Comfortaa"/>
              <a:cs typeface="Comfortaa"/>
              <a:sym typeface="Comfortaa"/>
            </a:endParaRPr>
          </a:p>
        </p:txBody>
      </p:sp>
      <p:sp>
        <p:nvSpPr>
          <p:cNvPr id="97" name="Google Shape;97;p17"/>
          <p:cNvSpPr txBox="1"/>
          <p:nvPr/>
        </p:nvSpPr>
        <p:spPr>
          <a:xfrm>
            <a:off x="0" y="4743300"/>
            <a:ext cx="240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20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5</a:t>
            </a:r>
            <a:endParaRPr/>
          </a:p>
        </p:txBody>
      </p:sp>
      <p:sp>
        <p:nvSpPr>
          <p:cNvPr id="103" name="Google Shape;10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The main thing we did today was to take turn filling out our </a:t>
            </a:r>
            <a:r>
              <a:rPr lang="en" sz="1900">
                <a:solidFill>
                  <a:srgbClr val="000000"/>
                </a:solidFill>
                <a:latin typeface="Coming Soon"/>
                <a:ea typeface="Coming Soon"/>
                <a:cs typeface="Coming Soon"/>
                <a:sym typeface="Coming Soon"/>
              </a:rPr>
              <a:t>hypothesis</a:t>
            </a:r>
            <a:r>
              <a:rPr lang="en" sz="1900">
                <a:solidFill>
                  <a:srgbClr val="000000"/>
                </a:solidFill>
                <a:latin typeface="Coming Soon"/>
                <a:ea typeface="Coming Soon"/>
                <a:cs typeface="Coming Soon"/>
                <a:sym typeface="Coming Soon"/>
              </a:rPr>
              <a:t> for our </a:t>
            </a:r>
            <a:r>
              <a:rPr lang="en" sz="1900">
                <a:solidFill>
                  <a:srgbClr val="000000"/>
                </a:solidFill>
                <a:latin typeface="Coming Soon"/>
                <a:ea typeface="Coming Soon"/>
                <a:cs typeface="Coming Soon"/>
                <a:sym typeface="Coming Soon"/>
              </a:rPr>
              <a:t>experiment. We tried to stretch our thought as much as we could so we can have a lot of writing for it.</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1900">
                <a:solidFill>
                  <a:srgbClr val="000000"/>
                </a:solidFill>
                <a:latin typeface="Coming Soon"/>
                <a:ea typeface="Coming Soon"/>
                <a:cs typeface="Coming Soon"/>
                <a:sym typeface="Coming Soon"/>
              </a:rPr>
              <a:t>When we were done that we both looked up some websites that had informations about the five second rule and some other things related to it. ( we wrote our hypothesis before our research and experiment but entered it in feb 21)</a:t>
            </a:r>
            <a:endParaRPr sz="1900">
              <a:solidFill>
                <a:srgbClr val="000000"/>
              </a:solidFill>
              <a:latin typeface="Coming Soon"/>
              <a:ea typeface="Coming Soon"/>
              <a:cs typeface="Coming Soon"/>
              <a:sym typeface="Coming Soon"/>
            </a:endParaRPr>
          </a:p>
        </p:txBody>
      </p:sp>
      <p:sp>
        <p:nvSpPr>
          <p:cNvPr id="104" name="Google Shape;104;p18"/>
          <p:cNvSpPr txBox="1"/>
          <p:nvPr/>
        </p:nvSpPr>
        <p:spPr>
          <a:xfrm>
            <a:off x="0" y="4743300"/>
            <a:ext cx="12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21st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6 </a:t>
            </a:r>
            <a:endParaRPr/>
          </a:p>
        </p:txBody>
      </p:sp>
      <p:sp>
        <p:nvSpPr>
          <p:cNvPr id="110" name="Google Shape;11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a:solidFill>
                  <a:srgbClr val="000000"/>
                </a:solidFill>
                <a:latin typeface="Coming Soon"/>
                <a:ea typeface="Coming Soon"/>
                <a:cs typeface="Coming Soon"/>
                <a:sym typeface="Coming Soon"/>
              </a:rPr>
              <a:t>Today we filled out the research portion of the </a:t>
            </a:r>
            <a:r>
              <a:rPr lang="en">
                <a:solidFill>
                  <a:srgbClr val="000000"/>
                </a:solidFill>
                <a:latin typeface="Coming Soon"/>
                <a:ea typeface="Coming Soon"/>
                <a:cs typeface="Coming Soon"/>
                <a:sym typeface="Coming Soon"/>
              </a:rPr>
              <a:t>website. We added the sites we found and some other things as well. </a:t>
            </a:r>
            <a:endParaRPr>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a:solidFill>
                  <a:srgbClr val="000000"/>
                </a:solidFill>
                <a:latin typeface="Coming Soon"/>
                <a:ea typeface="Coming Soon"/>
                <a:cs typeface="Coming Soon"/>
                <a:sym typeface="Coming Soon"/>
              </a:rPr>
              <a:t>When we were done with that we started to fill out the variable section. We didn't finish this section today because we were both tired, so we decided to finish it tomorrow.</a:t>
            </a:r>
            <a:endParaRPr>
              <a:solidFill>
                <a:srgbClr val="000000"/>
              </a:solidFill>
              <a:latin typeface="Coming Soon"/>
              <a:ea typeface="Coming Soon"/>
              <a:cs typeface="Coming Soon"/>
              <a:sym typeface="Coming Soon"/>
            </a:endParaRPr>
          </a:p>
        </p:txBody>
      </p:sp>
      <p:sp>
        <p:nvSpPr>
          <p:cNvPr id="111" name="Google Shape;111;p19"/>
          <p:cNvSpPr txBox="1"/>
          <p:nvPr/>
        </p:nvSpPr>
        <p:spPr>
          <a:xfrm>
            <a:off x="0" y="4743300"/>
            <a:ext cx="205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Feb 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7</a:t>
            </a:r>
            <a:endParaRPr/>
          </a:p>
        </p:txBody>
      </p:sp>
      <p:sp>
        <p:nvSpPr>
          <p:cNvPr id="117" name="Google Shape;11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000000"/>
                </a:solidFill>
                <a:latin typeface="Coming Soon"/>
                <a:ea typeface="Coming Soon"/>
                <a:cs typeface="Coming Soon"/>
                <a:sym typeface="Coming Soon"/>
              </a:rPr>
              <a:t>Feb 23th</a:t>
            </a:r>
            <a:endParaRPr sz="20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2000">
                <a:solidFill>
                  <a:srgbClr val="000000"/>
                </a:solidFill>
                <a:latin typeface="Coming Soon"/>
                <a:ea typeface="Coming Soon"/>
                <a:cs typeface="Coming Soon"/>
                <a:sym typeface="Coming Soon"/>
              </a:rPr>
              <a:t>Today we finished the variable section. We also started to do procedure but </a:t>
            </a:r>
            <a:r>
              <a:rPr lang="en" sz="2000">
                <a:solidFill>
                  <a:srgbClr val="000000"/>
                </a:solidFill>
                <a:latin typeface="Coming Soon"/>
                <a:ea typeface="Coming Soon"/>
                <a:cs typeface="Coming Soon"/>
                <a:sym typeface="Coming Soon"/>
              </a:rPr>
              <a:t>didn't</a:t>
            </a:r>
            <a:r>
              <a:rPr lang="en" sz="2000">
                <a:solidFill>
                  <a:srgbClr val="000000"/>
                </a:solidFill>
                <a:latin typeface="Coming Soon"/>
                <a:ea typeface="Coming Soon"/>
                <a:cs typeface="Coming Soon"/>
                <a:sym typeface="Coming Soon"/>
              </a:rPr>
              <a:t> finish it. </a:t>
            </a:r>
            <a:endParaRPr sz="2000">
              <a:solidFill>
                <a:srgbClr val="000000"/>
              </a:solidFill>
              <a:latin typeface="Coming Soon"/>
              <a:ea typeface="Coming Soon"/>
              <a:cs typeface="Coming Soon"/>
              <a:sym typeface="Coming Soon"/>
            </a:endParaRPr>
          </a:p>
          <a:p>
            <a:pPr indent="0" lvl="0" marL="0" rtl="0" algn="l">
              <a:spcBef>
                <a:spcPts val="1200"/>
              </a:spcBef>
              <a:spcAft>
                <a:spcPts val="1200"/>
              </a:spcAft>
              <a:buNone/>
            </a:pPr>
            <a:r>
              <a:rPr lang="en" sz="2000">
                <a:solidFill>
                  <a:srgbClr val="000000"/>
                </a:solidFill>
                <a:latin typeface="Coming Soon"/>
                <a:ea typeface="Coming Soon"/>
                <a:cs typeface="Coming Soon"/>
                <a:sym typeface="Coming Soon"/>
              </a:rPr>
              <a:t>We also filled</a:t>
            </a:r>
            <a:r>
              <a:rPr lang="en" sz="2000">
                <a:solidFill>
                  <a:srgbClr val="000000"/>
                </a:solidFill>
                <a:latin typeface="Coming Soon"/>
                <a:ea typeface="Coming Soon"/>
                <a:cs typeface="Coming Soon"/>
                <a:sym typeface="Coming Soon"/>
              </a:rPr>
              <a:t> out observation, we did finish that this time.</a:t>
            </a:r>
            <a:endParaRPr sz="2000">
              <a:solidFill>
                <a:srgbClr val="000000"/>
              </a:solidFill>
              <a:latin typeface="Coming Soon"/>
              <a:ea typeface="Coming Soon"/>
              <a:cs typeface="Coming Soon"/>
              <a:sym typeface="Coming So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Week 2/day 8</a:t>
            </a:r>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Coming Soon"/>
                <a:ea typeface="Coming Soon"/>
                <a:cs typeface="Coming Soon"/>
                <a:sym typeface="Coming Soon"/>
              </a:rPr>
              <a:t>Feb 24th</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Yasna : my wifi </a:t>
            </a:r>
            <a:r>
              <a:rPr lang="en" sz="1900">
                <a:solidFill>
                  <a:srgbClr val="000000"/>
                </a:solidFill>
                <a:latin typeface="Coming Soon"/>
                <a:ea typeface="Coming Soon"/>
                <a:cs typeface="Coming Soon"/>
                <a:sym typeface="Coming Soon"/>
              </a:rPr>
              <a:t>didn't</a:t>
            </a:r>
            <a:r>
              <a:rPr lang="en" sz="1900">
                <a:solidFill>
                  <a:srgbClr val="000000"/>
                </a:solidFill>
                <a:latin typeface="Coming Soon"/>
                <a:ea typeface="Coming Soon"/>
                <a:cs typeface="Coming Soon"/>
                <a:sym typeface="Coming Soon"/>
              </a:rPr>
              <a:t> really work on that day so cara finished procedure we </a:t>
            </a:r>
            <a:r>
              <a:rPr lang="en" sz="1900">
                <a:solidFill>
                  <a:srgbClr val="000000"/>
                </a:solidFill>
                <a:latin typeface="Coming Soon"/>
                <a:ea typeface="Coming Soon"/>
                <a:cs typeface="Coming Soon"/>
                <a:sym typeface="Coming Soon"/>
              </a:rPr>
              <a:t>didn't</a:t>
            </a:r>
            <a:r>
              <a:rPr lang="en" sz="1900">
                <a:solidFill>
                  <a:srgbClr val="000000"/>
                </a:solidFill>
                <a:latin typeface="Coming Soon"/>
                <a:ea typeface="Coming Soon"/>
                <a:cs typeface="Coming Soon"/>
                <a:sym typeface="Coming Soon"/>
              </a:rPr>
              <a:t> do much that day . </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t/>
            </a:r>
            <a:endParaRPr sz="1900">
              <a:solidFill>
                <a:srgbClr val="000000"/>
              </a:solidFill>
              <a:latin typeface="Coming Soon"/>
              <a:ea typeface="Coming Soon"/>
              <a:cs typeface="Coming Soon"/>
              <a:sym typeface="Coming Soon"/>
            </a:endParaRPr>
          </a:p>
          <a:p>
            <a:pPr indent="0" lvl="0" marL="0" rtl="0" algn="l">
              <a:spcBef>
                <a:spcPts val="1200"/>
              </a:spcBef>
              <a:spcAft>
                <a:spcPts val="0"/>
              </a:spcAft>
              <a:buNone/>
            </a:pPr>
            <a:r>
              <a:rPr lang="en" sz="1900">
                <a:solidFill>
                  <a:srgbClr val="000000"/>
                </a:solidFill>
                <a:latin typeface="Coming Soon"/>
                <a:ea typeface="Coming Soon"/>
                <a:cs typeface="Coming Soon"/>
                <a:sym typeface="Coming Soon"/>
              </a:rPr>
              <a:t> </a:t>
            </a:r>
            <a:endParaRPr sz="1900">
              <a:solidFill>
                <a:srgbClr val="000000"/>
              </a:solidFill>
              <a:latin typeface="Coming Soon"/>
              <a:ea typeface="Coming Soon"/>
              <a:cs typeface="Coming Soon"/>
              <a:sym typeface="Coming Soon"/>
            </a:endParaRPr>
          </a:p>
          <a:p>
            <a:pPr indent="0" lvl="0" marL="0" rtl="0" algn="l">
              <a:spcBef>
                <a:spcPts val="1200"/>
              </a:spcBef>
              <a:spcAft>
                <a:spcPts val="1200"/>
              </a:spcAft>
              <a:buNone/>
            </a:pPr>
            <a:r>
              <a:t/>
            </a:r>
            <a:endParaRPr sz="1900">
              <a:solidFill>
                <a:srgbClr val="000000"/>
              </a:solidFill>
              <a:latin typeface="Coming Soon"/>
              <a:ea typeface="Coming Soon"/>
              <a:cs typeface="Coming Soon"/>
              <a:sym typeface="Coming Soo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